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46" r:id="rId1"/>
  </p:sldMasterIdLst>
  <p:notesMasterIdLst>
    <p:notesMasterId r:id="rId37"/>
  </p:notesMasterIdLst>
  <p:handoutMasterIdLst>
    <p:handoutMasterId r:id="rId38"/>
  </p:handoutMasterIdLst>
  <p:sldIdLst>
    <p:sldId id="332" r:id="rId2"/>
    <p:sldId id="1504" r:id="rId3"/>
    <p:sldId id="1509" r:id="rId4"/>
    <p:sldId id="1533" r:id="rId5"/>
    <p:sldId id="1484" r:id="rId6"/>
    <p:sldId id="1510" r:id="rId7"/>
    <p:sldId id="1517" r:id="rId8"/>
    <p:sldId id="1512" r:id="rId9"/>
    <p:sldId id="1486" r:id="rId10"/>
    <p:sldId id="1518" r:id="rId11"/>
    <p:sldId id="1487" r:id="rId12"/>
    <p:sldId id="358" r:id="rId13"/>
    <p:sldId id="1534" r:id="rId14"/>
    <p:sldId id="1535" r:id="rId15"/>
    <p:sldId id="1559" r:id="rId16"/>
    <p:sldId id="452" r:id="rId17"/>
    <p:sldId id="1536" r:id="rId18"/>
    <p:sldId id="1555" r:id="rId19"/>
    <p:sldId id="1539" r:id="rId20"/>
    <p:sldId id="1538" r:id="rId21"/>
    <p:sldId id="1537" r:id="rId22"/>
    <p:sldId id="1540" r:id="rId23"/>
    <p:sldId id="1541" r:id="rId24"/>
    <p:sldId id="1542" r:id="rId25"/>
    <p:sldId id="1544" r:id="rId26"/>
    <p:sldId id="1545" r:id="rId27"/>
    <p:sldId id="1566" r:id="rId28"/>
    <p:sldId id="537" r:id="rId29"/>
    <p:sldId id="542" r:id="rId30"/>
    <p:sldId id="540" r:id="rId31"/>
    <p:sldId id="1567" r:id="rId32"/>
    <p:sldId id="1570" r:id="rId33"/>
    <p:sldId id="1560" r:id="rId34"/>
    <p:sldId id="1564" r:id="rId35"/>
    <p:sldId id="477"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57" userDrawn="1">
          <p15:clr>
            <a:srgbClr val="A4A3A4"/>
          </p15:clr>
        </p15:guide>
        <p15:guide id="2" pos="7423" userDrawn="1">
          <p15:clr>
            <a:srgbClr val="A4A3A4"/>
          </p15:clr>
        </p15:guide>
        <p15:guide id="3" orient="horz" pos="777" userDrawn="1">
          <p15:clr>
            <a:srgbClr val="A4A3A4"/>
          </p15:clr>
        </p15:guide>
        <p15:guide id="4" orient="horz" pos="232" userDrawn="1">
          <p15:clr>
            <a:srgbClr val="A4A3A4"/>
          </p15:clr>
        </p15:guide>
        <p15:guide id="5" orient="horz" pos="119"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179CC1D-200C-E3DC-9C89-7C694C755B05}" name="Victoria Gillis-Elliott" initials="VGE" userId="S::Victoria.Gillis-Elliott@nice.org.uk::e08464f6-ff40-4dba-b3f3-1b3f43744df7" providerId="AD"/>
  <p188:author id="{4DAF515A-6566-6455-6A58-5008825975D3}" name="Yelan Guo" initials="YG" userId="S::Yelan.Guo@nice.org.uk::095e26c1-70a2-437b-ab3c-6f7a4b4dcfcd" providerId="AD"/>
  <p188:author id="{3E17906C-0227-8CA9-902C-8DAFFFE938C8}" name="Rufaro Kausi" initials="RK" userId="S::Rufaro.Kausi@nice.org.uk::898bcc14-d529-4aef-9992-31c58a0c0fd7" providerId="AD"/>
  <p188:author id="{A4F550D6-97F9-1596-559A-FBDBA5F14C14}" name="Emily Leckenby" initials="EL" userId="S::Emily.Leckenby@nice.org.uk::03d584e7-bde4-4db3-86a0-655bc72ade9c" providerId="AD"/>
  <p188:author id="{01668DFF-DDE4-3BB7-7D64-3FAEB8C562A9}" name="Edward Cox" initials="EC" userId="S::edward.cox@york.ac.uk::0592b6d3-dab2-49e2-b4b8-22eb8f955e3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Yelan Guo" initials="YG" lastIdx="304" clrIdx="6">
    <p:extLst>
      <p:ext uri="{19B8F6BF-5375-455C-9EA6-DF929625EA0E}">
        <p15:presenceInfo xmlns:p15="http://schemas.microsoft.com/office/powerpoint/2012/main" userId="S::Yelan.Guo@nice.org.uk::095e26c1-70a2-437b-ab3c-6f7a4b4dcfcd" providerId="AD"/>
      </p:ext>
    </p:extLst>
  </p:cmAuthor>
  <p:cmAuthor id="1" name="Kate Scott" initials="KS" lastIdx="1" clrIdx="0">
    <p:extLst>
      <p:ext uri="{19B8F6BF-5375-455C-9EA6-DF929625EA0E}">
        <p15:presenceInfo xmlns:p15="http://schemas.microsoft.com/office/powerpoint/2012/main" userId="S::Kate.Scott@nice.org.uk::a9daa57c-aae8-44b9-9578-78ab7c935033" providerId="AD"/>
      </p:ext>
    </p:extLst>
  </p:cmAuthor>
  <p:cmAuthor id="2" name="Olivia Havercroft" initials="OH" lastIdx="50" clrIdx="1">
    <p:extLst>
      <p:ext uri="{19B8F6BF-5375-455C-9EA6-DF929625EA0E}">
        <p15:presenceInfo xmlns:p15="http://schemas.microsoft.com/office/powerpoint/2012/main" userId="S::Olivia.Havercroft@nice.org.uk::3495ddfe-ca10-46be-87f5-2ae56d7a2182" providerId="AD"/>
      </p:ext>
    </p:extLst>
  </p:cmAuthor>
  <p:cmAuthor id="3" name="Charlie Hewitt" initials="CH" lastIdx="84" clrIdx="2">
    <p:extLst>
      <p:ext uri="{19B8F6BF-5375-455C-9EA6-DF929625EA0E}">
        <p15:presenceInfo xmlns:p15="http://schemas.microsoft.com/office/powerpoint/2012/main" userId="S::Charlie.Hewitt@nice.org.uk::02b58234-bd66-4ca2-852b-669d09f951b3" providerId="AD"/>
      </p:ext>
    </p:extLst>
  </p:cmAuthor>
  <p:cmAuthor id="4" name="Helen Barnett" initials="HB" lastIdx="3" clrIdx="3">
    <p:extLst>
      <p:ext uri="{19B8F6BF-5375-455C-9EA6-DF929625EA0E}">
        <p15:presenceInfo xmlns:p15="http://schemas.microsoft.com/office/powerpoint/2012/main" userId="S::Helen.Barnett@nice.org.uk::f197f78a-6470-4055-81f1-6fac5603d605" providerId="AD"/>
      </p:ext>
    </p:extLst>
  </p:cmAuthor>
  <p:cmAuthor id="5" name="Emily Leckenby" initials="EL" lastIdx="85" clrIdx="4">
    <p:extLst>
      <p:ext uri="{19B8F6BF-5375-455C-9EA6-DF929625EA0E}">
        <p15:presenceInfo xmlns:p15="http://schemas.microsoft.com/office/powerpoint/2012/main" userId="S::Emily.Leckenby@nice.org.uk::03d584e7-bde4-4db3-86a0-655bc72ade9c" providerId="AD"/>
      </p:ext>
    </p:extLst>
  </p:cmAuthor>
  <p:cmAuthor id="6" name="Rebecca Thomas" initials="RT" lastIdx="97" clrIdx="5">
    <p:extLst>
      <p:ext uri="{19B8F6BF-5375-455C-9EA6-DF929625EA0E}">
        <p15:presenceInfo xmlns:p15="http://schemas.microsoft.com/office/powerpoint/2012/main" userId="S::Rebecca.Thomas@nice.org.uk::fc79e302-b076-49d4-a694-b5c52ee2d0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C00000"/>
    <a:srgbClr val="451550"/>
    <a:srgbClr val="E7EEF3"/>
    <a:srgbClr val="004550"/>
    <a:srgbClr val="6C989E"/>
    <a:srgbClr val="CBCFD0"/>
    <a:srgbClr val="6D979E"/>
    <a:srgbClr val="D60093"/>
    <a:srgbClr val="E9E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32" autoAdjust="0"/>
    <p:restoredTop sz="93792" autoAdjust="0"/>
  </p:normalViewPr>
  <p:slideViewPr>
    <p:cSldViewPr snapToGrid="0" snapToObjects="1">
      <p:cViewPr>
        <p:scale>
          <a:sx n="59" d="100"/>
          <a:sy n="59" d="100"/>
        </p:scale>
        <p:origin x="948" y="60"/>
      </p:cViewPr>
      <p:guideLst>
        <p:guide pos="257"/>
        <p:guide pos="7423"/>
        <p:guide orient="horz" pos="777"/>
        <p:guide orient="horz" pos="232"/>
        <p:guide orient="horz" pos="119"/>
      </p:guideLst>
    </p:cSldViewPr>
  </p:slideViewPr>
  <p:outlineViewPr>
    <p:cViewPr>
      <p:scale>
        <a:sx n="33" d="100"/>
        <a:sy n="33" d="100"/>
      </p:scale>
      <p:origin x="0" y="-6450"/>
    </p:cViewPr>
  </p:outlineViewPr>
  <p:notesTextViewPr>
    <p:cViewPr>
      <p:scale>
        <a:sx n="1" d="1"/>
        <a:sy n="1" d="1"/>
      </p:scale>
      <p:origin x="0" y="0"/>
    </p:cViewPr>
  </p:notesTextViewPr>
  <p:sorterViewPr>
    <p:cViewPr>
      <p:scale>
        <a:sx n="100" d="100"/>
        <a:sy n="100" d="100"/>
      </p:scale>
      <p:origin x="0" y="-12512"/>
    </p:cViewPr>
  </p:sorterViewPr>
  <p:notesViewPr>
    <p:cSldViewPr snapToGrid="0" snapToObjects="1">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3A7B4E0-C5AF-4E67-A372-F7A03C7E29D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FF831CFB-1E73-40F4-AB1A-D345A7F8CA0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B99B0F1-6494-479E-9AB9-629C0F1571D6}" type="datetimeFigureOut">
              <a:rPr lang="en-GB" smtClean="0"/>
              <a:t>14/12/2022</a:t>
            </a:fld>
            <a:endParaRPr lang="en-GB"/>
          </a:p>
        </p:txBody>
      </p:sp>
      <p:sp>
        <p:nvSpPr>
          <p:cNvPr id="4" name="Footer Placeholder 3">
            <a:extLst>
              <a:ext uri="{FF2B5EF4-FFF2-40B4-BE49-F238E27FC236}">
                <a16:creationId xmlns:a16="http://schemas.microsoft.com/office/drawing/2014/main" id="{FC8C8A56-2EE4-4E74-BCEC-B277CFD218C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852F1CB3-6147-438D-AE3F-8D3A9D32BC0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D6832AD-622C-4DA7-9523-4C5A8793F563}" type="slidenum">
              <a:rPr lang="en-GB" smtClean="0"/>
              <a:t>‹#›</a:t>
            </a:fld>
            <a:endParaRPr lang="en-GB"/>
          </a:p>
        </p:txBody>
      </p:sp>
    </p:spTree>
    <p:extLst>
      <p:ext uri="{BB962C8B-B14F-4D97-AF65-F5344CB8AC3E}">
        <p14:creationId xmlns:p14="http://schemas.microsoft.com/office/powerpoint/2010/main" val="35185272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0D7A42-0977-2147-8194-01C3DBCDFF3E}" type="datetimeFigureOut">
              <a:rPr lang="en-US" smtClean="0"/>
              <a:t>12/14/2022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92B9AF-1FF3-B64A-A57E-17202D6D58C9}" type="slidenum">
              <a:rPr lang="en-US" smtClean="0"/>
              <a:t>‹#›</a:t>
            </a:fld>
            <a:endParaRPr lang="en-US"/>
          </a:p>
        </p:txBody>
      </p:sp>
    </p:spTree>
    <p:extLst>
      <p:ext uri="{BB962C8B-B14F-4D97-AF65-F5344CB8AC3E}">
        <p14:creationId xmlns:p14="http://schemas.microsoft.com/office/powerpoint/2010/main" val="42326004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nice.org.uk/process/pmg36/chapter/introduction-to-health-technology-evaluation"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dirty="0">
                <a:effectLst/>
              </a:rPr>
              <a:t>This topic uses NICE’s updated methods for health technology evaluations, 2022: </a:t>
            </a:r>
            <a:r>
              <a:rPr lang="en-GB" sz="1200" b="0" i="0" dirty="0">
                <a:effectLst/>
                <a:hlinkClick r:id="rId3" tooltip="https://www.nice.org.uk/process/pmg36/chapter/introduction-to-health-technology-evaluation"/>
              </a:rPr>
              <a:t>https://www.nice.org.uk/process/pmg36/chapter/introduction-to-health-technology-evaluation</a:t>
            </a:r>
            <a:endParaRPr lang="en-GB" sz="1400" b="0" i="0" dirty="0">
              <a:effectLst/>
            </a:endParaRPr>
          </a:p>
          <a:p>
            <a:endParaRPr lang="en-GB" sz="1200" dirty="0">
              <a:effectLst/>
              <a:highlight>
                <a:srgbClr val="00FFFF"/>
              </a:highlight>
              <a:latin typeface="Arial" panose="020B0604020202020204" pitchFamily="34"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3D92B9AF-1FF3-B64A-A57E-17202D6D58C9}" type="slidenum">
              <a:rPr lang="en-US" smtClean="0"/>
              <a:t>1</a:t>
            </a:fld>
            <a:endParaRPr lang="en-US" dirty="0"/>
          </a:p>
        </p:txBody>
      </p:sp>
    </p:spTree>
    <p:extLst>
      <p:ext uri="{BB962C8B-B14F-4D97-AF65-F5344CB8AC3E}">
        <p14:creationId xmlns:p14="http://schemas.microsoft.com/office/powerpoint/2010/main" val="32979250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14</a:t>
            </a:fld>
            <a:endParaRPr lang="en-US"/>
          </a:p>
        </p:txBody>
      </p:sp>
    </p:spTree>
    <p:extLst>
      <p:ext uri="{BB962C8B-B14F-4D97-AF65-F5344CB8AC3E}">
        <p14:creationId xmlns:p14="http://schemas.microsoft.com/office/powerpoint/2010/main" val="40127717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15</a:t>
            </a:fld>
            <a:endParaRPr lang="en-US"/>
          </a:p>
        </p:txBody>
      </p:sp>
    </p:spTree>
    <p:extLst>
      <p:ext uri="{BB962C8B-B14F-4D97-AF65-F5344CB8AC3E}">
        <p14:creationId xmlns:p14="http://schemas.microsoft.com/office/powerpoint/2010/main" val="4553286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17</a:t>
            </a:fld>
            <a:endParaRPr lang="en-US"/>
          </a:p>
        </p:txBody>
      </p:sp>
    </p:spTree>
    <p:extLst>
      <p:ext uri="{BB962C8B-B14F-4D97-AF65-F5344CB8AC3E}">
        <p14:creationId xmlns:p14="http://schemas.microsoft.com/office/powerpoint/2010/main" val="12378898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18</a:t>
            </a:fld>
            <a:endParaRPr lang="en-US"/>
          </a:p>
        </p:txBody>
      </p:sp>
    </p:spTree>
    <p:extLst>
      <p:ext uri="{BB962C8B-B14F-4D97-AF65-F5344CB8AC3E}">
        <p14:creationId xmlns:p14="http://schemas.microsoft.com/office/powerpoint/2010/main" val="9255824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19</a:t>
            </a:fld>
            <a:endParaRPr lang="en-US" dirty="0"/>
          </a:p>
        </p:txBody>
      </p:sp>
    </p:spTree>
    <p:extLst>
      <p:ext uri="{BB962C8B-B14F-4D97-AF65-F5344CB8AC3E}">
        <p14:creationId xmlns:p14="http://schemas.microsoft.com/office/powerpoint/2010/main" val="1137657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20</a:t>
            </a:fld>
            <a:endParaRPr lang="en-US" dirty="0"/>
          </a:p>
        </p:txBody>
      </p:sp>
    </p:spTree>
    <p:extLst>
      <p:ext uri="{BB962C8B-B14F-4D97-AF65-F5344CB8AC3E}">
        <p14:creationId xmlns:p14="http://schemas.microsoft.com/office/powerpoint/2010/main" val="22208935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Source: Figure 1 in company response to consultation</a:t>
            </a:r>
          </a:p>
        </p:txBody>
      </p:sp>
      <p:sp>
        <p:nvSpPr>
          <p:cNvPr id="4" name="Slide Number Placeholder 3"/>
          <p:cNvSpPr>
            <a:spLocks noGrp="1"/>
          </p:cNvSpPr>
          <p:nvPr>
            <p:ph type="sldNum" sz="quarter" idx="5"/>
          </p:nvPr>
        </p:nvSpPr>
        <p:spPr/>
        <p:txBody>
          <a:bodyPr/>
          <a:lstStyle/>
          <a:p>
            <a:fld id="{3D92B9AF-1FF3-B64A-A57E-17202D6D58C9}" type="slidenum">
              <a:rPr lang="en-US" smtClean="0"/>
              <a:t>21</a:t>
            </a:fld>
            <a:endParaRPr lang="en-US" dirty="0"/>
          </a:p>
        </p:txBody>
      </p:sp>
    </p:spTree>
    <p:extLst>
      <p:ext uri="{BB962C8B-B14F-4D97-AF65-F5344CB8AC3E}">
        <p14:creationId xmlns:p14="http://schemas.microsoft.com/office/powerpoint/2010/main" val="15163432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22</a:t>
            </a:fld>
            <a:endParaRPr lang="en-US"/>
          </a:p>
        </p:txBody>
      </p:sp>
    </p:spTree>
    <p:extLst>
      <p:ext uri="{BB962C8B-B14F-4D97-AF65-F5344CB8AC3E}">
        <p14:creationId xmlns:p14="http://schemas.microsoft.com/office/powerpoint/2010/main" val="26975733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23</a:t>
            </a:fld>
            <a:endParaRPr lang="en-US"/>
          </a:p>
        </p:txBody>
      </p:sp>
    </p:spTree>
    <p:extLst>
      <p:ext uri="{BB962C8B-B14F-4D97-AF65-F5344CB8AC3E}">
        <p14:creationId xmlns:p14="http://schemas.microsoft.com/office/powerpoint/2010/main" val="42362650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24</a:t>
            </a:fld>
            <a:endParaRPr lang="en-US"/>
          </a:p>
        </p:txBody>
      </p:sp>
    </p:spTree>
    <p:extLst>
      <p:ext uri="{BB962C8B-B14F-4D97-AF65-F5344CB8AC3E}">
        <p14:creationId xmlns:p14="http://schemas.microsoft.com/office/powerpoint/2010/main" val="629650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2</a:t>
            </a:fld>
            <a:endParaRPr lang="en-US"/>
          </a:p>
        </p:txBody>
      </p:sp>
    </p:spTree>
    <p:extLst>
      <p:ext uri="{BB962C8B-B14F-4D97-AF65-F5344CB8AC3E}">
        <p14:creationId xmlns:p14="http://schemas.microsoft.com/office/powerpoint/2010/main" val="33978970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a:t>
            </a:r>
          </a:p>
        </p:txBody>
      </p:sp>
      <p:sp>
        <p:nvSpPr>
          <p:cNvPr id="4" name="Slide Number Placeholder 3"/>
          <p:cNvSpPr>
            <a:spLocks noGrp="1"/>
          </p:cNvSpPr>
          <p:nvPr>
            <p:ph type="sldNum" sz="quarter" idx="5"/>
          </p:nvPr>
        </p:nvSpPr>
        <p:spPr/>
        <p:txBody>
          <a:bodyPr/>
          <a:lstStyle/>
          <a:p>
            <a:fld id="{3D92B9AF-1FF3-B64A-A57E-17202D6D58C9}" type="slidenum">
              <a:rPr lang="en-US" smtClean="0"/>
              <a:t>25</a:t>
            </a:fld>
            <a:endParaRPr lang="en-US"/>
          </a:p>
        </p:txBody>
      </p:sp>
    </p:spTree>
    <p:extLst>
      <p:ext uri="{BB962C8B-B14F-4D97-AF65-F5344CB8AC3E}">
        <p14:creationId xmlns:p14="http://schemas.microsoft.com/office/powerpoint/2010/main" val="22202940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26</a:t>
            </a:fld>
            <a:endParaRPr lang="en-US"/>
          </a:p>
        </p:txBody>
      </p:sp>
    </p:spTree>
    <p:extLst>
      <p:ext uri="{BB962C8B-B14F-4D97-AF65-F5344CB8AC3E}">
        <p14:creationId xmlns:p14="http://schemas.microsoft.com/office/powerpoint/2010/main" val="20860329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27</a:t>
            </a:fld>
            <a:endParaRPr lang="en-US"/>
          </a:p>
        </p:txBody>
      </p:sp>
    </p:spTree>
    <p:extLst>
      <p:ext uri="{BB962C8B-B14F-4D97-AF65-F5344CB8AC3E}">
        <p14:creationId xmlns:p14="http://schemas.microsoft.com/office/powerpoint/2010/main" val="9887658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29</a:t>
            </a:fld>
            <a:endParaRPr lang="en-US"/>
          </a:p>
        </p:txBody>
      </p:sp>
    </p:spTree>
    <p:extLst>
      <p:ext uri="{BB962C8B-B14F-4D97-AF65-F5344CB8AC3E}">
        <p14:creationId xmlns:p14="http://schemas.microsoft.com/office/powerpoint/2010/main" val="37560638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30</a:t>
            </a:fld>
            <a:endParaRPr lang="en-US"/>
          </a:p>
        </p:txBody>
      </p:sp>
    </p:spTree>
    <p:extLst>
      <p:ext uri="{BB962C8B-B14F-4D97-AF65-F5344CB8AC3E}">
        <p14:creationId xmlns:p14="http://schemas.microsoft.com/office/powerpoint/2010/main" val="39134811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31</a:t>
            </a:fld>
            <a:endParaRPr lang="en-US"/>
          </a:p>
        </p:txBody>
      </p:sp>
    </p:spTree>
    <p:extLst>
      <p:ext uri="{BB962C8B-B14F-4D97-AF65-F5344CB8AC3E}">
        <p14:creationId xmlns:p14="http://schemas.microsoft.com/office/powerpoint/2010/main" val="14372711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32</a:t>
            </a:fld>
            <a:endParaRPr lang="en-US"/>
          </a:p>
        </p:txBody>
      </p:sp>
    </p:spTree>
    <p:extLst>
      <p:ext uri="{BB962C8B-B14F-4D97-AF65-F5344CB8AC3E}">
        <p14:creationId xmlns:p14="http://schemas.microsoft.com/office/powerpoint/2010/main" val="667499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33</a:t>
            </a:fld>
            <a:endParaRPr lang="en-US"/>
          </a:p>
        </p:txBody>
      </p:sp>
    </p:spTree>
    <p:extLst>
      <p:ext uri="{BB962C8B-B14F-4D97-AF65-F5344CB8AC3E}">
        <p14:creationId xmlns:p14="http://schemas.microsoft.com/office/powerpoint/2010/main" val="39788431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34</a:t>
            </a:fld>
            <a:endParaRPr lang="en-US"/>
          </a:p>
        </p:txBody>
      </p:sp>
    </p:spTree>
    <p:extLst>
      <p:ext uri="{BB962C8B-B14F-4D97-AF65-F5344CB8AC3E}">
        <p14:creationId xmlns:p14="http://schemas.microsoft.com/office/powerpoint/2010/main" val="20155459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3</a:t>
            </a:fld>
            <a:endParaRPr lang="en-US"/>
          </a:p>
        </p:txBody>
      </p:sp>
    </p:spTree>
    <p:extLst>
      <p:ext uri="{BB962C8B-B14F-4D97-AF65-F5344CB8AC3E}">
        <p14:creationId xmlns:p14="http://schemas.microsoft.com/office/powerpoint/2010/main" val="3735561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4</a:t>
            </a:fld>
            <a:endParaRPr lang="en-US"/>
          </a:p>
        </p:txBody>
      </p:sp>
    </p:spTree>
    <p:extLst>
      <p:ext uri="{BB962C8B-B14F-4D97-AF65-F5344CB8AC3E}">
        <p14:creationId xmlns:p14="http://schemas.microsoft.com/office/powerpoint/2010/main" val="38277724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7</a:t>
            </a:fld>
            <a:endParaRPr lang="en-US"/>
          </a:p>
        </p:txBody>
      </p:sp>
    </p:spTree>
    <p:extLst>
      <p:ext uri="{BB962C8B-B14F-4D97-AF65-F5344CB8AC3E}">
        <p14:creationId xmlns:p14="http://schemas.microsoft.com/office/powerpoint/2010/main" val="30661354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9</a:t>
            </a:fld>
            <a:endParaRPr lang="en-US"/>
          </a:p>
        </p:txBody>
      </p:sp>
    </p:spTree>
    <p:extLst>
      <p:ext uri="{BB962C8B-B14F-4D97-AF65-F5344CB8AC3E}">
        <p14:creationId xmlns:p14="http://schemas.microsoft.com/office/powerpoint/2010/main" val="192080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10</a:t>
            </a:fld>
            <a:endParaRPr lang="en-US"/>
          </a:p>
        </p:txBody>
      </p:sp>
    </p:spTree>
    <p:extLst>
      <p:ext uri="{BB962C8B-B14F-4D97-AF65-F5344CB8AC3E}">
        <p14:creationId xmlns:p14="http://schemas.microsoft.com/office/powerpoint/2010/main" val="15634643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12</a:t>
            </a:fld>
            <a:endParaRPr lang="en-US"/>
          </a:p>
        </p:txBody>
      </p:sp>
    </p:spTree>
    <p:extLst>
      <p:ext uri="{BB962C8B-B14F-4D97-AF65-F5344CB8AC3E}">
        <p14:creationId xmlns:p14="http://schemas.microsoft.com/office/powerpoint/2010/main" val="2989209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13</a:t>
            </a:fld>
            <a:endParaRPr lang="en-US"/>
          </a:p>
        </p:txBody>
      </p:sp>
    </p:spTree>
    <p:extLst>
      <p:ext uri="{BB962C8B-B14F-4D97-AF65-F5344CB8AC3E}">
        <p14:creationId xmlns:p14="http://schemas.microsoft.com/office/powerpoint/2010/main" val="35706271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724989" y="722208"/>
            <a:ext cx="3924300" cy="1276350"/>
          </a:xfrm>
          <a:prstGeom prst="rect">
            <a:avLst/>
          </a:prstGeom>
        </p:spPr>
        <p:txBody>
          <a:bodyPr anchor="t" anchorCtr="0">
            <a:normAutofit/>
          </a:bodyPr>
          <a:lstStyle>
            <a:lvl1pPr algn="l">
              <a:defRPr sz="4000"/>
            </a:lvl1pPr>
          </a:lstStyle>
          <a:p>
            <a:r>
              <a:rPr lang="en-US" dirty="0"/>
              <a:t>This is a sample title page layout</a:t>
            </a:r>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724989" y="2241489"/>
            <a:ext cx="3924300" cy="1356518"/>
          </a:xfrm>
          <a:prstGeom prst="rect">
            <a:avLst/>
          </a:prstGeo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a:t>
            </a:r>
            <a:endParaRPr lang="en-US" dirty="0"/>
          </a:p>
        </p:txBody>
      </p:sp>
      <p:sp>
        <p:nvSpPr>
          <p:cNvPr id="12" name="Picture Placeholder 11">
            <a:extLst>
              <a:ext uri="{FF2B5EF4-FFF2-40B4-BE49-F238E27FC236}">
                <a16:creationId xmlns:a16="http://schemas.microsoft.com/office/drawing/2014/main" id="{DD23A9BB-0467-40B1-8547-4AAFA68D1909}"/>
              </a:ext>
            </a:extLst>
          </p:cNvPr>
          <p:cNvSpPr>
            <a:spLocks noGrp="1"/>
          </p:cNvSpPr>
          <p:nvPr>
            <p:ph type="pic" sz="quarter" idx="10"/>
          </p:nvPr>
        </p:nvSpPr>
        <p:spPr>
          <a:xfrm>
            <a:off x="6095997" y="344630"/>
            <a:ext cx="5736003" cy="6168740"/>
          </a:xfrm>
        </p:spPr>
        <p:txBody>
          <a:bodyPr/>
          <a:lstStyle>
            <a:lvl1pPr>
              <a:defRPr/>
            </a:lvl1pPr>
          </a:lstStyle>
          <a:p>
            <a:endParaRPr lang="en-GB" dirty="0"/>
          </a:p>
        </p:txBody>
      </p:sp>
      <p:pic>
        <p:nvPicPr>
          <p:cNvPr id="8" name="Picture 7" descr="National Institute for Health and Care Excellence logo">
            <a:extLst>
              <a:ext uri="{FF2B5EF4-FFF2-40B4-BE49-F238E27FC236}">
                <a16:creationId xmlns:a16="http://schemas.microsoft.com/office/drawing/2014/main" id="{A9B4C92B-6CC0-4DC2-8C94-2263D143C28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4990" y="5708742"/>
            <a:ext cx="4267199" cy="411779"/>
          </a:xfrm>
          <a:prstGeom prst="rect">
            <a:avLst/>
          </a:prstGeom>
        </p:spPr>
      </p:pic>
    </p:spTree>
    <p:extLst>
      <p:ext uri="{BB962C8B-B14F-4D97-AF65-F5344CB8AC3E}">
        <p14:creationId xmlns:p14="http://schemas.microsoft.com/office/powerpoint/2010/main" val="763639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ample Page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5" y="487510"/>
            <a:ext cx="11076491" cy="1276350"/>
          </a:xfrm>
          <a:prstGeom prst="rect">
            <a:avLst/>
          </a:prstGeom>
        </p:spPr>
        <p:txBody>
          <a:bodyPr anchor="t" anchorCtr="0">
            <a:normAutofit/>
          </a:bodyPr>
          <a:lstStyle>
            <a:lvl1pPr algn="l">
              <a:defRPr sz="4000">
                <a:solidFill>
                  <a:schemeClr val="bg1"/>
                </a:solidFill>
              </a:defRPr>
            </a:lvl1pPr>
          </a:lstStyle>
          <a:p>
            <a:r>
              <a:rPr lang="en-US" dirty="0"/>
              <a:t>This is a sample page layout</a:t>
            </a:r>
            <a:br>
              <a:rPr lang="en-US" dirty="0"/>
            </a:br>
            <a:endParaRPr lang="en-US" dirty="0"/>
          </a:p>
        </p:txBody>
      </p:sp>
      <p:pic>
        <p:nvPicPr>
          <p:cNvPr id="6" name="Picture 5">
            <a:extLst>
              <a:ext uri="{FF2B5EF4-FFF2-40B4-BE49-F238E27FC236}">
                <a16:creationId xmlns:a16="http://schemas.microsoft.com/office/drawing/2014/main" id="{908FBA05-6CDC-A840-80FD-B02E6D8D8D10}"/>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7" cy="217726"/>
          </a:xfrm>
          <a:prstGeom prst="rect">
            <a:avLst/>
          </a:prstGeom>
        </p:spPr>
      </p:pic>
      <p:sp>
        <p:nvSpPr>
          <p:cNvPr id="9" name="Text Placeholder 3">
            <a:extLst>
              <a:ext uri="{FF2B5EF4-FFF2-40B4-BE49-F238E27FC236}">
                <a16:creationId xmlns:a16="http://schemas.microsoft.com/office/drawing/2014/main" id="{B858E11F-CACB-4EFE-80EE-3759BCA5BECC}"/>
              </a:ext>
            </a:extLst>
          </p:cNvPr>
          <p:cNvSpPr>
            <a:spLocks noGrp="1"/>
          </p:cNvSpPr>
          <p:nvPr>
            <p:ph type="body" sz="quarter" idx="12" hasCustomPrompt="1"/>
          </p:nvPr>
        </p:nvSpPr>
        <p:spPr>
          <a:xfrm>
            <a:off x="496385" y="1774022"/>
            <a:ext cx="11076491" cy="4005262"/>
          </a:xfrm>
        </p:spPr>
        <p:txBody>
          <a:bodyPr/>
          <a:lstStyle>
            <a:lvl1pPr>
              <a:lnSpc>
                <a:spcPct val="100000"/>
              </a:lnSpc>
              <a:spcBef>
                <a:spcPts val="600"/>
              </a:spcBef>
              <a:defRPr sz="1800">
                <a:solidFill>
                  <a:schemeClr val="bg1"/>
                </a:solidFill>
              </a:defRPr>
            </a:lvl1pPr>
            <a:lvl2pPr>
              <a:lnSpc>
                <a:spcPct val="100000"/>
              </a:lnSpc>
              <a:spcBef>
                <a:spcPts val="600"/>
              </a:spcBef>
              <a:defRPr sz="1800">
                <a:solidFill>
                  <a:schemeClr val="bg1"/>
                </a:solidFill>
                <a:latin typeface="Arial" panose="020B0604020202020204" pitchFamily="34" charset="0"/>
              </a:defRPr>
            </a:lvl2pPr>
            <a:lvl3pPr>
              <a:lnSpc>
                <a:spcPct val="100000"/>
              </a:lnSpc>
              <a:spcBef>
                <a:spcPts val="600"/>
              </a:spcBef>
              <a:defRPr sz="1800">
                <a:solidFill>
                  <a:schemeClr val="bg1"/>
                </a:solidFill>
                <a:latin typeface="Arial" panose="020B0604020202020204" pitchFamily="34" charset="0"/>
              </a:defRPr>
            </a:lvl3pPr>
            <a:lvl4pPr>
              <a:lnSpc>
                <a:spcPct val="100000"/>
              </a:lnSpc>
              <a:spcBef>
                <a:spcPts val="600"/>
              </a:spcBef>
              <a:defRPr sz="1800">
                <a:solidFill>
                  <a:schemeClr val="bg1"/>
                </a:solidFill>
                <a:latin typeface="Arial" panose="020B0604020202020204" pitchFamily="34" charset="0"/>
              </a:defRPr>
            </a:lvl4pPr>
            <a:lvl5pPr>
              <a:lnSpc>
                <a:spcPct val="100000"/>
              </a:lnSpc>
              <a:spcBef>
                <a:spcPts val="600"/>
              </a:spcBef>
              <a:defRPr sz="1800">
                <a:solidFill>
                  <a:schemeClr val="bg1"/>
                </a:solidFill>
                <a:latin typeface="Arial" panose="020B0604020202020204" pitchFamily="34" charset="0"/>
              </a:defRPr>
            </a:lvl5pPr>
          </a:lstStyle>
          <a:p>
            <a:pPr lvl="0"/>
            <a:r>
              <a:rPr lang="en-GB" noProof="0" dirty="0"/>
              <a:t>Use this space to insert written content as required. Use </a:t>
            </a:r>
            <a:r>
              <a:rPr lang="en-GB" noProof="0" dirty="0" err="1"/>
              <a:t>Lato</a:t>
            </a:r>
            <a:r>
              <a:rPr lang="en-GB" noProof="0" dirty="0"/>
              <a:t> or Arial with a minimum font size of 18 </a:t>
            </a:r>
            <a:r>
              <a:rPr lang="en-GB" noProof="0" dirty="0" err="1"/>
              <a:t>pt</a:t>
            </a:r>
            <a:r>
              <a:rPr lang="en-GB" noProof="0" dirty="0"/>
              <a:t> and avoid changing the colour of the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Tree>
    <p:extLst>
      <p:ext uri="{BB962C8B-B14F-4D97-AF65-F5344CB8AC3E}">
        <p14:creationId xmlns:p14="http://schemas.microsoft.com/office/powerpoint/2010/main" val="2426361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e Column (Whit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3" y="6056144"/>
            <a:ext cx="669504" cy="218020"/>
          </a:xfrm>
          <a:prstGeom prst="rect">
            <a:avLst/>
          </a:prstGeom>
        </p:spPr>
      </p:pic>
      <p:sp>
        <p:nvSpPr>
          <p:cNvPr id="5"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4" y="-1370"/>
            <a:ext cx="11080069" cy="1276350"/>
          </a:xfrm>
          <a:prstGeom prst="rect">
            <a:avLst/>
          </a:prstGeom>
        </p:spPr>
        <p:txBody>
          <a:bodyPr anchor="t" anchorCtr="0">
            <a:normAutofit/>
          </a:bodyPr>
          <a:lstStyle>
            <a:lvl1pPr algn="l">
              <a:defRPr sz="4000">
                <a:solidFill>
                  <a:srgbClr val="222222"/>
                </a:solidFill>
              </a:defRPr>
            </a:lvl1pPr>
          </a:lstStyle>
          <a:p>
            <a:r>
              <a:rPr lang="en-US" dirty="0"/>
              <a:t>This is sample bulleted text (one column)</a:t>
            </a:r>
            <a:br>
              <a:rPr lang="en-US" dirty="0"/>
            </a:br>
            <a:endParaRPr lang="en-US" dirty="0"/>
          </a:p>
        </p:txBody>
      </p:sp>
      <p:sp>
        <p:nvSpPr>
          <p:cNvPr id="11" name="Subtitle 2">
            <a:extLst>
              <a:ext uri="{FF2B5EF4-FFF2-40B4-BE49-F238E27FC236}">
                <a16:creationId xmlns:a16="http://schemas.microsoft.com/office/drawing/2014/main" id="{FAC2841A-2EFF-4DDA-A274-2C038BF872B1}"/>
              </a:ext>
            </a:extLst>
          </p:cNvPr>
          <p:cNvSpPr>
            <a:spLocks noGrp="1"/>
          </p:cNvSpPr>
          <p:nvPr>
            <p:ph type="subTitle" idx="1" hasCustomPrompt="1"/>
          </p:nvPr>
        </p:nvSpPr>
        <p:spPr>
          <a:xfrm>
            <a:off x="496580" y="1781111"/>
            <a:ext cx="11080069" cy="4041718"/>
          </a:xfrm>
          <a:prstGeom prst="rect">
            <a:avLst/>
          </a:prstGeom>
        </p:spPr>
        <p:txBody>
          <a:bodyPr>
            <a:normAutofit/>
          </a:bodyPr>
          <a:lstStyle>
            <a:lvl1pPr marL="285750" indent="-285750" algn="l">
              <a:lnSpc>
                <a:spcPct val="100000"/>
              </a:lnSpc>
              <a:spcBef>
                <a:spcPts val="600"/>
              </a:spcBef>
              <a:buFont typeface="Arial" panose="020B0604020202020204" pitchFamily="34" charset="0"/>
              <a:buChar char="•"/>
              <a:defRPr sz="1800">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noProof="0" dirty="0">
                <a:solidFill>
                  <a:srgbClr val="222222"/>
                </a:solidFill>
                <a:latin typeface="Lato" panose="020F0502020204030203" pitchFamily="34" charset="77"/>
              </a:rPr>
              <a:t>Use this space to insert written content as required </a:t>
            </a:r>
          </a:p>
          <a:p>
            <a:pPr marL="285750" indent="-285750">
              <a:buFont typeface="Arial" panose="020B0604020202020204" pitchFamily="34" charset="0"/>
              <a:buChar char="•"/>
            </a:pPr>
            <a:endParaRPr lang="en-GB" noProof="0" dirty="0">
              <a:solidFill>
                <a:srgbClr val="222222"/>
              </a:solidFill>
              <a:latin typeface="Lato" panose="020F0502020204030203" pitchFamily="34" charset="77"/>
            </a:endParaRPr>
          </a:p>
        </p:txBody>
      </p:sp>
    </p:spTree>
    <p:extLst>
      <p:ext uri="{BB962C8B-B14F-4D97-AF65-F5344CB8AC3E}">
        <p14:creationId xmlns:p14="http://schemas.microsoft.com/office/powerpoint/2010/main" val="24295040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e Column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3" y="6056144"/>
            <a:ext cx="669504" cy="218020"/>
          </a:xfrm>
          <a:prstGeom prst="rect">
            <a:avLst/>
          </a:prstGeom>
        </p:spPr>
      </p:pic>
      <p:sp>
        <p:nvSpPr>
          <p:cNvPr id="9" name="Title 1">
            <a:extLst>
              <a:ext uri="{FF2B5EF4-FFF2-40B4-BE49-F238E27FC236}">
                <a16:creationId xmlns:a16="http://schemas.microsoft.com/office/drawing/2014/main" id="{EC3CC89E-EBF2-B346-B7D3-219415B110FA}"/>
              </a:ext>
            </a:extLst>
          </p:cNvPr>
          <p:cNvSpPr>
            <a:spLocks noGrp="1"/>
          </p:cNvSpPr>
          <p:nvPr>
            <p:ph type="ctrTitle" hasCustomPrompt="1"/>
          </p:nvPr>
        </p:nvSpPr>
        <p:spPr>
          <a:xfrm>
            <a:off x="496385" y="487510"/>
            <a:ext cx="11080071" cy="1276350"/>
          </a:xfrm>
          <a:prstGeom prst="rect">
            <a:avLst/>
          </a:prstGeom>
        </p:spPr>
        <p:txBody>
          <a:bodyPr anchor="t" anchorCtr="0">
            <a:normAutofit/>
          </a:bodyPr>
          <a:lstStyle>
            <a:lvl1pPr algn="l">
              <a:defRPr sz="4000">
                <a:solidFill>
                  <a:srgbClr val="222222"/>
                </a:solidFill>
              </a:defRPr>
            </a:lvl1pPr>
          </a:lstStyle>
          <a:p>
            <a:r>
              <a:rPr lang="en-US" dirty="0"/>
              <a:t>This is sample bulleted text (one column)</a:t>
            </a:r>
            <a:br>
              <a:rPr lang="en-US" dirty="0"/>
            </a:br>
            <a:endParaRPr lang="en-US" dirty="0"/>
          </a:p>
        </p:txBody>
      </p:sp>
      <p:sp>
        <p:nvSpPr>
          <p:cNvPr id="6" name="Subtitle 2">
            <a:extLst>
              <a:ext uri="{FF2B5EF4-FFF2-40B4-BE49-F238E27FC236}">
                <a16:creationId xmlns:a16="http://schemas.microsoft.com/office/drawing/2014/main" id="{CCE67437-CAF1-4EBD-91F9-62BA4F771442}"/>
              </a:ext>
            </a:extLst>
          </p:cNvPr>
          <p:cNvSpPr>
            <a:spLocks noGrp="1"/>
          </p:cNvSpPr>
          <p:nvPr>
            <p:ph type="subTitle" idx="1" hasCustomPrompt="1"/>
          </p:nvPr>
        </p:nvSpPr>
        <p:spPr>
          <a:xfrm>
            <a:off x="496580" y="1781111"/>
            <a:ext cx="11080069" cy="4041718"/>
          </a:xfrm>
          <a:prstGeom prst="rect">
            <a:avLst/>
          </a:prstGeom>
        </p:spPr>
        <p:txBody>
          <a:bodyPr>
            <a:normAutofit/>
          </a:bodyPr>
          <a:lstStyle>
            <a:lvl1pPr marL="285750" indent="-285750" algn="l">
              <a:lnSpc>
                <a:spcPct val="100000"/>
              </a:lnSpc>
              <a:spcBef>
                <a:spcPts val="600"/>
              </a:spcBef>
              <a:buFont typeface="Arial" panose="020B0604020202020204" pitchFamily="34" charset="0"/>
              <a:buChar char="•"/>
              <a:defRPr sz="1800">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noProof="0" dirty="0">
                <a:solidFill>
                  <a:srgbClr val="222222"/>
                </a:solidFill>
                <a:latin typeface="Lato" panose="020F0502020204030203" pitchFamily="34" charset="77"/>
              </a:rPr>
              <a:t>Use this space to insert written content as required </a:t>
            </a:r>
          </a:p>
          <a:p>
            <a:pPr marL="285750" indent="-285750">
              <a:buFont typeface="Arial" panose="020B0604020202020204" pitchFamily="34" charset="0"/>
              <a:buChar char="•"/>
            </a:pPr>
            <a:endParaRPr lang="en-GB" noProof="0" dirty="0">
              <a:solidFill>
                <a:srgbClr val="222222"/>
              </a:solidFill>
              <a:latin typeface="Lato" panose="020F0502020204030203" pitchFamily="34" charset="77"/>
            </a:endParaRPr>
          </a:p>
        </p:txBody>
      </p:sp>
    </p:spTree>
    <p:extLst>
      <p:ext uri="{BB962C8B-B14F-4D97-AF65-F5344CB8AC3E}">
        <p14:creationId xmlns:p14="http://schemas.microsoft.com/office/powerpoint/2010/main" val="26838253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ne Column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496385" y="1769460"/>
            <a:ext cx="10838727" cy="4052845"/>
          </a:xfrm>
          <a:prstGeom prst="rect">
            <a:avLst/>
          </a:prstGeom>
        </p:spPr>
        <p:txBody>
          <a:bodyPr>
            <a:normAutofit/>
          </a:bodyPr>
          <a:lstStyle>
            <a:lvl1pPr marL="285750" indent="-285750" algn="l" defTabSz="914400" rtl="0" eaLnBrk="1" latinLnBrk="0" hangingPunct="1">
              <a:lnSpc>
                <a:spcPct val="100000"/>
              </a:lnSpc>
              <a:spcBef>
                <a:spcPts val="600"/>
              </a:spcBef>
              <a:buFont typeface="Arial" panose="020B0604020202020204" pitchFamily="34" charset="0"/>
              <a:buChar char="•"/>
              <a:defRPr lang="en-GB" sz="1800" kern="1200" noProof="0" dirty="0">
                <a:solidFill>
                  <a:schemeClr val="bg1"/>
                </a:solidFill>
                <a:latin typeface="Arial" panose="020B0604020202020204" pitchFamily="34" charset="0"/>
                <a:ea typeface="Lato" panose="020F0502020204030203"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noProof="0" dirty="0">
                <a:solidFill>
                  <a:schemeClr val="bg1"/>
                </a:solidFill>
                <a:latin typeface="Lato" panose="020F0502020204030203" pitchFamily="34" charset="77"/>
              </a:rPr>
              <a:t>Use this space to insert written content as required </a:t>
            </a:r>
          </a:p>
        </p:txBody>
      </p:sp>
      <p:pic>
        <p:nvPicPr>
          <p:cNvPr id="6" name="Picture 5">
            <a:extLst>
              <a:ext uri="{FF2B5EF4-FFF2-40B4-BE49-F238E27FC236}">
                <a16:creationId xmlns:a16="http://schemas.microsoft.com/office/drawing/2014/main" id="{A76A2A80-BE7B-5142-B335-3371EE3BA0E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7" cy="217726"/>
          </a:xfrm>
          <a:prstGeom prst="rect">
            <a:avLst/>
          </a:prstGeom>
        </p:spPr>
      </p:pic>
      <p:sp>
        <p:nvSpPr>
          <p:cNvPr id="8" name="Title 1">
            <a:extLst>
              <a:ext uri="{FF2B5EF4-FFF2-40B4-BE49-F238E27FC236}">
                <a16:creationId xmlns:a16="http://schemas.microsoft.com/office/drawing/2014/main" id="{9E099680-070E-A94B-9DEC-E527F670151D}"/>
              </a:ext>
            </a:extLst>
          </p:cNvPr>
          <p:cNvSpPr>
            <a:spLocks noGrp="1"/>
          </p:cNvSpPr>
          <p:nvPr>
            <p:ph type="ctrTitle" hasCustomPrompt="1"/>
          </p:nvPr>
        </p:nvSpPr>
        <p:spPr>
          <a:xfrm>
            <a:off x="496385" y="487510"/>
            <a:ext cx="10838727" cy="1276350"/>
          </a:xfrm>
          <a:prstGeom prst="rect">
            <a:avLst/>
          </a:prstGeom>
        </p:spPr>
        <p:txBody>
          <a:bodyPr anchor="t" anchorCtr="0">
            <a:normAutofit/>
          </a:bodyPr>
          <a:lstStyle>
            <a:lvl1pPr algn="l">
              <a:defRPr sz="4000">
                <a:solidFill>
                  <a:schemeClr val="bg1"/>
                </a:solidFill>
                <a:latin typeface="Arial" panose="020B0604020202020204" pitchFamily="34" charset="0"/>
              </a:defRPr>
            </a:lvl1pPr>
          </a:lstStyle>
          <a:p>
            <a:r>
              <a:rPr lang="en-GB" sz="4000" b="1" dirty="0">
                <a:solidFill>
                  <a:srgbClr val="FAF8F6"/>
                </a:solidFill>
                <a:latin typeface="Lato" panose="020F0502020204030203" pitchFamily="34" charset="77"/>
                <a:ea typeface="Roboto Light" panose="02000000000000000000" pitchFamily="2" charset="0"/>
                <a:cs typeface="Roboto Light" panose="02000000000000000000" pitchFamily="2" charset="0"/>
              </a:rPr>
              <a:t>This is sample bulleted text </a:t>
            </a:r>
            <a:r>
              <a:rPr lang="en-GB" b="1" dirty="0">
                <a:solidFill>
                  <a:srgbClr val="FAF8F6"/>
                </a:solidFill>
                <a:latin typeface="Lato" panose="020F0502020204030203" pitchFamily="34" charset="77"/>
                <a:ea typeface="Roboto Light" panose="02000000000000000000" pitchFamily="2" charset="0"/>
                <a:cs typeface="Roboto Light" panose="02000000000000000000" pitchFamily="2" charset="0"/>
              </a:rPr>
              <a:t>(one column)</a:t>
            </a:r>
            <a:br>
              <a:rPr lang="en-GB" b="1" dirty="0">
                <a:solidFill>
                  <a:srgbClr val="FAF8F6"/>
                </a:solidFill>
                <a:latin typeface="Lato" panose="020F0502020204030203" pitchFamily="34" charset="77"/>
                <a:ea typeface="Roboto Light" panose="02000000000000000000" pitchFamily="2" charset="0"/>
                <a:cs typeface="Roboto Light" panose="02000000000000000000" pitchFamily="2" charset="0"/>
              </a:rPr>
            </a:br>
            <a:endParaRPr lang="en-US" b="1" dirty="0">
              <a:solidFill>
                <a:srgbClr val="FAF8F6"/>
              </a:solidFill>
              <a:latin typeface="Lato" panose="020F0502020204030203" pitchFamily="34" charset="77"/>
              <a:ea typeface="Roboto Light" panose="02000000000000000000" pitchFamily="2" charset="0"/>
              <a:cs typeface="Roboto Light" panose="02000000000000000000" pitchFamily="2" charset="0"/>
            </a:endParaRPr>
          </a:p>
        </p:txBody>
      </p:sp>
    </p:spTree>
    <p:extLst>
      <p:ext uri="{BB962C8B-B14F-4D97-AF65-F5344CB8AC3E}">
        <p14:creationId xmlns:p14="http://schemas.microsoft.com/office/powerpoint/2010/main" val="1435249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ne Column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5" y="487510"/>
            <a:ext cx="10862179" cy="1276350"/>
          </a:xfrm>
          <a:prstGeom prst="rect">
            <a:avLst/>
          </a:prstGeom>
        </p:spPr>
        <p:txBody>
          <a:bodyPr anchor="t" anchorCtr="0">
            <a:normAutofit/>
          </a:bodyPr>
          <a:lstStyle>
            <a:lvl1pPr algn="l">
              <a:defRPr sz="4000">
                <a:solidFill>
                  <a:schemeClr val="bg1">
                    <a:lumMod val="95000"/>
                  </a:schemeClr>
                </a:solidFill>
                <a:latin typeface="Arial" panose="020B0604020202020204" pitchFamily="34" charset="0"/>
              </a:defRPr>
            </a:lvl1pPr>
          </a:lstStyle>
          <a:p>
            <a:r>
              <a:rPr lang="en-GB" sz="4000" b="1" dirty="0">
                <a:solidFill>
                  <a:srgbClr val="FAF8F6"/>
                </a:solidFill>
                <a:latin typeface="Lato" panose="020F0502020204030203" pitchFamily="34" charset="77"/>
                <a:ea typeface="Roboto Light" panose="02000000000000000000" pitchFamily="2" charset="0"/>
                <a:cs typeface="Roboto Light" panose="02000000000000000000" pitchFamily="2" charset="0"/>
              </a:rPr>
              <a:t>This is sample bulleted text </a:t>
            </a:r>
            <a:r>
              <a:rPr lang="en-GB" b="1" dirty="0">
                <a:solidFill>
                  <a:srgbClr val="FAF8F6"/>
                </a:solidFill>
                <a:latin typeface="Lato" panose="020F0502020204030203" pitchFamily="34" charset="77"/>
                <a:ea typeface="Roboto Light" panose="02000000000000000000" pitchFamily="2" charset="0"/>
                <a:cs typeface="Roboto Light" panose="02000000000000000000" pitchFamily="2" charset="0"/>
              </a:rPr>
              <a:t>(one column)</a:t>
            </a:r>
            <a:br>
              <a:rPr lang="en-GB" b="1" dirty="0">
                <a:solidFill>
                  <a:srgbClr val="FAF8F6"/>
                </a:solidFill>
                <a:latin typeface="Lato" panose="020F0502020204030203" pitchFamily="34" charset="77"/>
                <a:ea typeface="Roboto Light" panose="02000000000000000000" pitchFamily="2" charset="0"/>
                <a:cs typeface="Roboto Light" panose="02000000000000000000" pitchFamily="2" charset="0"/>
              </a:rPr>
            </a:br>
            <a:endParaRPr lang="en-US" sz="4000" b="1" dirty="0">
              <a:solidFill>
                <a:srgbClr val="FAF8F6"/>
              </a:solidFill>
              <a:latin typeface="Lato" panose="020F0502020204030203" pitchFamily="34" charset="77"/>
              <a:ea typeface="Roboto Light" panose="02000000000000000000" pitchFamily="2" charset="0"/>
              <a:cs typeface="Roboto Light" panose="02000000000000000000" pitchFamily="2" charset="0"/>
            </a:endParaRPr>
          </a:p>
        </p:txBody>
      </p:sp>
      <p:pic>
        <p:nvPicPr>
          <p:cNvPr id="6" name="Picture 5">
            <a:extLst>
              <a:ext uri="{FF2B5EF4-FFF2-40B4-BE49-F238E27FC236}">
                <a16:creationId xmlns:a16="http://schemas.microsoft.com/office/drawing/2014/main" id="{A76A2A80-BE7B-5142-B335-3371EE3BA0E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7" cy="217726"/>
          </a:xfrm>
          <a:prstGeom prst="rect">
            <a:avLst/>
          </a:prstGeom>
        </p:spPr>
      </p:pic>
      <p:sp>
        <p:nvSpPr>
          <p:cNvPr id="7" name="Subtitle 2">
            <a:extLst>
              <a:ext uri="{FF2B5EF4-FFF2-40B4-BE49-F238E27FC236}">
                <a16:creationId xmlns:a16="http://schemas.microsoft.com/office/drawing/2014/main" id="{D1CF93E0-1159-45C2-B3BC-2CB9CC1EF798}"/>
              </a:ext>
            </a:extLst>
          </p:cNvPr>
          <p:cNvSpPr>
            <a:spLocks noGrp="1"/>
          </p:cNvSpPr>
          <p:nvPr>
            <p:ph type="subTitle" idx="1" hasCustomPrompt="1"/>
          </p:nvPr>
        </p:nvSpPr>
        <p:spPr>
          <a:xfrm>
            <a:off x="496384" y="1769460"/>
            <a:ext cx="10862179" cy="4052845"/>
          </a:xfrm>
          <a:prstGeom prst="rect">
            <a:avLst/>
          </a:prstGeom>
        </p:spPr>
        <p:txBody>
          <a:bodyPr>
            <a:normAutofit/>
          </a:bodyPr>
          <a:lstStyle>
            <a:lvl1pPr marL="285750" indent="-285750" algn="l">
              <a:lnSpc>
                <a:spcPct val="100000"/>
              </a:lnSpc>
              <a:spcBef>
                <a:spcPts val="600"/>
              </a:spcBef>
              <a:buFont typeface="Arial" panose="020B0604020202020204" pitchFamily="34" charset="0"/>
              <a:buChar char="•"/>
              <a:defRPr sz="1800">
                <a:solidFill>
                  <a:schemeClr val="bg1">
                    <a:lumMod val="95000"/>
                  </a:schemeClr>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noProof="0" dirty="0">
                <a:solidFill>
                  <a:schemeClr val="bg1"/>
                </a:solidFill>
                <a:latin typeface="Lato" panose="020F0502020204030203" pitchFamily="34" charset="77"/>
              </a:rPr>
              <a:t>Use this space to insert written content as required </a:t>
            </a:r>
          </a:p>
        </p:txBody>
      </p:sp>
    </p:spTree>
    <p:extLst>
      <p:ext uri="{BB962C8B-B14F-4D97-AF65-F5344CB8AC3E}">
        <p14:creationId xmlns:p14="http://schemas.microsoft.com/office/powerpoint/2010/main" val="23731881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lumn (Whit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3" y="6056144"/>
            <a:ext cx="669504" cy="218020"/>
          </a:xfrm>
          <a:prstGeom prst="rect">
            <a:avLst/>
          </a:prstGeom>
        </p:spPr>
      </p:pic>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70744" cy="1276350"/>
          </a:xfrm>
          <a:prstGeom prst="rect">
            <a:avLst/>
          </a:prstGeom>
        </p:spPr>
        <p:txBody>
          <a:bodyPr anchor="t" anchorCtr="0">
            <a:normAutofit/>
          </a:bodyPr>
          <a:lstStyle>
            <a:lvl1pPr algn="l">
              <a:defRPr sz="4000">
                <a:solidFill>
                  <a:srgbClr val="222222"/>
                </a:solidFill>
              </a:defRPr>
            </a:lvl1pPr>
          </a:lstStyle>
          <a:p>
            <a:r>
              <a:rPr lang="en-US" dirty="0"/>
              <a:t>This is sample bulleted text (two columns)</a:t>
            </a:r>
            <a:br>
              <a:rPr lang="en-US" dirty="0"/>
            </a:br>
            <a:endParaRPr lang="en-US" dirty="0"/>
          </a:p>
        </p:txBody>
      </p:sp>
      <p:sp>
        <p:nvSpPr>
          <p:cNvPr id="5" name="Subtitle 2">
            <a:extLst>
              <a:ext uri="{FF2B5EF4-FFF2-40B4-BE49-F238E27FC236}">
                <a16:creationId xmlns:a16="http://schemas.microsoft.com/office/drawing/2014/main" id="{94D36FDB-2411-49D7-9748-068B4FDBA1BA}"/>
              </a:ext>
            </a:extLst>
          </p:cNvPr>
          <p:cNvSpPr>
            <a:spLocks noGrp="1"/>
          </p:cNvSpPr>
          <p:nvPr>
            <p:ph type="subTitle" idx="1" hasCustomPrompt="1"/>
          </p:nvPr>
        </p:nvSpPr>
        <p:spPr>
          <a:xfrm>
            <a:off x="496383" y="1771875"/>
            <a:ext cx="11270744" cy="4056269"/>
          </a:xfrm>
          <a:prstGeom prst="rect">
            <a:avLst/>
          </a:prstGeom>
        </p:spPr>
        <p:txBody>
          <a:bodyPr numCol="2" spcCol="216000">
            <a:normAutofit/>
          </a:bodyPr>
          <a:lstStyle>
            <a:lvl1pPr marL="285750" indent="-285750" algn="l">
              <a:lnSpc>
                <a:spcPct val="100000"/>
              </a:lnSpc>
              <a:spcBef>
                <a:spcPts val="600"/>
              </a:spcBef>
              <a:buFont typeface="Arial" panose="020B0604020202020204" pitchFamily="34" charset="0"/>
              <a:buChar char="•"/>
              <a:defRPr sz="1800">
                <a:solidFill>
                  <a:srgbClr val="222222"/>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noProof="0" dirty="0">
                <a:solidFill>
                  <a:srgbClr val="222222"/>
                </a:solidFill>
                <a:latin typeface="Lato" panose="020F0502020204030203" pitchFamily="34" charset="77"/>
              </a:rPr>
              <a:t>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noProof="0"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noProof="0" dirty="0">
              <a:solidFill>
                <a:srgbClr val="222222"/>
              </a:solidFill>
              <a:latin typeface="Lato" panose="020F0502020204030203" pitchFamily="34" charset="77"/>
            </a:endParaRPr>
          </a:p>
          <a:p>
            <a:pPr>
              <a:buFont typeface="Arial" panose="020B0604020202020204" pitchFamily="34" charset="0"/>
              <a:buChar char="•"/>
            </a:pPr>
            <a:endParaRPr lang="en-GB" noProof="0" dirty="0">
              <a:solidFill>
                <a:srgbClr val="FFFFFF"/>
              </a:solidFill>
              <a:latin typeface="Lato" panose="020F0502020204030203" pitchFamily="34" charset="77"/>
            </a:endParaRPr>
          </a:p>
        </p:txBody>
      </p:sp>
    </p:spTree>
    <p:extLst>
      <p:ext uri="{BB962C8B-B14F-4D97-AF65-F5344CB8AC3E}">
        <p14:creationId xmlns:p14="http://schemas.microsoft.com/office/powerpoint/2010/main" val="2946441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lumn (Gre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3" y="6056144"/>
            <a:ext cx="669504" cy="218020"/>
          </a:xfrm>
          <a:prstGeom prst="rect">
            <a:avLst/>
          </a:prstGeom>
        </p:spPr>
      </p:pic>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5" y="487510"/>
            <a:ext cx="11132199" cy="1276350"/>
          </a:xfrm>
          <a:prstGeom prst="rect">
            <a:avLst/>
          </a:prstGeom>
        </p:spPr>
        <p:txBody>
          <a:bodyPr anchor="t" anchorCtr="0">
            <a:normAutofit/>
          </a:bodyPr>
          <a:lstStyle>
            <a:lvl1pPr algn="l">
              <a:defRPr sz="4000">
                <a:solidFill>
                  <a:srgbClr val="222222"/>
                </a:solidFill>
              </a:defRPr>
            </a:lvl1pPr>
          </a:lstStyle>
          <a:p>
            <a:r>
              <a:rPr lang="en-US" dirty="0"/>
              <a:t>This is sample bulleted text (two columns)</a:t>
            </a:r>
            <a:br>
              <a:rPr lang="en-US" dirty="0"/>
            </a:br>
            <a:endParaRPr lang="en-US" dirty="0"/>
          </a:p>
        </p:txBody>
      </p:sp>
      <p:sp>
        <p:nvSpPr>
          <p:cNvPr id="8" name="Subtitle 2">
            <a:extLst>
              <a:ext uri="{FF2B5EF4-FFF2-40B4-BE49-F238E27FC236}">
                <a16:creationId xmlns:a16="http://schemas.microsoft.com/office/drawing/2014/main" id="{A958713B-718A-FF4E-BC11-A9FF68A06FFC}"/>
              </a:ext>
            </a:extLst>
          </p:cNvPr>
          <p:cNvSpPr>
            <a:spLocks noGrp="1"/>
          </p:cNvSpPr>
          <p:nvPr>
            <p:ph type="subTitle" idx="1" hasCustomPrompt="1"/>
          </p:nvPr>
        </p:nvSpPr>
        <p:spPr>
          <a:xfrm>
            <a:off x="487359" y="1771876"/>
            <a:ext cx="11150460" cy="4050953"/>
          </a:xfrm>
          <a:prstGeom prst="rect">
            <a:avLst/>
          </a:prstGeom>
        </p:spPr>
        <p:txBody>
          <a:bodyPr numCol="2" spcCol="216000">
            <a:normAutofit/>
          </a:bodyPr>
          <a:lstStyle>
            <a:lvl1pPr marL="285750" indent="-285750" algn="l">
              <a:lnSpc>
                <a:spcPct val="100000"/>
              </a:lnSpc>
              <a:spcBef>
                <a:spcPts val="600"/>
              </a:spcBef>
              <a:buFont typeface="Arial" panose="020B0604020202020204" pitchFamily="34" charset="0"/>
              <a:buChar char="•"/>
              <a:defRPr sz="1800">
                <a:solidFill>
                  <a:srgbClr val="222222"/>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noProof="0" dirty="0">
                <a:solidFill>
                  <a:srgbClr val="222222"/>
                </a:solidFill>
                <a:latin typeface="Lato" panose="020F0502020204030203" pitchFamily="34" charset="77"/>
              </a:rPr>
              <a:t>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noProof="0" dirty="0">
              <a:solidFill>
                <a:srgbClr val="222222"/>
              </a:solidFill>
              <a:latin typeface="Lato" panose="020F0502020204030203" pitchFamily="34" charset="77"/>
            </a:endParaRPr>
          </a:p>
          <a:p>
            <a:pPr>
              <a:buFont typeface="Arial" panose="020B0604020202020204" pitchFamily="34" charset="0"/>
              <a:buChar char="•"/>
            </a:pPr>
            <a:endParaRPr lang="en-GB" noProof="0" dirty="0">
              <a:solidFill>
                <a:srgbClr val="FFFFFF"/>
              </a:solidFill>
              <a:latin typeface="Lato" panose="020F0502020204030203" pitchFamily="34" charset="77"/>
            </a:endParaRPr>
          </a:p>
        </p:txBody>
      </p:sp>
    </p:spTree>
    <p:extLst>
      <p:ext uri="{BB962C8B-B14F-4D97-AF65-F5344CB8AC3E}">
        <p14:creationId xmlns:p14="http://schemas.microsoft.com/office/powerpoint/2010/main" val="39084509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lumn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pic>
        <p:nvPicPr>
          <p:cNvPr id="9" name="Picture 8">
            <a:extLst>
              <a:ext uri="{FF2B5EF4-FFF2-40B4-BE49-F238E27FC236}">
                <a16:creationId xmlns:a16="http://schemas.microsoft.com/office/drawing/2014/main" id="{8B1F633A-3DEE-2E45-8FE4-94F7C936C46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42717"/>
            <a:ext cx="666787" cy="217726"/>
          </a:xfrm>
          <a:prstGeom prst="rect">
            <a:avLst/>
          </a:prstGeom>
        </p:spPr>
      </p:pic>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5" y="487510"/>
            <a:ext cx="11132199" cy="1276350"/>
          </a:xfrm>
          <a:prstGeom prst="rect">
            <a:avLst/>
          </a:prstGeom>
        </p:spPr>
        <p:txBody>
          <a:bodyPr anchor="t" anchorCtr="0">
            <a:normAutofit/>
          </a:bodyPr>
          <a:lstStyle>
            <a:lvl1pPr algn="l">
              <a:defRPr sz="4000">
                <a:solidFill>
                  <a:srgbClr val="FFFFFF"/>
                </a:solidFill>
              </a:defRPr>
            </a:lvl1pPr>
          </a:lstStyle>
          <a:p>
            <a:r>
              <a:rPr lang="en-US" dirty="0"/>
              <a:t>This is sample bulleted text (two columns)</a:t>
            </a:r>
            <a:br>
              <a:rPr lang="en-US" dirty="0"/>
            </a:br>
            <a:endParaRPr lang="en-US" dirty="0"/>
          </a:p>
        </p:txBody>
      </p:sp>
      <p:sp>
        <p:nvSpPr>
          <p:cNvPr id="12" name="Subtitle 2">
            <a:extLst>
              <a:ext uri="{FF2B5EF4-FFF2-40B4-BE49-F238E27FC236}">
                <a16:creationId xmlns:a16="http://schemas.microsoft.com/office/drawing/2014/main" id="{D95635EA-8A47-BA4A-86F6-47CB93FEA6AA}"/>
              </a:ext>
            </a:extLst>
          </p:cNvPr>
          <p:cNvSpPr>
            <a:spLocks noGrp="1"/>
          </p:cNvSpPr>
          <p:nvPr>
            <p:ph type="subTitle" idx="1" hasCustomPrompt="1"/>
          </p:nvPr>
        </p:nvSpPr>
        <p:spPr>
          <a:xfrm>
            <a:off x="496385" y="1769463"/>
            <a:ext cx="11132199" cy="4026219"/>
          </a:xfrm>
          <a:prstGeom prst="rect">
            <a:avLst/>
          </a:prstGeom>
        </p:spPr>
        <p:txBody>
          <a:bodyPr numCol="2" spcCol="216000">
            <a:normAutofit/>
          </a:bodyPr>
          <a:lstStyle>
            <a:lvl1pPr marL="285750" indent="-285750" algn="l">
              <a:lnSpc>
                <a:spcPct val="100000"/>
              </a:lnSpc>
              <a:spcBef>
                <a:spcPts val="200"/>
              </a:spcBef>
              <a:buFont typeface="Arial" panose="020B0604020202020204" pitchFamily="34" charset="0"/>
              <a:buChar char="•"/>
              <a:defRPr sz="1800">
                <a:solidFill>
                  <a:srgbClr val="FFFFFF"/>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p:txBody>
      </p:sp>
    </p:spTree>
    <p:extLst>
      <p:ext uri="{BB962C8B-B14F-4D97-AF65-F5344CB8AC3E}">
        <p14:creationId xmlns:p14="http://schemas.microsoft.com/office/powerpoint/2010/main" val="6873460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lumn (Purpl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pic>
        <p:nvPicPr>
          <p:cNvPr id="9" name="Picture 8">
            <a:extLst>
              <a:ext uri="{FF2B5EF4-FFF2-40B4-BE49-F238E27FC236}">
                <a16:creationId xmlns:a16="http://schemas.microsoft.com/office/drawing/2014/main" id="{8B1F633A-3DEE-2E45-8FE4-94F7C936C46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42717"/>
            <a:ext cx="666787" cy="217726"/>
          </a:xfrm>
          <a:prstGeom prst="rect">
            <a:avLst/>
          </a:prstGeom>
        </p:spPr>
      </p:pic>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5" y="487510"/>
            <a:ext cx="11104489" cy="1291188"/>
          </a:xfrm>
          <a:prstGeom prst="rect">
            <a:avLst/>
          </a:prstGeom>
        </p:spPr>
        <p:txBody>
          <a:bodyPr anchor="t" anchorCtr="0">
            <a:normAutofit/>
          </a:bodyPr>
          <a:lstStyle>
            <a:lvl1pPr algn="l">
              <a:defRPr sz="4000">
                <a:solidFill>
                  <a:schemeClr val="bg1"/>
                </a:solidFill>
              </a:defRPr>
            </a:lvl1pPr>
          </a:lstStyle>
          <a:p>
            <a:r>
              <a:rPr lang="en-US" dirty="0"/>
              <a:t>This is sample bulleted text (two columns)</a:t>
            </a:r>
            <a:br>
              <a:rPr lang="en-US" dirty="0"/>
            </a:br>
            <a:endParaRPr lang="en-US" dirty="0"/>
          </a:p>
        </p:txBody>
      </p:sp>
      <p:sp>
        <p:nvSpPr>
          <p:cNvPr id="8" name="Subtitle 2">
            <a:extLst>
              <a:ext uri="{FF2B5EF4-FFF2-40B4-BE49-F238E27FC236}">
                <a16:creationId xmlns:a16="http://schemas.microsoft.com/office/drawing/2014/main" id="{58F93585-C0D1-49C7-AF5A-D2A228752C97}"/>
              </a:ext>
            </a:extLst>
          </p:cNvPr>
          <p:cNvSpPr>
            <a:spLocks noGrp="1"/>
          </p:cNvSpPr>
          <p:nvPr>
            <p:ph type="subTitle" idx="1" hasCustomPrompt="1"/>
          </p:nvPr>
        </p:nvSpPr>
        <p:spPr>
          <a:xfrm>
            <a:off x="496384" y="1787936"/>
            <a:ext cx="11104488" cy="4007747"/>
          </a:xfrm>
          <a:prstGeom prst="rect">
            <a:avLst/>
          </a:prstGeom>
        </p:spPr>
        <p:txBody>
          <a:bodyPr numCol="2" spcCol="216000">
            <a:normAutofit/>
          </a:bodyPr>
          <a:lstStyle>
            <a:lvl1pPr marL="285750" indent="-285750" algn="l">
              <a:lnSpc>
                <a:spcPct val="100000"/>
              </a:lnSpc>
              <a:spcBef>
                <a:spcPts val="200"/>
              </a:spcBef>
              <a:buFont typeface="Arial" panose="020B0604020202020204" pitchFamily="34" charset="0"/>
              <a:buChar char="•"/>
              <a:defRPr sz="1800">
                <a:solidFill>
                  <a:srgbClr val="FFFFFF"/>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p:txBody>
      </p:sp>
    </p:spTree>
    <p:extLst>
      <p:ext uri="{BB962C8B-B14F-4D97-AF65-F5344CB8AC3E}">
        <p14:creationId xmlns:p14="http://schemas.microsoft.com/office/powerpoint/2010/main" val="31756376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hree Column (Whit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3" y="6056144"/>
            <a:ext cx="669504" cy="218020"/>
          </a:xfrm>
          <a:prstGeom prst="rect">
            <a:avLst/>
          </a:prstGeom>
        </p:spPr>
      </p:pic>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24563" cy="1276350"/>
          </a:xfrm>
          <a:prstGeom prst="rect">
            <a:avLst/>
          </a:prstGeom>
        </p:spPr>
        <p:txBody>
          <a:bodyPr anchor="t" anchorCtr="0">
            <a:normAutofit/>
          </a:bodyPr>
          <a:lstStyle>
            <a:lvl1pPr algn="l">
              <a:defRPr sz="4000">
                <a:solidFill>
                  <a:srgbClr val="222222"/>
                </a:solidFill>
              </a:defRPr>
            </a:lvl1pPr>
          </a:lstStyle>
          <a:p>
            <a:r>
              <a:rPr lang="en-US" dirty="0"/>
              <a:t>This is sample bulleted text (three columns)</a:t>
            </a:r>
            <a:br>
              <a:rPr lang="en-US" dirty="0"/>
            </a:br>
            <a:endParaRPr lang="en-US" dirty="0"/>
          </a:p>
        </p:txBody>
      </p:sp>
      <p:sp>
        <p:nvSpPr>
          <p:cNvPr id="5" name="Subtitle 2">
            <a:extLst>
              <a:ext uri="{FF2B5EF4-FFF2-40B4-BE49-F238E27FC236}">
                <a16:creationId xmlns:a16="http://schemas.microsoft.com/office/drawing/2014/main" id="{94D36FDB-2411-49D7-9748-068B4FDBA1BA}"/>
              </a:ext>
            </a:extLst>
          </p:cNvPr>
          <p:cNvSpPr>
            <a:spLocks noGrp="1"/>
          </p:cNvSpPr>
          <p:nvPr>
            <p:ph type="subTitle" idx="1" hasCustomPrompt="1"/>
          </p:nvPr>
        </p:nvSpPr>
        <p:spPr>
          <a:xfrm>
            <a:off x="496383" y="1771876"/>
            <a:ext cx="11224563" cy="4019324"/>
          </a:xfrm>
          <a:prstGeom prst="rect">
            <a:avLst/>
          </a:prstGeom>
        </p:spPr>
        <p:txBody>
          <a:bodyPr numCol="3" spcCol="216000">
            <a:normAutofit/>
          </a:bodyPr>
          <a:lstStyle>
            <a:lvl1pPr marL="285750" indent="-285750" algn="l">
              <a:lnSpc>
                <a:spcPct val="100000"/>
              </a:lnSpc>
              <a:spcBef>
                <a:spcPts val="200"/>
              </a:spcBef>
              <a:buFont typeface="Arial" panose="020B0604020202020204" pitchFamily="34" charset="0"/>
              <a:buChar char="•"/>
              <a:defRPr sz="1800">
                <a:solidFill>
                  <a:srgbClr val="222222"/>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endParaRPr lang="en-GB" dirty="0">
              <a:solidFill>
                <a:srgbClr val="FFFFFF"/>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endParaRPr lang="en-GB" dirty="0">
              <a:solidFill>
                <a:srgbClr val="FFFFFF"/>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p:txBody>
      </p:sp>
    </p:spTree>
    <p:extLst>
      <p:ext uri="{BB962C8B-B14F-4D97-AF65-F5344CB8AC3E}">
        <p14:creationId xmlns:p14="http://schemas.microsoft.com/office/powerpoint/2010/main" val="2381311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Grey)">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2F0B7A7-6AD4-440A-9072-C51E759FC231}"/>
              </a:ext>
              <a:ext uri="{C183D7F6-B498-43B3-948B-1728B52AA6E4}">
                <adec:decorative xmlns:adec="http://schemas.microsoft.com/office/drawing/2017/decorative" val="1"/>
              </a:ext>
            </a:extLst>
          </p:cNvPr>
          <p:cNvSpPr/>
          <p:nvPr userDrawn="1"/>
        </p:nvSpPr>
        <p:spPr>
          <a:xfrm>
            <a:off x="359999" y="326191"/>
            <a:ext cx="553066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sp>
        <p:nvSpPr>
          <p:cNvPr id="12" name="Picture Placeholder 11">
            <a:extLst>
              <a:ext uri="{FF2B5EF4-FFF2-40B4-BE49-F238E27FC236}">
                <a16:creationId xmlns:a16="http://schemas.microsoft.com/office/drawing/2014/main" id="{DD23A9BB-0467-40B1-8547-4AAFA68D1909}"/>
              </a:ext>
              <a:ext uri="{C183D7F6-B498-43B3-948B-1728B52AA6E4}">
                <adec:decorative xmlns:adec="http://schemas.microsoft.com/office/drawing/2017/decorative" val="1"/>
              </a:ext>
            </a:extLst>
          </p:cNvPr>
          <p:cNvSpPr>
            <a:spLocks noGrp="1"/>
          </p:cNvSpPr>
          <p:nvPr>
            <p:ph type="pic" sz="quarter" idx="10"/>
          </p:nvPr>
        </p:nvSpPr>
        <p:spPr>
          <a:xfrm>
            <a:off x="6095997" y="344630"/>
            <a:ext cx="5736003" cy="6168740"/>
          </a:xfrm>
        </p:spPr>
        <p:txBody>
          <a:bodyPr/>
          <a:lstStyle>
            <a:lvl1pPr>
              <a:defRPr/>
            </a:lvl1pPr>
          </a:lstStyle>
          <a:p>
            <a:endParaRPr lang="en-GB" dirty="0"/>
          </a:p>
        </p:txBody>
      </p:sp>
      <p:pic>
        <p:nvPicPr>
          <p:cNvPr id="8" name="Picture 7" descr="National Institute for Health and Care Excellence logo">
            <a:extLst>
              <a:ext uri="{FF2B5EF4-FFF2-40B4-BE49-F238E27FC236}">
                <a16:creationId xmlns:a16="http://schemas.microsoft.com/office/drawing/2014/main" id="{A9B4C92B-6CC0-4DC2-8C94-2263D143C28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4990" y="5708742"/>
            <a:ext cx="4267199" cy="411779"/>
          </a:xfrm>
          <a:prstGeom prst="rect">
            <a:avLst/>
          </a:prstGeom>
        </p:spPr>
      </p:pic>
      <p:sp>
        <p:nvSpPr>
          <p:cNvPr id="7" name="Title 1">
            <a:extLst>
              <a:ext uri="{FF2B5EF4-FFF2-40B4-BE49-F238E27FC236}">
                <a16:creationId xmlns:a16="http://schemas.microsoft.com/office/drawing/2014/main" id="{70E25C59-0584-4CF4-895C-25095457B280}"/>
              </a:ext>
            </a:extLst>
          </p:cNvPr>
          <p:cNvSpPr>
            <a:spLocks noGrp="1"/>
          </p:cNvSpPr>
          <p:nvPr>
            <p:ph type="ctrTitle" hasCustomPrompt="1"/>
          </p:nvPr>
        </p:nvSpPr>
        <p:spPr>
          <a:xfrm>
            <a:off x="724989" y="722208"/>
            <a:ext cx="3924300" cy="1276350"/>
          </a:xfrm>
          <a:prstGeom prst="rect">
            <a:avLst/>
          </a:prstGeom>
        </p:spPr>
        <p:txBody>
          <a:bodyPr anchor="t" anchorCtr="0">
            <a:normAutofit/>
          </a:bodyPr>
          <a:lstStyle>
            <a:lvl1pPr algn="l">
              <a:defRPr sz="4000"/>
            </a:lvl1pPr>
          </a:lstStyle>
          <a:p>
            <a:r>
              <a:rPr lang="en-US" dirty="0"/>
              <a:t>This is a sample title page layout</a:t>
            </a:r>
          </a:p>
        </p:txBody>
      </p:sp>
      <p:sp>
        <p:nvSpPr>
          <p:cNvPr id="9" name="Subtitle 2">
            <a:extLst>
              <a:ext uri="{FF2B5EF4-FFF2-40B4-BE49-F238E27FC236}">
                <a16:creationId xmlns:a16="http://schemas.microsoft.com/office/drawing/2014/main" id="{A5BFA7E2-C37B-421B-8A16-074A51159D3A}"/>
              </a:ext>
            </a:extLst>
          </p:cNvPr>
          <p:cNvSpPr>
            <a:spLocks noGrp="1"/>
          </p:cNvSpPr>
          <p:nvPr>
            <p:ph type="subTitle" idx="1" hasCustomPrompt="1"/>
          </p:nvPr>
        </p:nvSpPr>
        <p:spPr>
          <a:xfrm>
            <a:off x="724989" y="2241489"/>
            <a:ext cx="3924300" cy="1356518"/>
          </a:xfrm>
          <a:prstGeom prst="rect">
            <a:avLst/>
          </a:prstGeo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a:t>
            </a:r>
            <a:endParaRPr lang="en-US" dirty="0"/>
          </a:p>
        </p:txBody>
      </p:sp>
    </p:spTree>
    <p:extLst>
      <p:ext uri="{BB962C8B-B14F-4D97-AF65-F5344CB8AC3E}">
        <p14:creationId xmlns:p14="http://schemas.microsoft.com/office/powerpoint/2010/main" val="6695489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hree Column (Gre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3" y="6056144"/>
            <a:ext cx="669504" cy="218020"/>
          </a:xfrm>
          <a:prstGeom prst="rect">
            <a:avLst/>
          </a:prstGeom>
        </p:spPr>
      </p:pic>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058308" cy="1276350"/>
          </a:xfrm>
          <a:prstGeom prst="rect">
            <a:avLst/>
          </a:prstGeom>
        </p:spPr>
        <p:txBody>
          <a:bodyPr anchor="t" anchorCtr="0">
            <a:normAutofit/>
          </a:bodyPr>
          <a:lstStyle>
            <a:lvl1pPr algn="l">
              <a:defRPr sz="4000">
                <a:solidFill>
                  <a:srgbClr val="222222"/>
                </a:solidFill>
              </a:defRPr>
            </a:lvl1pPr>
          </a:lstStyle>
          <a:p>
            <a:r>
              <a:rPr lang="en-US" dirty="0"/>
              <a:t>This is sample bulleted text (three columns)</a:t>
            </a:r>
            <a:br>
              <a:rPr lang="en-US" dirty="0"/>
            </a:br>
            <a:endParaRPr lang="en-US" dirty="0"/>
          </a:p>
        </p:txBody>
      </p:sp>
      <p:sp>
        <p:nvSpPr>
          <p:cNvPr id="9" name="Subtitle 2">
            <a:extLst>
              <a:ext uri="{FF2B5EF4-FFF2-40B4-BE49-F238E27FC236}">
                <a16:creationId xmlns:a16="http://schemas.microsoft.com/office/drawing/2014/main" id="{84D682AB-2D42-44C5-B887-A4DF8FEE4B7B}"/>
              </a:ext>
            </a:extLst>
          </p:cNvPr>
          <p:cNvSpPr>
            <a:spLocks noGrp="1"/>
          </p:cNvSpPr>
          <p:nvPr>
            <p:ph type="subTitle" idx="1" hasCustomPrompt="1"/>
          </p:nvPr>
        </p:nvSpPr>
        <p:spPr>
          <a:xfrm>
            <a:off x="496383" y="1771875"/>
            <a:ext cx="11058308" cy="4050953"/>
          </a:xfrm>
          <a:prstGeom prst="rect">
            <a:avLst/>
          </a:prstGeom>
        </p:spPr>
        <p:txBody>
          <a:bodyPr numCol="3" spcCol="216000">
            <a:normAutofit/>
          </a:bodyPr>
          <a:lstStyle>
            <a:lvl1pPr marL="285750" indent="-285750" algn="l">
              <a:lnSpc>
                <a:spcPct val="100000"/>
              </a:lnSpc>
              <a:spcBef>
                <a:spcPts val="200"/>
              </a:spcBef>
              <a:buFont typeface="Arial" panose="020B0604020202020204" pitchFamily="34" charset="0"/>
              <a:buChar char="•"/>
              <a:defRPr sz="1800">
                <a:solidFill>
                  <a:srgbClr val="222222"/>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endParaRPr lang="en-GB" dirty="0">
              <a:solidFill>
                <a:srgbClr val="FFFFFF"/>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endParaRPr lang="en-GB" dirty="0">
              <a:solidFill>
                <a:srgbClr val="FFFFFF"/>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p:txBody>
      </p:sp>
    </p:spTree>
    <p:extLst>
      <p:ext uri="{BB962C8B-B14F-4D97-AF65-F5344CB8AC3E}">
        <p14:creationId xmlns:p14="http://schemas.microsoft.com/office/powerpoint/2010/main" val="19924694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hree Column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pic>
        <p:nvPicPr>
          <p:cNvPr id="9" name="Picture 8">
            <a:extLst>
              <a:ext uri="{FF2B5EF4-FFF2-40B4-BE49-F238E27FC236}">
                <a16:creationId xmlns:a16="http://schemas.microsoft.com/office/drawing/2014/main" id="{8B1F633A-3DEE-2E45-8FE4-94F7C936C46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42717"/>
            <a:ext cx="666787" cy="217726"/>
          </a:xfrm>
          <a:prstGeom prst="rect">
            <a:avLst/>
          </a:prstGeom>
        </p:spPr>
      </p:pic>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4" y="487510"/>
            <a:ext cx="11076781" cy="1276350"/>
          </a:xfrm>
          <a:prstGeom prst="rect">
            <a:avLst/>
          </a:prstGeom>
        </p:spPr>
        <p:txBody>
          <a:bodyPr anchor="t" anchorCtr="0">
            <a:normAutofit/>
          </a:bodyPr>
          <a:lstStyle>
            <a:lvl1pPr algn="l">
              <a:defRPr sz="4000">
                <a:solidFill>
                  <a:srgbClr val="FFFFFF"/>
                </a:solidFill>
              </a:defRPr>
            </a:lvl1pPr>
          </a:lstStyle>
          <a:p>
            <a:r>
              <a:rPr lang="en-US" dirty="0"/>
              <a:t>This is sample bulleted text (three columns)</a:t>
            </a:r>
            <a:br>
              <a:rPr lang="en-US" dirty="0"/>
            </a:br>
            <a:endParaRPr lang="en-US" dirty="0"/>
          </a:p>
        </p:txBody>
      </p:sp>
      <p:sp>
        <p:nvSpPr>
          <p:cNvPr id="12" name="Subtitle 2">
            <a:extLst>
              <a:ext uri="{FF2B5EF4-FFF2-40B4-BE49-F238E27FC236}">
                <a16:creationId xmlns:a16="http://schemas.microsoft.com/office/drawing/2014/main" id="{D95635EA-8A47-BA4A-86F6-47CB93FEA6AA}"/>
              </a:ext>
            </a:extLst>
          </p:cNvPr>
          <p:cNvSpPr>
            <a:spLocks noGrp="1"/>
          </p:cNvSpPr>
          <p:nvPr>
            <p:ph type="subTitle" idx="1" hasCustomPrompt="1"/>
          </p:nvPr>
        </p:nvSpPr>
        <p:spPr>
          <a:xfrm>
            <a:off x="496385" y="1769463"/>
            <a:ext cx="11076780" cy="4026219"/>
          </a:xfrm>
          <a:prstGeom prst="rect">
            <a:avLst/>
          </a:prstGeom>
        </p:spPr>
        <p:txBody>
          <a:bodyPr numCol="3" spcCol="216000">
            <a:normAutofit/>
          </a:bodyPr>
          <a:lstStyle>
            <a:lvl1pPr marL="285750" indent="-285750" algn="l">
              <a:lnSpc>
                <a:spcPct val="100000"/>
              </a:lnSpc>
              <a:spcBef>
                <a:spcPts val="200"/>
              </a:spcBef>
              <a:buFont typeface="Arial" panose="020B0604020202020204" pitchFamily="34" charset="0"/>
              <a:buChar char="•"/>
              <a:defRPr sz="1800">
                <a:solidFill>
                  <a:srgbClr val="FFFFFF"/>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p:txBody>
      </p:sp>
    </p:spTree>
    <p:extLst>
      <p:ext uri="{BB962C8B-B14F-4D97-AF65-F5344CB8AC3E}">
        <p14:creationId xmlns:p14="http://schemas.microsoft.com/office/powerpoint/2010/main" val="38838417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ree Column (Purpl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pic>
        <p:nvPicPr>
          <p:cNvPr id="9" name="Picture 8">
            <a:extLst>
              <a:ext uri="{FF2B5EF4-FFF2-40B4-BE49-F238E27FC236}">
                <a16:creationId xmlns:a16="http://schemas.microsoft.com/office/drawing/2014/main" id="{8B1F633A-3DEE-2E45-8FE4-94F7C936C46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42717"/>
            <a:ext cx="666787" cy="217726"/>
          </a:xfrm>
          <a:prstGeom prst="rect">
            <a:avLst/>
          </a:prstGeom>
        </p:spPr>
      </p:pic>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5" y="487510"/>
            <a:ext cx="11132199" cy="1291188"/>
          </a:xfrm>
          <a:prstGeom prst="rect">
            <a:avLst/>
          </a:prstGeom>
        </p:spPr>
        <p:txBody>
          <a:bodyPr anchor="t" anchorCtr="0">
            <a:normAutofit/>
          </a:bodyPr>
          <a:lstStyle>
            <a:lvl1pPr algn="l">
              <a:defRPr sz="4000">
                <a:solidFill>
                  <a:schemeClr val="bg1"/>
                </a:solidFill>
              </a:defRPr>
            </a:lvl1pPr>
          </a:lstStyle>
          <a:p>
            <a:r>
              <a:rPr lang="en-US" dirty="0"/>
              <a:t>This is sample bulleted text (three columns)</a:t>
            </a:r>
            <a:br>
              <a:rPr lang="en-US" dirty="0"/>
            </a:br>
            <a:endParaRPr lang="en-US" dirty="0"/>
          </a:p>
        </p:txBody>
      </p:sp>
      <p:sp>
        <p:nvSpPr>
          <p:cNvPr id="10" name="Subtitle 2">
            <a:extLst>
              <a:ext uri="{FF2B5EF4-FFF2-40B4-BE49-F238E27FC236}">
                <a16:creationId xmlns:a16="http://schemas.microsoft.com/office/drawing/2014/main" id="{4A73DD63-0FA2-42C5-83E9-7FCD43A98672}"/>
              </a:ext>
            </a:extLst>
          </p:cNvPr>
          <p:cNvSpPr>
            <a:spLocks noGrp="1"/>
          </p:cNvSpPr>
          <p:nvPr>
            <p:ph type="subTitle" idx="1" hasCustomPrompt="1"/>
          </p:nvPr>
        </p:nvSpPr>
        <p:spPr>
          <a:xfrm>
            <a:off x="496385" y="1787936"/>
            <a:ext cx="11132199" cy="4007747"/>
          </a:xfrm>
          <a:prstGeom prst="rect">
            <a:avLst/>
          </a:prstGeom>
        </p:spPr>
        <p:txBody>
          <a:bodyPr numCol="3" spcCol="216000">
            <a:normAutofit/>
          </a:bodyPr>
          <a:lstStyle>
            <a:lvl1pPr marL="285750" indent="-285750" algn="l">
              <a:lnSpc>
                <a:spcPct val="100000"/>
              </a:lnSpc>
              <a:spcBef>
                <a:spcPts val="200"/>
              </a:spcBef>
              <a:buFont typeface="Arial" panose="020B0604020202020204" pitchFamily="34" charset="0"/>
              <a:buChar char="•"/>
              <a:defRPr sz="1800">
                <a:solidFill>
                  <a:srgbClr val="FFFFFF"/>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p:txBody>
      </p:sp>
    </p:spTree>
    <p:extLst>
      <p:ext uri="{BB962C8B-B14F-4D97-AF65-F5344CB8AC3E}">
        <p14:creationId xmlns:p14="http://schemas.microsoft.com/office/powerpoint/2010/main" val="18898797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ample Layout Pag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6" y="487510"/>
            <a:ext cx="8629143" cy="1276350"/>
          </a:xfrm>
          <a:prstGeom prst="rect">
            <a:avLst/>
          </a:prstGeom>
        </p:spPr>
        <p:txBody>
          <a:bodyPr anchor="t" anchorCtr="0">
            <a:normAutofit/>
          </a:bodyPr>
          <a:lstStyle>
            <a:lvl1pPr algn="l">
              <a:defRPr sz="4000"/>
            </a:lvl1pPr>
          </a:lstStyle>
          <a:p>
            <a:r>
              <a:rPr lang="en-US" dirty="0"/>
              <a:t>This is a sample page layout</a:t>
            </a:r>
            <a:br>
              <a:rPr lang="en-US" dirty="0"/>
            </a:br>
            <a:endParaRPr lang="en-US" dirty="0"/>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496383" y="1774143"/>
            <a:ext cx="8629144" cy="4044766"/>
          </a:xfrm>
          <a:prstGeom prst="rect">
            <a:avLst/>
          </a:prstGeom>
        </p:spPr>
        <p:txBody>
          <a:bodyPr>
            <a:normAutofit/>
          </a:bodyPr>
          <a:lstStyle>
            <a:lvl1pPr marL="285750" indent="-285750" algn="l">
              <a:lnSpc>
                <a:spcPct val="100000"/>
              </a:lnSpc>
              <a:spcBef>
                <a:spcPts val="600"/>
              </a:spcBef>
              <a:buFont typeface="Arial" panose="020B0604020202020204" pitchFamily="34" charset="0"/>
              <a:buChar char="•"/>
              <a:defRPr sz="1800">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dirty="0">
                <a:solidFill>
                  <a:srgbClr val="222222"/>
                </a:solidFill>
                <a:latin typeface="Lato" panose="020F0502020204030203" pitchFamily="34" charset="77"/>
              </a:rPr>
              <a:t>Use this space to insert written content as required </a:t>
            </a:r>
          </a:p>
          <a:p>
            <a:pPr marL="285750" indent="-285750">
              <a:buFont typeface="Arial" panose="020B0604020202020204" pitchFamily="34" charset="0"/>
              <a:buChar char="•"/>
            </a:pPr>
            <a:endParaRPr lang="en-GB" dirty="0">
              <a:solidFill>
                <a:srgbClr val="222222"/>
              </a:solidFill>
              <a:latin typeface="Lato" panose="020F0502020204030203" pitchFamily="34" charset="77"/>
            </a:endParaRPr>
          </a:p>
          <a:p>
            <a:pPr marL="285750" indent="-285750">
              <a:buFont typeface="Arial" panose="020B0604020202020204" pitchFamily="34" charset="0"/>
              <a:buChar char="•"/>
            </a:pPr>
            <a:endParaRPr lang="en-GB" dirty="0">
              <a:solidFill>
                <a:srgbClr val="222222"/>
              </a:solidFill>
              <a:latin typeface="Lato" panose="020F0502020204030203" pitchFamily="34" charset="77"/>
            </a:endParaRPr>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3" y="6056144"/>
            <a:ext cx="669504" cy="218020"/>
          </a:xfrm>
          <a:prstGeom prst="rect">
            <a:avLst/>
          </a:prstGeom>
        </p:spPr>
      </p:pic>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9545045" y="391242"/>
            <a:ext cx="2286956" cy="6098821"/>
          </a:xfrm>
        </p:spPr>
        <p:txBody>
          <a:bodyPr/>
          <a:lstStyle>
            <a:lvl1pPr>
              <a:defRPr/>
            </a:lvl1pPr>
          </a:lstStyle>
          <a:p>
            <a:endParaRPr lang="en-GB" dirty="0"/>
          </a:p>
        </p:txBody>
      </p:sp>
    </p:spTree>
    <p:extLst>
      <p:ext uri="{BB962C8B-B14F-4D97-AF65-F5344CB8AC3E}">
        <p14:creationId xmlns:p14="http://schemas.microsoft.com/office/powerpoint/2010/main" val="24534700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ample Layout Page (Grey)">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userDrawn="1"/>
        </p:nvSpPr>
        <p:spPr>
          <a:xfrm>
            <a:off x="360001" y="367937"/>
            <a:ext cx="8984025" cy="6122126"/>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5" y="487510"/>
            <a:ext cx="8435180" cy="1276350"/>
          </a:xfrm>
          <a:prstGeom prst="rect">
            <a:avLst/>
          </a:prstGeom>
        </p:spPr>
        <p:txBody>
          <a:bodyPr anchor="t" anchorCtr="0">
            <a:normAutofit/>
          </a:bodyPr>
          <a:lstStyle>
            <a:lvl1pPr algn="l">
              <a:defRPr sz="4000"/>
            </a:lvl1pPr>
          </a:lstStyle>
          <a:p>
            <a:r>
              <a:rPr lang="en-US" dirty="0"/>
              <a:t>This is a sample page layout</a:t>
            </a:r>
            <a:br>
              <a:rPr lang="en-US" dirty="0"/>
            </a:br>
            <a:endParaRPr lang="en-US" dirty="0"/>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3" y="6056144"/>
            <a:ext cx="669504" cy="218020"/>
          </a:xfrm>
          <a:prstGeom prst="rect">
            <a:avLst/>
          </a:prstGeom>
        </p:spPr>
      </p:pic>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9545045" y="391242"/>
            <a:ext cx="2286956" cy="6098821"/>
          </a:xfrm>
        </p:spPr>
        <p:txBody>
          <a:bodyPr/>
          <a:lstStyle>
            <a:lvl1pPr>
              <a:defRPr/>
            </a:lvl1pPr>
          </a:lstStyle>
          <a:p>
            <a:endParaRPr lang="en-GB" dirty="0"/>
          </a:p>
        </p:txBody>
      </p:sp>
      <p:sp>
        <p:nvSpPr>
          <p:cNvPr id="10" name="Subtitle 2">
            <a:extLst>
              <a:ext uri="{FF2B5EF4-FFF2-40B4-BE49-F238E27FC236}">
                <a16:creationId xmlns:a16="http://schemas.microsoft.com/office/drawing/2014/main" id="{DD8664C8-2569-40A4-99EB-04CE594F56B2}"/>
              </a:ext>
            </a:extLst>
          </p:cNvPr>
          <p:cNvSpPr>
            <a:spLocks noGrp="1"/>
          </p:cNvSpPr>
          <p:nvPr>
            <p:ph type="subTitle" idx="1" hasCustomPrompt="1"/>
          </p:nvPr>
        </p:nvSpPr>
        <p:spPr>
          <a:xfrm>
            <a:off x="496384" y="1774143"/>
            <a:ext cx="8435181" cy="4066102"/>
          </a:xfrm>
          <a:prstGeom prst="rect">
            <a:avLst/>
          </a:prstGeom>
        </p:spPr>
        <p:txBody>
          <a:bodyPr>
            <a:normAutofit/>
          </a:bodyPr>
          <a:lstStyle>
            <a:lvl1pPr marL="285750" indent="-285750" algn="l">
              <a:lnSpc>
                <a:spcPct val="100000"/>
              </a:lnSpc>
              <a:spcBef>
                <a:spcPts val="600"/>
              </a:spcBef>
              <a:buFont typeface="Arial" panose="020B0604020202020204" pitchFamily="34" charset="0"/>
              <a:buChar char="•"/>
              <a:defRPr sz="1800">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dirty="0">
                <a:solidFill>
                  <a:srgbClr val="222222"/>
                </a:solidFill>
                <a:latin typeface="Lato" panose="020F0502020204030203" pitchFamily="34" charset="77"/>
              </a:rPr>
              <a:t>Use this space to insert written content as required </a:t>
            </a:r>
          </a:p>
          <a:p>
            <a:pPr marL="285750" indent="-285750">
              <a:buFont typeface="Arial" panose="020B0604020202020204" pitchFamily="34" charset="0"/>
              <a:buChar char="•"/>
            </a:pPr>
            <a:endParaRPr lang="en-GB" dirty="0">
              <a:solidFill>
                <a:srgbClr val="222222"/>
              </a:solidFill>
              <a:latin typeface="Lato" panose="020F0502020204030203" pitchFamily="34" charset="77"/>
            </a:endParaRPr>
          </a:p>
          <a:p>
            <a:pPr marL="285750" indent="-285750">
              <a:buFont typeface="Arial" panose="020B0604020202020204" pitchFamily="34" charset="0"/>
              <a:buChar char="•"/>
            </a:pPr>
            <a:endParaRPr lang="en-GB" dirty="0">
              <a:solidFill>
                <a:srgbClr val="222222"/>
              </a:solidFill>
              <a:latin typeface="Lato" panose="020F0502020204030203" pitchFamily="34" charset="77"/>
            </a:endParaRPr>
          </a:p>
        </p:txBody>
      </p:sp>
    </p:spTree>
    <p:extLst>
      <p:ext uri="{BB962C8B-B14F-4D97-AF65-F5344CB8AC3E}">
        <p14:creationId xmlns:p14="http://schemas.microsoft.com/office/powerpoint/2010/main" val="22135398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ample Layout Image (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userDrawn="1"/>
        </p:nvSpPr>
        <p:spPr>
          <a:xfrm>
            <a:off x="360001" y="367937"/>
            <a:ext cx="8984025" cy="6122126"/>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5" y="487510"/>
            <a:ext cx="8416707" cy="1276350"/>
          </a:xfrm>
          <a:prstGeom prst="rect">
            <a:avLst/>
          </a:prstGeom>
        </p:spPr>
        <p:txBody>
          <a:bodyPr anchor="t" anchorCtr="0">
            <a:normAutofit/>
          </a:bodyPr>
          <a:lstStyle>
            <a:lvl1pPr algn="l">
              <a:defRPr sz="4000">
                <a:solidFill>
                  <a:srgbClr val="FFFFFF"/>
                </a:solidFill>
              </a:defRPr>
            </a:lvl1pPr>
          </a:lstStyle>
          <a:p>
            <a:r>
              <a:rPr lang="en-US" dirty="0"/>
              <a:t>This is a sample page layout</a:t>
            </a:r>
            <a:br>
              <a:rPr lang="en-US" dirty="0"/>
            </a:br>
            <a:endParaRPr lang="en-US" dirty="0"/>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496383" y="1774143"/>
            <a:ext cx="8416708" cy="4074812"/>
          </a:xfrm>
          <a:prstGeom prst="rect">
            <a:avLst/>
          </a:prstGeom>
        </p:spPr>
        <p:txBody>
          <a:bodyPr>
            <a:normAutofit/>
          </a:bodyPr>
          <a:lstStyle>
            <a:lvl1pPr marL="285750" indent="-285750" algn="l">
              <a:lnSpc>
                <a:spcPct val="100000"/>
              </a:lnSpc>
              <a:spcBef>
                <a:spcPts val="600"/>
              </a:spcBef>
              <a:buFont typeface="Arial" panose="020B0604020202020204" pitchFamily="34" charset="0"/>
              <a:buChar char="•"/>
              <a:defRPr sz="1800">
                <a:solidFill>
                  <a:srgbClr val="FFFFFF"/>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dirty="0">
                <a:solidFill>
                  <a:schemeClr val="bg1"/>
                </a:solidFill>
                <a:latin typeface="Lato" panose="020F0502020204030203" pitchFamily="34" charset="77"/>
              </a:rPr>
              <a:t>Use this space to insert written content as required </a:t>
            </a:r>
          </a:p>
        </p:txBody>
      </p:sp>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9545045" y="391242"/>
            <a:ext cx="2286956" cy="6098821"/>
          </a:xfrm>
        </p:spPr>
        <p:txBody>
          <a:bodyPr/>
          <a:lstStyle>
            <a:lvl1pPr>
              <a:defRPr/>
            </a:lvl1pPr>
          </a:lstStyle>
          <a:p>
            <a:endParaRPr lang="en-GB" dirty="0"/>
          </a:p>
        </p:txBody>
      </p:sp>
      <p:pic>
        <p:nvPicPr>
          <p:cNvPr id="10" name="Picture 9">
            <a:extLst>
              <a:ext uri="{FF2B5EF4-FFF2-40B4-BE49-F238E27FC236}">
                <a16:creationId xmlns:a16="http://schemas.microsoft.com/office/drawing/2014/main" id="{DFFFA366-D5B5-F246-BC40-BFD8DCE28133}"/>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7" cy="217726"/>
          </a:xfrm>
          <a:prstGeom prst="rect">
            <a:avLst/>
          </a:prstGeom>
        </p:spPr>
      </p:pic>
    </p:spTree>
    <p:extLst>
      <p:ext uri="{BB962C8B-B14F-4D97-AF65-F5344CB8AC3E}">
        <p14:creationId xmlns:p14="http://schemas.microsoft.com/office/powerpoint/2010/main" val="13839948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ample Layout Image (Purp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userDrawn="1"/>
        </p:nvSpPr>
        <p:spPr>
          <a:xfrm>
            <a:off x="360001" y="367937"/>
            <a:ext cx="8984025" cy="6122126"/>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44416" cy="1276350"/>
          </a:xfrm>
          <a:prstGeom prst="rect">
            <a:avLst/>
          </a:prstGeom>
        </p:spPr>
        <p:txBody>
          <a:bodyPr anchor="t" anchorCtr="0">
            <a:normAutofit/>
          </a:bodyPr>
          <a:lstStyle>
            <a:lvl1pPr algn="l">
              <a:defRPr sz="4000">
                <a:solidFill>
                  <a:srgbClr val="FFFFFF"/>
                </a:solidFill>
              </a:defRPr>
            </a:lvl1pPr>
          </a:lstStyle>
          <a:p>
            <a:r>
              <a:rPr lang="en-US" dirty="0"/>
              <a:t>This is a sample page layout</a:t>
            </a:r>
            <a:br>
              <a:rPr lang="en-US" dirty="0"/>
            </a:br>
            <a:endParaRPr lang="en-US" dirty="0"/>
          </a:p>
        </p:txBody>
      </p:sp>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9545045" y="391242"/>
            <a:ext cx="2286956" cy="6098821"/>
          </a:xfrm>
        </p:spPr>
        <p:txBody>
          <a:bodyPr/>
          <a:lstStyle>
            <a:lvl1pPr>
              <a:defRPr/>
            </a:lvl1pPr>
          </a:lstStyle>
          <a:p>
            <a:endParaRPr lang="en-GB" dirty="0"/>
          </a:p>
        </p:txBody>
      </p:sp>
      <p:pic>
        <p:nvPicPr>
          <p:cNvPr id="10" name="Picture 9">
            <a:extLst>
              <a:ext uri="{FF2B5EF4-FFF2-40B4-BE49-F238E27FC236}">
                <a16:creationId xmlns:a16="http://schemas.microsoft.com/office/drawing/2014/main" id="{DFFFA366-D5B5-F246-BC40-BFD8DCE28133}"/>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7" cy="217726"/>
          </a:xfrm>
          <a:prstGeom prst="rect">
            <a:avLst/>
          </a:prstGeom>
        </p:spPr>
      </p:pic>
      <p:sp>
        <p:nvSpPr>
          <p:cNvPr id="7" name="Subtitle 2">
            <a:extLst>
              <a:ext uri="{FF2B5EF4-FFF2-40B4-BE49-F238E27FC236}">
                <a16:creationId xmlns:a16="http://schemas.microsoft.com/office/drawing/2014/main" id="{5AD97662-6149-41E3-A713-4513F6577CE4}"/>
              </a:ext>
            </a:extLst>
          </p:cNvPr>
          <p:cNvSpPr>
            <a:spLocks noGrp="1"/>
          </p:cNvSpPr>
          <p:nvPr>
            <p:ph type="subTitle" idx="1" hasCustomPrompt="1"/>
          </p:nvPr>
        </p:nvSpPr>
        <p:spPr>
          <a:xfrm>
            <a:off x="496385" y="1774143"/>
            <a:ext cx="8444417" cy="4074812"/>
          </a:xfrm>
          <a:prstGeom prst="rect">
            <a:avLst/>
          </a:prstGeom>
        </p:spPr>
        <p:txBody>
          <a:bodyPr>
            <a:normAutofit/>
          </a:bodyPr>
          <a:lstStyle>
            <a:lvl1pPr marL="285750" indent="-285750" algn="l">
              <a:lnSpc>
                <a:spcPct val="100000"/>
              </a:lnSpc>
              <a:spcBef>
                <a:spcPts val="600"/>
              </a:spcBef>
              <a:buFont typeface="Arial" panose="020B0604020202020204" pitchFamily="34" charset="0"/>
              <a:buChar char="•"/>
              <a:defRPr sz="1800">
                <a:solidFill>
                  <a:srgbClr val="FFFFFF"/>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dirty="0">
                <a:solidFill>
                  <a:schemeClr val="bg1"/>
                </a:solidFill>
                <a:latin typeface="Lato" panose="020F0502020204030203" pitchFamily="34" charset="77"/>
              </a:rPr>
              <a:t>Use this space to insert written content as required </a:t>
            </a:r>
          </a:p>
          <a:p>
            <a:pPr marL="285750" indent="-285750">
              <a:buFont typeface="Arial" panose="020B0604020202020204" pitchFamily="34" charset="0"/>
              <a:buChar char="•"/>
            </a:pPr>
            <a:endParaRPr lang="en-GB" dirty="0">
              <a:solidFill>
                <a:schemeClr val="bg1"/>
              </a:solidFill>
              <a:latin typeface="Lato" panose="020F0502020204030203" pitchFamily="34" charset="77"/>
            </a:endParaRPr>
          </a:p>
          <a:p>
            <a:pPr marL="285750" indent="-285750">
              <a:buFont typeface="Arial" panose="020B0604020202020204" pitchFamily="34" charset="0"/>
              <a:buChar char="•"/>
            </a:pPr>
            <a:endParaRPr lang="en-GB" dirty="0">
              <a:solidFill>
                <a:schemeClr val="bg1"/>
              </a:solidFill>
              <a:latin typeface="Lato" panose="020F0502020204030203" pitchFamily="34" charset="77"/>
            </a:endParaRPr>
          </a:p>
        </p:txBody>
      </p:sp>
    </p:spTree>
    <p:extLst>
      <p:ext uri="{BB962C8B-B14F-4D97-AF65-F5344CB8AC3E}">
        <p14:creationId xmlns:p14="http://schemas.microsoft.com/office/powerpoint/2010/main" val="417569848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ample Layout Page (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userDrawn="1"/>
        </p:nvSpPr>
        <p:spPr>
          <a:xfrm>
            <a:off x="322943" y="385353"/>
            <a:ext cx="3200400" cy="6122126"/>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sp>
        <p:nvSpPr>
          <p:cNvPr id="10" name="Rectangle 9">
            <a:extLst>
              <a:ext uri="{FF2B5EF4-FFF2-40B4-BE49-F238E27FC236}">
                <a16:creationId xmlns:a16="http://schemas.microsoft.com/office/drawing/2014/main" id="{AEB5C54E-87D2-DD46-9E3A-B474DB4DB5B6}"/>
              </a:ext>
              <a:ext uri="{C183D7F6-B498-43B3-948B-1728B52AA6E4}">
                <adec:decorative xmlns:adec="http://schemas.microsoft.com/office/drawing/2017/decorative" val="1"/>
              </a:ext>
            </a:extLst>
          </p:cNvPr>
          <p:cNvSpPr/>
          <p:nvPr userDrawn="1"/>
        </p:nvSpPr>
        <p:spPr>
          <a:xfrm>
            <a:off x="3796942" y="350522"/>
            <a:ext cx="803506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pic>
        <p:nvPicPr>
          <p:cNvPr id="11" name="Picture 10" descr="A picture containing drawing&#10;&#10;Description automatically generated">
            <a:extLst>
              <a:ext uri="{FF2B5EF4-FFF2-40B4-BE49-F238E27FC236}">
                <a16:creationId xmlns:a16="http://schemas.microsoft.com/office/drawing/2014/main" id="{03C715E6-6E97-2843-9347-B83E02ADD7E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7" cy="217726"/>
          </a:xfrm>
          <a:prstGeom prst="rect">
            <a:avLst/>
          </a:prstGeom>
        </p:spPr>
      </p:pic>
      <p:pic>
        <p:nvPicPr>
          <p:cNvPr id="9" name="Picture 8">
            <a:extLst>
              <a:ext uri="{FF2B5EF4-FFF2-40B4-BE49-F238E27FC236}">
                <a16:creationId xmlns:a16="http://schemas.microsoft.com/office/drawing/2014/main" id="{8B1F633A-3DEE-2E45-8FE4-94F7C936C46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42717"/>
            <a:ext cx="666787" cy="217726"/>
          </a:xfrm>
          <a:prstGeom prst="rect">
            <a:avLst/>
          </a:prstGeom>
        </p:spPr>
      </p:pic>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5" y="697030"/>
            <a:ext cx="2433083" cy="4190385"/>
          </a:xfrm>
          <a:prstGeom prst="rect">
            <a:avLst/>
          </a:prstGeom>
        </p:spPr>
        <p:txBody>
          <a:bodyPr anchor="t" anchorCtr="0">
            <a:normAutofit/>
          </a:bodyPr>
          <a:lstStyle>
            <a:lvl1pPr algn="l">
              <a:defRPr sz="4000">
                <a:solidFill>
                  <a:schemeClr val="bg1"/>
                </a:solidFill>
              </a:defRPr>
            </a:lvl1pPr>
          </a:lstStyle>
          <a:p>
            <a:r>
              <a:rPr lang="en-US" dirty="0"/>
              <a:t>This is a sample page layout</a:t>
            </a:r>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4017965" y="531813"/>
            <a:ext cx="6226175" cy="679450"/>
          </a:xfrm>
        </p:spPr>
        <p:txBody>
          <a:bodyPr/>
          <a:lstStyle>
            <a:lvl1pPr>
              <a:defRPr sz="2800" b="1"/>
            </a:lvl1pPr>
          </a:lstStyle>
          <a:p>
            <a:pPr lvl="0"/>
            <a:r>
              <a:rPr lang="en-GB" dirty="0"/>
              <a:t>Example one</a:t>
            </a:r>
            <a:endParaRPr lang="en-US" dirty="0"/>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4018519" y="1226521"/>
            <a:ext cx="7496175" cy="1117600"/>
          </a:xfrm>
        </p:spPr>
        <p:txBody>
          <a:bodyPr>
            <a:normAutofit/>
          </a:bodyPr>
          <a:lstStyle>
            <a:lvl1pPr>
              <a:defRPr sz="1800">
                <a:latin typeface="Arial" panose="020B0604020202020204" pitchFamily="34" charset="0"/>
              </a:defRPr>
            </a:lvl1pPr>
          </a:lstStyle>
          <a:p>
            <a:r>
              <a:rPr lang="en-GB" dirty="0">
                <a:solidFill>
                  <a:srgbClr val="0E0E0E"/>
                </a:solidFill>
                <a:latin typeface="Lato" panose="020F0502020204030203" pitchFamily="34" charset="77"/>
              </a:rPr>
              <a:t>Please use this space to insert written content as required </a:t>
            </a:r>
          </a:p>
        </p:txBody>
      </p:sp>
      <p:sp>
        <p:nvSpPr>
          <p:cNvPr id="16" name="Text Placeholder 2">
            <a:extLst>
              <a:ext uri="{FF2B5EF4-FFF2-40B4-BE49-F238E27FC236}">
                <a16:creationId xmlns:a16="http://schemas.microsoft.com/office/drawing/2014/main" id="{B6FF4277-5991-3145-B50E-FD1554CCE67C}"/>
              </a:ext>
            </a:extLst>
          </p:cNvPr>
          <p:cNvSpPr>
            <a:spLocks noGrp="1"/>
          </p:cNvSpPr>
          <p:nvPr>
            <p:ph type="body" sz="quarter" idx="13" hasCustomPrompt="1"/>
          </p:nvPr>
        </p:nvSpPr>
        <p:spPr>
          <a:xfrm>
            <a:off x="4017965" y="2460676"/>
            <a:ext cx="6226175" cy="679450"/>
          </a:xfrm>
        </p:spPr>
        <p:txBody>
          <a:bodyPr/>
          <a:lstStyle>
            <a:lvl1pPr>
              <a:defRPr sz="2800" b="1"/>
            </a:lvl1pPr>
          </a:lstStyle>
          <a:p>
            <a:pPr lvl="0"/>
            <a:r>
              <a:rPr lang="en-GB" dirty="0"/>
              <a:t>Example two</a:t>
            </a:r>
            <a:endParaRPr lang="en-US" dirty="0"/>
          </a:p>
        </p:txBody>
      </p:sp>
      <p:sp>
        <p:nvSpPr>
          <p:cNvPr id="15" name="Text Placeholder 4">
            <a:extLst>
              <a:ext uri="{FF2B5EF4-FFF2-40B4-BE49-F238E27FC236}">
                <a16:creationId xmlns:a16="http://schemas.microsoft.com/office/drawing/2014/main" id="{0F72BB86-1186-2044-A764-944661E2A588}"/>
              </a:ext>
            </a:extLst>
          </p:cNvPr>
          <p:cNvSpPr>
            <a:spLocks noGrp="1"/>
          </p:cNvSpPr>
          <p:nvPr>
            <p:ph type="body" sz="quarter" idx="12" hasCustomPrompt="1"/>
          </p:nvPr>
        </p:nvSpPr>
        <p:spPr>
          <a:xfrm>
            <a:off x="4018519" y="3155384"/>
            <a:ext cx="7496175" cy="1117600"/>
          </a:xfrm>
        </p:spPr>
        <p:txBody>
          <a:bodyPr>
            <a:normAutofit/>
          </a:bodyPr>
          <a:lstStyle>
            <a:lvl1pPr>
              <a:defRPr sz="1800">
                <a:latin typeface="Arial" panose="020B0604020202020204" pitchFamily="34" charset="0"/>
              </a:defRPr>
            </a:lvl1pPr>
          </a:lstStyle>
          <a:p>
            <a:r>
              <a:rPr lang="en-GB" dirty="0">
                <a:solidFill>
                  <a:srgbClr val="0E0E0E"/>
                </a:solidFill>
                <a:latin typeface="Lato" panose="020F0502020204030203" pitchFamily="34" charset="77"/>
              </a:rPr>
              <a:t>Please use this space to insert written content as required </a:t>
            </a:r>
          </a:p>
        </p:txBody>
      </p:sp>
      <p:sp>
        <p:nvSpPr>
          <p:cNvPr id="18" name="Text Placeholder 2">
            <a:extLst>
              <a:ext uri="{FF2B5EF4-FFF2-40B4-BE49-F238E27FC236}">
                <a16:creationId xmlns:a16="http://schemas.microsoft.com/office/drawing/2014/main" id="{B25B2568-91C7-584B-93BF-260BF11F597A}"/>
              </a:ext>
            </a:extLst>
          </p:cNvPr>
          <p:cNvSpPr>
            <a:spLocks noGrp="1"/>
          </p:cNvSpPr>
          <p:nvPr>
            <p:ph type="body" sz="quarter" idx="15" hasCustomPrompt="1"/>
          </p:nvPr>
        </p:nvSpPr>
        <p:spPr>
          <a:xfrm>
            <a:off x="4017410" y="4377642"/>
            <a:ext cx="6226175" cy="679450"/>
          </a:xfrm>
        </p:spPr>
        <p:txBody>
          <a:bodyPr/>
          <a:lstStyle>
            <a:lvl1pPr>
              <a:defRPr sz="2800" b="1"/>
            </a:lvl1pPr>
          </a:lstStyle>
          <a:p>
            <a:pPr lvl="0"/>
            <a:r>
              <a:rPr lang="en-GB" dirty="0"/>
              <a:t>Example three</a:t>
            </a:r>
            <a:endParaRPr lang="en-US" dirty="0"/>
          </a:p>
        </p:txBody>
      </p:sp>
      <p:sp>
        <p:nvSpPr>
          <p:cNvPr id="17" name="Text Placeholder 4">
            <a:extLst>
              <a:ext uri="{FF2B5EF4-FFF2-40B4-BE49-F238E27FC236}">
                <a16:creationId xmlns:a16="http://schemas.microsoft.com/office/drawing/2014/main" id="{A309A51E-DEB9-C346-A901-A485A3D8BE94}"/>
              </a:ext>
            </a:extLst>
          </p:cNvPr>
          <p:cNvSpPr>
            <a:spLocks noGrp="1"/>
          </p:cNvSpPr>
          <p:nvPr>
            <p:ph type="body" sz="quarter" idx="14" hasCustomPrompt="1"/>
          </p:nvPr>
        </p:nvSpPr>
        <p:spPr>
          <a:xfrm>
            <a:off x="4017965" y="5072350"/>
            <a:ext cx="7496175" cy="1117600"/>
          </a:xfrm>
        </p:spPr>
        <p:txBody>
          <a:bodyPr>
            <a:normAutofit/>
          </a:bodyPr>
          <a:lstStyle>
            <a:lvl1pPr>
              <a:defRPr sz="1800">
                <a:latin typeface="Arial" panose="020B0604020202020204" pitchFamily="34" charset="0"/>
              </a:defRPr>
            </a:lvl1pPr>
          </a:lstStyle>
          <a:p>
            <a:r>
              <a:rPr lang="en-GB" dirty="0">
                <a:solidFill>
                  <a:srgbClr val="0E0E0E"/>
                </a:solidFill>
                <a:latin typeface="Lato" panose="020F0502020204030203" pitchFamily="34" charset="77"/>
              </a:rPr>
              <a:t>Please use this space to insert written content as required </a:t>
            </a:r>
          </a:p>
        </p:txBody>
      </p:sp>
    </p:spTree>
    <p:extLst>
      <p:ext uri="{BB962C8B-B14F-4D97-AF65-F5344CB8AC3E}">
        <p14:creationId xmlns:p14="http://schemas.microsoft.com/office/powerpoint/2010/main" val="420549683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ample Layout Page (Purp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userDrawn="1"/>
        </p:nvSpPr>
        <p:spPr>
          <a:xfrm>
            <a:off x="322943" y="385353"/>
            <a:ext cx="3200400" cy="6122126"/>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sp>
        <p:nvSpPr>
          <p:cNvPr id="10" name="Rectangle 9">
            <a:extLst>
              <a:ext uri="{FF2B5EF4-FFF2-40B4-BE49-F238E27FC236}">
                <a16:creationId xmlns:a16="http://schemas.microsoft.com/office/drawing/2014/main" id="{AEB5C54E-87D2-DD46-9E3A-B474DB4DB5B6}"/>
              </a:ext>
              <a:ext uri="{C183D7F6-B498-43B3-948B-1728B52AA6E4}">
                <adec:decorative xmlns:adec="http://schemas.microsoft.com/office/drawing/2017/decorative" val="1"/>
              </a:ext>
            </a:extLst>
          </p:cNvPr>
          <p:cNvSpPr/>
          <p:nvPr userDrawn="1"/>
        </p:nvSpPr>
        <p:spPr>
          <a:xfrm>
            <a:off x="3796942" y="350522"/>
            <a:ext cx="803506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pic>
        <p:nvPicPr>
          <p:cNvPr id="11" name="Picture 10" descr="A picture containing drawing&#10;&#10;Description automatically generated">
            <a:extLst>
              <a:ext uri="{FF2B5EF4-FFF2-40B4-BE49-F238E27FC236}">
                <a16:creationId xmlns:a16="http://schemas.microsoft.com/office/drawing/2014/main" id="{03C715E6-6E97-2843-9347-B83E02ADD7E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7" cy="217726"/>
          </a:xfrm>
          <a:prstGeom prst="rect">
            <a:avLst/>
          </a:prstGeom>
        </p:spPr>
      </p:pic>
      <p:pic>
        <p:nvPicPr>
          <p:cNvPr id="9" name="Picture 8">
            <a:extLst>
              <a:ext uri="{FF2B5EF4-FFF2-40B4-BE49-F238E27FC236}">
                <a16:creationId xmlns:a16="http://schemas.microsoft.com/office/drawing/2014/main" id="{8B1F633A-3DEE-2E45-8FE4-94F7C936C46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42717"/>
            <a:ext cx="666787" cy="217726"/>
          </a:xfrm>
          <a:prstGeom prst="rect">
            <a:avLst/>
          </a:prstGeom>
        </p:spPr>
      </p:pic>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5" y="697030"/>
            <a:ext cx="2433083" cy="4190385"/>
          </a:xfrm>
          <a:prstGeom prst="rect">
            <a:avLst/>
          </a:prstGeom>
        </p:spPr>
        <p:txBody>
          <a:bodyPr anchor="t" anchorCtr="0">
            <a:normAutofit/>
          </a:bodyPr>
          <a:lstStyle>
            <a:lvl1pPr algn="l">
              <a:defRPr sz="4000">
                <a:solidFill>
                  <a:schemeClr val="bg1"/>
                </a:solidFill>
              </a:defRPr>
            </a:lvl1pPr>
          </a:lstStyle>
          <a:p>
            <a:r>
              <a:rPr lang="en-US" dirty="0"/>
              <a:t>This is a sample page layout</a:t>
            </a:r>
          </a:p>
        </p:txBody>
      </p:sp>
      <p:sp>
        <p:nvSpPr>
          <p:cNvPr id="14" name="Text Placeholder 2">
            <a:extLst>
              <a:ext uri="{FF2B5EF4-FFF2-40B4-BE49-F238E27FC236}">
                <a16:creationId xmlns:a16="http://schemas.microsoft.com/office/drawing/2014/main" id="{69A1EDE6-1787-42AA-A846-F95AF5D43D0A}"/>
              </a:ext>
            </a:extLst>
          </p:cNvPr>
          <p:cNvSpPr>
            <a:spLocks noGrp="1"/>
          </p:cNvSpPr>
          <p:nvPr>
            <p:ph type="body" sz="quarter" idx="11" hasCustomPrompt="1"/>
          </p:nvPr>
        </p:nvSpPr>
        <p:spPr>
          <a:xfrm>
            <a:off x="4017965" y="531813"/>
            <a:ext cx="6226175" cy="679450"/>
          </a:xfrm>
        </p:spPr>
        <p:txBody>
          <a:bodyPr/>
          <a:lstStyle>
            <a:lvl1pPr>
              <a:defRPr sz="2800" b="1"/>
            </a:lvl1pPr>
          </a:lstStyle>
          <a:p>
            <a:pPr lvl="0"/>
            <a:r>
              <a:rPr lang="en-GB" dirty="0"/>
              <a:t>Example one</a:t>
            </a:r>
            <a:endParaRPr lang="en-US" dirty="0"/>
          </a:p>
        </p:txBody>
      </p:sp>
      <p:sp>
        <p:nvSpPr>
          <p:cNvPr id="12" name="Text Placeholder 4">
            <a:extLst>
              <a:ext uri="{FF2B5EF4-FFF2-40B4-BE49-F238E27FC236}">
                <a16:creationId xmlns:a16="http://schemas.microsoft.com/office/drawing/2014/main" id="{D162F9E1-8872-4DF8-8AE2-6F432928DB76}"/>
              </a:ext>
            </a:extLst>
          </p:cNvPr>
          <p:cNvSpPr>
            <a:spLocks noGrp="1"/>
          </p:cNvSpPr>
          <p:nvPr>
            <p:ph type="body" sz="quarter" idx="10" hasCustomPrompt="1"/>
          </p:nvPr>
        </p:nvSpPr>
        <p:spPr>
          <a:xfrm>
            <a:off x="4018519" y="1226521"/>
            <a:ext cx="7496175" cy="1117600"/>
          </a:xfrm>
        </p:spPr>
        <p:txBody>
          <a:bodyPr>
            <a:normAutofit/>
          </a:bodyPr>
          <a:lstStyle>
            <a:lvl1pPr>
              <a:defRPr sz="1800">
                <a:latin typeface="Arial" panose="020B0604020202020204" pitchFamily="34" charset="0"/>
              </a:defRPr>
            </a:lvl1pPr>
          </a:lstStyle>
          <a:p>
            <a:r>
              <a:rPr lang="en-GB" dirty="0">
                <a:solidFill>
                  <a:srgbClr val="0E0E0E"/>
                </a:solidFill>
                <a:latin typeface="Lato" panose="020F0502020204030203" pitchFamily="34" charset="77"/>
              </a:rPr>
              <a:t>Please use this space to insert written content as required </a:t>
            </a:r>
          </a:p>
        </p:txBody>
      </p:sp>
      <p:sp>
        <p:nvSpPr>
          <p:cNvPr id="20" name="Text Placeholder 2">
            <a:extLst>
              <a:ext uri="{FF2B5EF4-FFF2-40B4-BE49-F238E27FC236}">
                <a16:creationId xmlns:a16="http://schemas.microsoft.com/office/drawing/2014/main" id="{091C1152-F42A-4216-886B-4FCA841AF2E4}"/>
              </a:ext>
            </a:extLst>
          </p:cNvPr>
          <p:cNvSpPr>
            <a:spLocks noGrp="1"/>
          </p:cNvSpPr>
          <p:nvPr>
            <p:ph type="body" sz="quarter" idx="13" hasCustomPrompt="1"/>
          </p:nvPr>
        </p:nvSpPr>
        <p:spPr>
          <a:xfrm>
            <a:off x="4017965" y="2460676"/>
            <a:ext cx="6226175" cy="679450"/>
          </a:xfrm>
        </p:spPr>
        <p:txBody>
          <a:bodyPr/>
          <a:lstStyle>
            <a:lvl1pPr>
              <a:defRPr sz="2800" b="1"/>
            </a:lvl1pPr>
          </a:lstStyle>
          <a:p>
            <a:pPr lvl="0"/>
            <a:r>
              <a:rPr lang="en-GB" dirty="0"/>
              <a:t>Example two</a:t>
            </a:r>
            <a:endParaRPr lang="en-US" dirty="0"/>
          </a:p>
        </p:txBody>
      </p:sp>
      <p:sp>
        <p:nvSpPr>
          <p:cNvPr id="19" name="Text Placeholder 4">
            <a:extLst>
              <a:ext uri="{FF2B5EF4-FFF2-40B4-BE49-F238E27FC236}">
                <a16:creationId xmlns:a16="http://schemas.microsoft.com/office/drawing/2014/main" id="{27E403A3-8679-44BF-AD86-42EF9AFD9F4A}"/>
              </a:ext>
            </a:extLst>
          </p:cNvPr>
          <p:cNvSpPr>
            <a:spLocks noGrp="1"/>
          </p:cNvSpPr>
          <p:nvPr>
            <p:ph type="body" sz="quarter" idx="12" hasCustomPrompt="1"/>
          </p:nvPr>
        </p:nvSpPr>
        <p:spPr>
          <a:xfrm>
            <a:off x="4018519" y="3155384"/>
            <a:ext cx="7496175" cy="1117600"/>
          </a:xfrm>
        </p:spPr>
        <p:txBody>
          <a:bodyPr>
            <a:normAutofit/>
          </a:bodyPr>
          <a:lstStyle>
            <a:lvl1pPr>
              <a:defRPr sz="1800">
                <a:latin typeface="Arial" panose="020B0604020202020204" pitchFamily="34" charset="0"/>
              </a:defRPr>
            </a:lvl1pPr>
          </a:lstStyle>
          <a:p>
            <a:r>
              <a:rPr lang="en-GB" dirty="0">
                <a:solidFill>
                  <a:srgbClr val="0E0E0E"/>
                </a:solidFill>
                <a:latin typeface="Lato" panose="020F0502020204030203" pitchFamily="34" charset="77"/>
              </a:rPr>
              <a:t>Please use this space to insert written content as required </a:t>
            </a:r>
          </a:p>
        </p:txBody>
      </p:sp>
      <p:sp>
        <p:nvSpPr>
          <p:cNvPr id="22" name="Text Placeholder 2">
            <a:extLst>
              <a:ext uri="{FF2B5EF4-FFF2-40B4-BE49-F238E27FC236}">
                <a16:creationId xmlns:a16="http://schemas.microsoft.com/office/drawing/2014/main" id="{B6EE7173-47AA-48FF-A59B-31ADB063D0C6}"/>
              </a:ext>
            </a:extLst>
          </p:cNvPr>
          <p:cNvSpPr>
            <a:spLocks noGrp="1"/>
          </p:cNvSpPr>
          <p:nvPr>
            <p:ph type="body" sz="quarter" idx="15" hasCustomPrompt="1"/>
          </p:nvPr>
        </p:nvSpPr>
        <p:spPr>
          <a:xfrm>
            <a:off x="4017410" y="4377642"/>
            <a:ext cx="6226175" cy="679450"/>
          </a:xfrm>
        </p:spPr>
        <p:txBody>
          <a:bodyPr/>
          <a:lstStyle>
            <a:lvl1pPr>
              <a:defRPr sz="2800" b="1"/>
            </a:lvl1pPr>
          </a:lstStyle>
          <a:p>
            <a:pPr lvl="0"/>
            <a:r>
              <a:rPr lang="en-GB" dirty="0"/>
              <a:t>Example three</a:t>
            </a:r>
            <a:endParaRPr lang="en-US" dirty="0"/>
          </a:p>
        </p:txBody>
      </p:sp>
      <p:sp>
        <p:nvSpPr>
          <p:cNvPr id="21" name="Text Placeholder 4">
            <a:extLst>
              <a:ext uri="{FF2B5EF4-FFF2-40B4-BE49-F238E27FC236}">
                <a16:creationId xmlns:a16="http://schemas.microsoft.com/office/drawing/2014/main" id="{9E17D836-806F-4767-B265-5F8860713448}"/>
              </a:ext>
            </a:extLst>
          </p:cNvPr>
          <p:cNvSpPr>
            <a:spLocks noGrp="1"/>
          </p:cNvSpPr>
          <p:nvPr>
            <p:ph type="body" sz="quarter" idx="14" hasCustomPrompt="1"/>
          </p:nvPr>
        </p:nvSpPr>
        <p:spPr>
          <a:xfrm>
            <a:off x="4017965" y="5072350"/>
            <a:ext cx="7496175" cy="1117600"/>
          </a:xfrm>
        </p:spPr>
        <p:txBody>
          <a:bodyPr>
            <a:normAutofit/>
          </a:bodyPr>
          <a:lstStyle>
            <a:lvl1pPr>
              <a:defRPr sz="1800">
                <a:latin typeface="Arial" panose="020B0604020202020204" pitchFamily="34" charset="0"/>
              </a:defRPr>
            </a:lvl1pPr>
          </a:lstStyle>
          <a:p>
            <a:r>
              <a:rPr lang="en-GB" dirty="0">
                <a:solidFill>
                  <a:srgbClr val="0E0E0E"/>
                </a:solidFill>
                <a:latin typeface="Lato" panose="020F0502020204030203" pitchFamily="34" charset="77"/>
              </a:rPr>
              <a:t>Please use this space to insert written content as required </a:t>
            </a:r>
          </a:p>
        </p:txBody>
      </p:sp>
    </p:spTree>
    <p:extLst>
      <p:ext uri="{BB962C8B-B14F-4D97-AF65-F5344CB8AC3E}">
        <p14:creationId xmlns:p14="http://schemas.microsoft.com/office/powerpoint/2010/main" val="10980963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Quote Image (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userDrawn="1"/>
        </p:nvSpPr>
        <p:spPr>
          <a:xfrm>
            <a:off x="322943" y="385353"/>
            <a:ext cx="3200400" cy="6122126"/>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sp>
        <p:nvSpPr>
          <p:cNvPr id="21" name="Picture Placeholder 11">
            <a:extLst>
              <a:ext uri="{FF2B5EF4-FFF2-40B4-BE49-F238E27FC236}">
                <a16:creationId xmlns:a16="http://schemas.microsoft.com/office/drawing/2014/main" id="{C8CFE05A-6CA3-6E40-94D1-03A9048CB9B0}"/>
              </a:ext>
              <a:ext uri="{C183D7F6-B498-43B3-948B-1728B52AA6E4}">
                <adec:decorative xmlns:adec="http://schemas.microsoft.com/office/drawing/2017/decorative" val="1"/>
              </a:ext>
            </a:extLst>
          </p:cNvPr>
          <p:cNvSpPr>
            <a:spLocks noGrp="1"/>
          </p:cNvSpPr>
          <p:nvPr>
            <p:ph type="pic" sz="quarter" idx="16"/>
          </p:nvPr>
        </p:nvSpPr>
        <p:spPr>
          <a:xfrm>
            <a:off x="3746520" y="404894"/>
            <a:ext cx="4088843" cy="6098821"/>
          </a:xfrm>
        </p:spPr>
        <p:txBody>
          <a:bodyPr/>
          <a:lstStyle>
            <a:lvl1pPr>
              <a:defRPr/>
            </a:lvl1pPr>
          </a:lstStyle>
          <a:p>
            <a:endParaRPr lang="en-GB" dirty="0"/>
          </a:p>
        </p:txBody>
      </p:sp>
      <p:pic>
        <p:nvPicPr>
          <p:cNvPr id="11" name="Picture 10">
            <a:extLst>
              <a:ext uri="{FF2B5EF4-FFF2-40B4-BE49-F238E27FC236}">
                <a16:creationId xmlns:a16="http://schemas.microsoft.com/office/drawing/2014/main" id="{03C715E6-6E97-2843-9347-B83E02ADD7E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7" cy="217726"/>
          </a:xfrm>
          <a:prstGeom prst="rect">
            <a:avLst/>
          </a:prstGeom>
        </p:spPr>
      </p:pic>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userDrawn="1"/>
        </p:nvSpPr>
        <p:spPr>
          <a:xfrm>
            <a:off x="8059781" y="401130"/>
            <a:ext cx="3772219" cy="6106351"/>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4" y="697029"/>
            <a:ext cx="3305895" cy="1109207"/>
          </a:xfrm>
        </p:spPr>
        <p:txBody>
          <a:bodyPr/>
          <a:lstStyle>
            <a:lvl1pPr>
              <a:defRPr sz="2800" b="1">
                <a:solidFill>
                  <a:srgbClr val="222222"/>
                </a:solidFill>
              </a:defRPr>
            </a:lvl1pPr>
          </a:lstStyle>
          <a:p>
            <a:pPr lvl="0"/>
            <a:r>
              <a:rPr lang="en-GB" dirty="0"/>
              <a:t>This is a sample quote layout page</a:t>
            </a:r>
            <a:endParaRPr lang="en-US" dirty="0"/>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9" y="2448785"/>
            <a:ext cx="3305339" cy="1109207"/>
          </a:xfrm>
        </p:spPr>
        <p:txBody>
          <a:bodyPr>
            <a:normAutofit/>
          </a:bodyPr>
          <a:lstStyle>
            <a:lvl1pPr>
              <a:defRPr sz="1800">
                <a:latin typeface="Arial" panose="020B0604020202020204" pitchFamily="34" charset="0"/>
              </a:defRPr>
            </a:lvl1pPr>
          </a:lstStyle>
          <a:p>
            <a:r>
              <a:rPr lang="en-GB" dirty="0">
                <a:solidFill>
                  <a:srgbClr val="0E0E0E"/>
                </a:solidFill>
                <a:latin typeface="Lato" panose="020F0502020204030203" pitchFamily="34" charset="77"/>
              </a:rPr>
              <a:t>“Insert quote or other important information to highlight here.”</a:t>
            </a:r>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9" y="3926074"/>
            <a:ext cx="3305339" cy="1220117"/>
          </a:xfrm>
        </p:spPr>
        <p:txBody>
          <a:bodyPr>
            <a:normAutofit/>
          </a:bodyPr>
          <a:lstStyle>
            <a:lvl1pPr>
              <a:defRPr sz="1800" b="0">
                <a:latin typeface="Arial" panose="020B0604020202020204" pitchFamily="34" charset="0"/>
              </a:defRPr>
            </a:lvl1pPr>
          </a:lstStyle>
          <a:p>
            <a:r>
              <a:rPr lang="en-GB" dirty="0">
                <a:solidFill>
                  <a:srgbClr val="0E0E0E"/>
                </a:solidFill>
                <a:latin typeface="Lato" panose="020F0502020204030203" pitchFamily="34" charset="77"/>
              </a:rPr>
              <a:t>Insert name and job title here</a:t>
            </a:r>
          </a:p>
        </p:txBody>
      </p:sp>
    </p:spTree>
    <p:extLst>
      <p:ext uri="{BB962C8B-B14F-4D97-AF65-F5344CB8AC3E}">
        <p14:creationId xmlns:p14="http://schemas.microsoft.com/office/powerpoint/2010/main" val="2987636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userDrawn="1"/>
        </p:nvSpPr>
        <p:spPr>
          <a:xfrm>
            <a:off x="360002" y="350522"/>
            <a:ext cx="553066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724989" y="683466"/>
            <a:ext cx="3924300" cy="1276350"/>
          </a:xfrm>
          <a:prstGeom prst="rect">
            <a:avLst/>
          </a:prstGeom>
        </p:spPr>
        <p:txBody>
          <a:bodyPr anchor="t" anchorCtr="0">
            <a:normAutofit/>
          </a:bodyPr>
          <a:lstStyle>
            <a:lvl1pPr algn="l">
              <a:defRPr sz="4000">
                <a:solidFill>
                  <a:schemeClr val="bg1"/>
                </a:solidFill>
              </a:defRPr>
            </a:lvl1pPr>
          </a:lstStyle>
          <a:p>
            <a:r>
              <a:rPr lang="en-US" dirty="0"/>
              <a:t>This is a sample title page layout</a:t>
            </a:r>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724989" y="2202747"/>
            <a:ext cx="3924300" cy="1356518"/>
          </a:xfrm>
          <a:prstGeom prst="rect">
            <a:avLst/>
          </a:prstGeom>
        </p:spPr>
        <p:txBody>
          <a:bodyP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a:t>
            </a:r>
            <a:endParaRPr lang="en-US" dirty="0"/>
          </a:p>
        </p:txBody>
      </p:sp>
      <p:sp>
        <p:nvSpPr>
          <p:cNvPr id="12" name="Picture Placeholder 11">
            <a:extLst>
              <a:ext uri="{FF2B5EF4-FFF2-40B4-BE49-F238E27FC236}">
                <a16:creationId xmlns:a16="http://schemas.microsoft.com/office/drawing/2014/main" id="{DD23A9BB-0467-40B1-8547-4AAFA68D1909}"/>
              </a:ext>
              <a:ext uri="{C183D7F6-B498-43B3-948B-1728B52AA6E4}">
                <adec:decorative xmlns:adec="http://schemas.microsoft.com/office/drawing/2017/decorative" val="1"/>
              </a:ext>
            </a:extLst>
          </p:cNvPr>
          <p:cNvSpPr>
            <a:spLocks noGrp="1"/>
          </p:cNvSpPr>
          <p:nvPr>
            <p:ph type="pic" sz="quarter" idx="10"/>
          </p:nvPr>
        </p:nvSpPr>
        <p:spPr>
          <a:xfrm>
            <a:off x="6095997" y="344630"/>
            <a:ext cx="5736003" cy="6168740"/>
          </a:xfrm>
        </p:spPr>
        <p:txBody>
          <a:bodyPr/>
          <a:lstStyle>
            <a:lvl1pPr>
              <a:defRPr/>
            </a:lvl1pPr>
          </a:lstStyle>
          <a:p>
            <a:endParaRPr lang="en-GB" dirty="0"/>
          </a:p>
        </p:txBody>
      </p:sp>
      <p:pic>
        <p:nvPicPr>
          <p:cNvPr id="6" name="Picture 5" descr="National Institute for Health and Care Excellence logo">
            <a:extLst>
              <a:ext uri="{FF2B5EF4-FFF2-40B4-BE49-F238E27FC236}">
                <a16:creationId xmlns:a16="http://schemas.microsoft.com/office/drawing/2014/main" id="{B01BEAF0-10A5-487D-A638-8580733C8CC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4990" y="5710520"/>
            <a:ext cx="4267199" cy="411779"/>
          </a:xfrm>
          <a:prstGeom prst="rect">
            <a:avLst/>
          </a:prstGeom>
        </p:spPr>
      </p:pic>
    </p:spTree>
    <p:extLst>
      <p:ext uri="{BB962C8B-B14F-4D97-AF65-F5344CB8AC3E}">
        <p14:creationId xmlns:p14="http://schemas.microsoft.com/office/powerpoint/2010/main" val="374138139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Quote Image (Purple)">
    <p:spTree>
      <p:nvGrpSpPr>
        <p:cNvPr id="1" name=""/>
        <p:cNvGrpSpPr/>
        <p:nvPr/>
      </p:nvGrpSpPr>
      <p:grpSpPr>
        <a:xfrm>
          <a:off x="0" y="0"/>
          <a:ext cx="0" cy="0"/>
          <a:chOff x="0" y="0"/>
          <a:chExt cx="0" cy="0"/>
        </a:xfrm>
      </p:grpSpPr>
      <p:sp>
        <p:nvSpPr>
          <p:cNvPr id="21" name="Picture Placeholder 11">
            <a:extLst>
              <a:ext uri="{FF2B5EF4-FFF2-40B4-BE49-F238E27FC236}">
                <a16:creationId xmlns:a16="http://schemas.microsoft.com/office/drawing/2014/main" id="{C8CFE05A-6CA3-6E40-94D1-03A9048CB9B0}"/>
              </a:ext>
              <a:ext uri="{C183D7F6-B498-43B3-948B-1728B52AA6E4}">
                <adec:decorative xmlns:adec="http://schemas.microsoft.com/office/drawing/2017/decorative" val="1"/>
              </a:ext>
            </a:extLst>
          </p:cNvPr>
          <p:cNvSpPr>
            <a:spLocks noGrp="1"/>
          </p:cNvSpPr>
          <p:nvPr>
            <p:ph type="pic" sz="quarter" idx="16"/>
          </p:nvPr>
        </p:nvSpPr>
        <p:spPr>
          <a:xfrm>
            <a:off x="360001" y="408658"/>
            <a:ext cx="4088843" cy="6098821"/>
          </a:xfrm>
        </p:spPr>
        <p:txBody>
          <a:bodyPr/>
          <a:lstStyle>
            <a:lvl1pPr>
              <a:defRPr/>
            </a:lvl1pPr>
          </a:lstStyle>
          <a:p>
            <a:endParaRPr lang="en-GB" dirty="0"/>
          </a:p>
        </p:txBody>
      </p:sp>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userDrawn="1"/>
        </p:nvSpPr>
        <p:spPr>
          <a:xfrm>
            <a:off x="4635583" y="401128"/>
            <a:ext cx="3200400" cy="6122126"/>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pic>
        <p:nvPicPr>
          <p:cNvPr id="11" name="Picture 10">
            <a:extLst>
              <a:ext uri="{FF2B5EF4-FFF2-40B4-BE49-F238E27FC236}">
                <a16:creationId xmlns:a16="http://schemas.microsoft.com/office/drawing/2014/main" id="{03C715E6-6E97-2843-9347-B83E02ADD7E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891181" y="6076421"/>
            <a:ext cx="666787" cy="217726"/>
          </a:xfrm>
          <a:prstGeom prst="rect">
            <a:avLst/>
          </a:prstGeom>
        </p:spPr>
      </p:pic>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userDrawn="1"/>
        </p:nvSpPr>
        <p:spPr>
          <a:xfrm>
            <a:off x="8059781" y="401130"/>
            <a:ext cx="3772219" cy="6106351"/>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4" y="697029"/>
            <a:ext cx="3305895" cy="1109207"/>
          </a:xfrm>
        </p:spPr>
        <p:txBody>
          <a:bodyPr/>
          <a:lstStyle>
            <a:lvl1pPr>
              <a:defRPr sz="2800" b="1">
                <a:solidFill>
                  <a:srgbClr val="451551"/>
                </a:solidFill>
              </a:defRPr>
            </a:lvl1pPr>
          </a:lstStyle>
          <a:p>
            <a:pPr lvl="0"/>
            <a:r>
              <a:rPr lang="en-GB" dirty="0"/>
              <a:t>This is a sample quote layout page</a:t>
            </a:r>
            <a:endParaRPr lang="en-US" dirty="0"/>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9" y="2448785"/>
            <a:ext cx="3305339" cy="1109207"/>
          </a:xfrm>
        </p:spPr>
        <p:txBody>
          <a:bodyPr>
            <a:normAutofit/>
          </a:bodyPr>
          <a:lstStyle>
            <a:lvl1pPr>
              <a:defRPr sz="1800">
                <a:latin typeface="Arial" panose="020B0604020202020204" pitchFamily="34" charset="0"/>
              </a:defRPr>
            </a:lvl1pPr>
          </a:lstStyle>
          <a:p>
            <a:r>
              <a:rPr lang="en-GB" dirty="0">
                <a:solidFill>
                  <a:srgbClr val="0E0E0E"/>
                </a:solidFill>
                <a:latin typeface="Lato" panose="020F0502020204030203" pitchFamily="34" charset="77"/>
              </a:rPr>
              <a:t>“Insert quote or other important information to highlight here.”</a:t>
            </a:r>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9" y="3926074"/>
            <a:ext cx="3305339" cy="1220117"/>
          </a:xfrm>
        </p:spPr>
        <p:txBody>
          <a:bodyPr>
            <a:normAutofit/>
          </a:bodyPr>
          <a:lstStyle>
            <a:lvl1pPr>
              <a:defRPr sz="1800" b="0">
                <a:latin typeface="Arial" panose="020B0604020202020204" pitchFamily="34" charset="0"/>
              </a:defRPr>
            </a:lvl1pPr>
          </a:lstStyle>
          <a:p>
            <a:r>
              <a:rPr lang="en-GB" dirty="0">
                <a:solidFill>
                  <a:srgbClr val="0E0E0E"/>
                </a:solidFill>
                <a:latin typeface="Lato" panose="020F0502020204030203" pitchFamily="34" charset="77"/>
              </a:rPr>
              <a:t>Insert name and job title here</a:t>
            </a:r>
          </a:p>
        </p:txBody>
      </p:sp>
    </p:spTree>
    <p:extLst>
      <p:ext uri="{BB962C8B-B14F-4D97-AF65-F5344CB8AC3E}">
        <p14:creationId xmlns:p14="http://schemas.microsoft.com/office/powerpoint/2010/main" val="18478972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Example Image (Purp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userDrawn="1"/>
        </p:nvSpPr>
        <p:spPr>
          <a:xfrm>
            <a:off x="322943" y="385353"/>
            <a:ext cx="3200400" cy="6122126"/>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5" y="697030"/>
            <a:ext cx="2433083" cy="4190385"/>
          </a:xfrm>
          <a:prstGeom prst="rect">
            <a:avLst/>
          </a:prstGeom>
        </p:spPr>
        <p:txBody>
          <a:bodyPr anchor="t" anchorCtr="0">
            <a:normAutofit/>
          </a:bodyPr>
          <a:lstStyle>
            <a:lvl1pPr algn="l">
              <a:defRPr sz="4000">
                <a:solidFill>
                  <a:schemeClr val="bg1"/>
                </a:solidFill>
              </a:defRPr>
            </a:lvl1pPr>
          </a:lstStyle>
          <a:p>
            <a:r>
              <a:rPr lang="en-US" dirty="0"/>
              <a:t>This is a sample page layout</a:t>
            </a:r>
          </a:p>
        </p:txBody>
      </p:sp>
      <p:sp>
        <p:nvSpPr>
          <p:cNvPr id="21" name="Picture Placeholder 11">
            <a:extLst>
              <a:ext uri="{FF2B5EF4-FFF2-40B4-BE49-F238E27FC236}">
                <a16:creationId xmlns:a16="http://schemas.microsoft.com/office/drawing/2014/main" id="{C8CFE05A-6CA3-6E40-94D1-03A9048CB9B0}"/>
              </a:ext>
              <a:ext uri="{C183D7F6-B498-43B3-948B-1728B52AA6E4}">
                <adec:decorative xmlns:adec="http://schemas.microsoft.com/office/drawing/2017/decorative" val="1"/>
              </a:ext>
            </a:extLst>
          </p:cNvPr>
          <p:cNvSpPr>
            <a:spLocks noGrp="1"/>
          </p:cNvSpPr>
          <p:nvPr>
            <p:ph type="pic" sz="quarter" idx="16"/>
          </p:nvPr>
        </p:nvSpPr>
        <p:spPr>
          <a:xfrm>
            <a:off x="3746520" y="404894"/>
            <a:ext cx="4088843" cy="6098821"/>
          </a:xfrm>
        </p:spPr>
        <p:txBody>
          <a:bodyPr/>
          <a:lstStyle>
            <a:lvl1pPr>
              <a:defRPr/>
            </a:lvl1pPr>
          </a:lstStyle>
          <a:p>
            <a:endParaRPr lang="en-GB" dirty="0"/>
          </a:p>
        </p:txBody>
      </p:sp>
      <p:pic>
        <p:nvPicPr>
          <p:cNvPr id="11" name="Picture 10">
            <a:extLst>
              <a:ext uri="{FF2B5EF4-FFF2-40B4-BE49-F238E27FC236}">
                <a16:creationId xmlns:a16="http://schemas.microsoft.com/office/drawing/2014/main" id="{03C715E6-6E97-2843-9347-B83E02ADD7E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7" cy="217726"/>
          </a:xfrm>
          <a:prstGeom prst="rect">
            <a:avLst/>
          </a:prstGeom>
        </p:spPr>
      </p:pic>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userDrawn="1"/>
        </p:nvSpPr>
        <p:spPr>
          <a:xfrm>
            <a:off x="8059781" y="401130"/>
            <a:ext cx="3772219" cy="6106351"/>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4" y="697028"/>
            <a:ext cx="2863332" cy="741776"/>
          </a:xfrm>
        </p:spPr>
        <p:txBody>
          <a:bodyPr/>
          <a:lstStyle>
            <a:lvl1pPr>
              <a:defRPr sz="2800" b="1"/>
            </a:lvl1pPr>
          </a:lstStyle>
          <a:p>
            <a:pPr lvl="0"/>
            <a:r>
              <a:rPr lang="en-GB" dirty="0"/>
              <a:t>Example one</a:t>
            </a:r>
            <a:endParaRPr lang="en-US" dirty="0"/>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9" y="1452119"/>
            <a:ext cx="3447388" cy="1220117"/>
          </a:xfrm>
        </p:spPr>
        <p:txBody>
          <a:bodyPr>
            <a:normAutofit/>
          </a:bodyPr>
          <a:lstStyle>
            <a:lvl1pPr>
              <a:defRPr sz="1800">
                <a:latin typeface="Arial" panose="020B0604020202020204" pitchFamily="34" charset="0"/>
              </a:defRPr>
            </a:lvl1pPr>
          </a:lstStyle>
          <a:p>
            <a:r>
              <a:rPr lang="en-GB" dirty="0">
                <a:solidFill>
                  <a:srgbClr val="0E0E0E"/>
                </a:solidFill>
                <a:latin typeface="Lato" panose="020F0502020204030203" pitchFamily="34" charset="77"/>
              </a:rPr>
              <a:t>Please use this space to insert written content as required </a:t>
            </a:r>
          </a:p>
        </p:txBody>
      </p:sp>
      <p:sp>
        <p:nvSpPr>
          <p:cNvPr id="23" name="Text Placeholder 2">
            <a:extLst>
              <a:ext uri="{FF2B5EF4-FFF2-40B4-BE49-F238E27FC236}">
                <a16:creationId xmlns:a16="http://schemas.microsoft.com/office/drawing/2014/main" id="{CBB12C6A-B190-0441-8AB6-F4FCE56171CA}"/>
              </a:ext>
            </a:extLst>
          </p:cNvPr>
          <p:cNvSpPr>
            <a:spLocks noGrp="1"/>
          </p:cNvSpPr>
          <p:nvPr>
            <p:ph type="body" sz="quarter" idx="18" hasCustomPrompt="1"/>
          </p:nvPr>
        </p:nvSpPr>
        <p:spPr>
          <a:xfrm>
            <a:off x="8247674" y="3231365"/>
            <a:ext cx="2863332" cy="741776"/>
          </a:xfrm>
        </p:spPr>
        <p:txBody>
          <a:bodyPr/>
          <a:lstStyle>
            <a:lvl1pPr>
              <a:defRPr sz="2800" b="1"/>
            </a:lvl1pPr>
          </a:lstStyle>
          <a:p>
            <a:pPr lvl="0"/>
            <a:r>
              <a:rPr lang="en-GB" dirty="0"/>
              <a:t>Example two</a:t>
            </a:r>
            <a:endParaRPr lang="en-US" dirty="0"/>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9" y="3986456"/>
            <a:ext cx="3447388" cy="1220117"/>
          </a:xfrm>
        </p:spPr>
        <p:txBody>
          <a:bodyPr>
            <a:normAutofit/>
          </a:bodyPr>
          <a:lstStyle>
            <a:lvl1pPr>
              <a:defRPr sz="1800">
                <a:latin typeface="Arial" panose="020B0604020202020204" pitchFamily="34" charset="0"/>
              </a:defRPr>
            </a:lvl1pPr>
          </a:lstStyle>
          <a:p>
            <a:r>
              <a:rPr lang="en-GB" dirty="0">
                <a:solidFill>
                  <a:srgbClr val="0E0E0E"/>
                </a:solidFill>
                <a:latin typeface="Lato" panose="020F0502020204030203" pitchFamily="34" charset="77"/>
              </a:rPr>
              <a:t>Please use this space to insert written content as required </a:t>
            </a:r>
          </a:p>
        </p:txBody>
      </p:sp>
    </p:spTree>
    <p:extLst>
      <p:ext uri="{BB962C8B-B14F-4D97-AF65-F5344CB8AC3E}">
        <p14:creationId xmlns:p14="http://schemas.microsoft.com/office/powerpoint/2010/main" val="39397118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Bullets Image (Grey)">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userDrawn="1"/>
        </p:nvSpPr>
        <p:spPr>
          <a:xfrm>
            <a:off x="360001" y="367937"/>
            <a:ext cx="11472001" cy="6122126"/>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5" y="487510"/>
            <a:ext cx="6624432" cy="1276350"/>
          </a:xfrm>
          <a:prstGeom prst="rect">
            <a:avLst/>
          </a:prstGeom>
        </p:spPr>
        <p:txBody>
          <a:bodyPr anchor="t" anchorCtr="0">
            <a:normAutofit/>
          </a:bodyPr>
          <a:lstStyle>
            <a:lvl1pPr algn="l">
              <a:defRPr sz="4000">
                <a:solidFill>
                  <a:srgbClr val="222222"/>
                </a:solidFill>
              </a:defRPr>
            </a:lvl1pPr>
          </a:lstStyle>
          <a:p>
            <a:r>
              <a:rPr lang="en-US" dirty="0"/>
              <a:t>This is a sample page layout</a:t>
            </a:r>
            <a:br>
              <a:rPr lang="en-US" dirty="0"/>
            </a:br>
            <a:endParaRPr lang="en-US" dirty="0"/>
          </a:p>
        </p:txBody>
      </p:sp>
      <p:sp>
        <p:nvSpPr>
          <p:cNvPr id="5" name="Subtitle 1">
            <a:extLst>
              <a:ext uri="{FF2B5EF4-FFF2-40B4-BE49-F238E27FC236}">
                <a16:creationId xmlns:a16="http://schemas.microsoft.com/office/drawing/2014/main" id="{AF89FD6B-3774-0946-9EF6-17EFA435C986}"/>
              </a:ext>
            </a:extLst>
          </p:cNvPr>
          <p:cNvSpPr>
            <a:spLocks noGrp="1"/>
          </p:cNvSpPr>
          <p:nvPr>
            <p:ph type="body" sz="quarter" idx="12" hasCustomPrompt="1"/>
          </p:nvPr>
        </p:nvSpPr>
        <p:spPr>
          <a:xfrm>
            <a:off x="496889" y="1775006"/>
            <a:ext cx="6623929" cy="765175"/>
          </a:xfrm>
        </p:spPr>
        <p:txBody>
          <a:bodyPr/>
          <a:lstStyle>
            <a:lvl1pPr>
              <a:defRPr>
                <a:latin typeface="Arial" panose="020B0604020202020204" pitchFamily="34" charset="0"/>
              </a:defRPr>
            </a:lvl1pPr>
          </a:lstStyle>
          <a:p>
            <a:pPr lvl="0"/>
            <a:r>
              <a:rPr lang="en-GB" dirty="0">
                <a:solidFill>
                  <a:srgbClr val="222222"/>
                </a:solidFill>
                <a:latin typeface="Lato" panose="020F0502020204030203" pitchFamily="34" charset="77"/>
              </a:rPr>
              <a:t>Subtitle here please</a:t>
            </a:r>
            <a:endParaRPr lang="en-US" dirty="0"/>
          </a:p>
        </p:txBody>
      </p:sp>
      <p:sp>
        <p:nvSpPr>
          <p:cNvPr id="3" name="Text placeholder">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496385" y="2551323"/>
            <a:ext cx="6624433" cy="3288922"/>
          </a:xfrm>
          <a:prstGeom prst="rect">
            <a:avLst/>
          </a:prstGeom>
        </p:spPr>
        <p:txBody>
          <a:bodyPr>
            <a:normAutofit/>
          </a:bodyPr>
          <a:lstStyle>
            <a:lvl1pPr marL="285750" indent="-285750" algn="l">
              <a:lnSpc>
                <a:spcPct val="100000"/>
              </a:lnSpc>
              <a:spcBef>
                <a:spcPts val="600"/>
              </a:spcBef>
              <a:buFont typeface="Arial" panose="020B0604020202020204" pitchFamily="34" charset="0"/>
              <a:buChar char="•"/>
              <a:defRPr sz="1800">
                <a:solidFill>
                  <a:srgbClr val="222222"/>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noProof="0" dirty="0">
                <a:solidFill>
                  <a:srgbClr val="222222"/>
                </a:solidFill>
                <a:latin typeface="Lato" panose="020F0502020204030203" pitchFamily="34" charset="77"/>
              </a:rPr>
              <a:t>Use this space to insert written content as required </a:t>
            </a:r>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3" y="6056144"/>
            <a:ext cx="669504" cy="218020"/>
          </a:xfrm>
          <a:prstGeom prst="rect">
            <a:avLst/>
          </a:prstGeom>
        </p:spPr>
      </p:pic>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7339295" y="538934"/>
            <a:ext cx="4274227" cy="2718617"/>
          </a:xfrm>
        </p:spPr>
        <p:txBody>
          <a:bodyPr/>
          <a:lstStyle>
            <a:lvl1pPr>
              <a:defRPr/>
            </a:lvl1pPr>
          </a:lstStyle>
          <a:p>
            <a:endParaRPr lang="en-GB" dirty="0"/>
          </a:p>
        </p:txBody>
      </p:sp>
      <p:sp>
        <p:nvSpPr>
          <p:cNvPr id="12" name="Picture Placeholder 11">
            <a:extLst>
              <a:ext uri="{FF2B5EF4-FFF2-40B4-BE49-F238E27FC236}">
                <a16:creationId xmlns:a16="http://schemas.microsoft.com/office/drawing/2014/main" id="{846BE371-9E73-7148-BCCF-AB4D82E0951A}"/>
              </a:ext>
              <a:ext uri="{C183D7F6-B498-43B3-948B-1728B52AA6E4}">
                <adec:decorative xmlns:adec="http://schemas.microsoft.com/office/drawing/2017/decorative" val="1"/>
              </a:ext>
            </a:extLst>
          </p:cNvPr>
          <p:cNvSpPr>
            <a:spLocks noGrp="1"/>
          </p:cNvSpPr>
          <p:nvPr>
            <p:ph type="pic" sz="quarter" idx="11"/>
          </p:nvPr>
        </p:nvSpPr>
        <p:spPr>
          <a:xfrm>
            <a:off x="7339295" y="3514500"/>
            <a:ext cx="4274227" cy="2718617"/>
          </a:xfrm>
        </p:spPr>
        <p:txBody>
          <a:bodyPr/>
          <a:lstStyle>
            <a:lvl1pPr>
              <a:defRPr/>
            </a:lvl1pPr>
          </a:lstStyle>
          <a:p>
            <a:endParaRPr lang="en-GB" dirty="0"/>
          </a:p>
        </p:txBody>
      </p:sp>
    </p:spTree>
    <p:extLst>
      <p:ext uri="{BB962C8B-B14F-4D97-AF65-F5344CB8AC3E}">
        <p14:creationId xmlns:p14="http://schemas.microsoft.com/office/powerpoint/2010/main" val="276537153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Infographics">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3" y="6056144"/>
            <a:ext cx="669504" cy="218020"/>
          </a:xfrm>
          <a:prstGeom prst="rect">
            <a:avLst/>
          </a:prstGeom>
        </p:spPr>
      </p:pic>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8224355" y="314326"/>
            <a:ext cx="3546708" cy="3138766"/>
          </a:xfrm>
        </p:spPr>
        <p:txBody>
          <a:bodyPr/>
          <a:lstStyle>
            <a:lvl1pPr>
              <a:defRPr/>
            </a:lvl1pPr>
          </a:lstStyle>
          <a:p>
            <a:endParaRPr lang="en-GB" dirty="0"/>
          </a:p>
        </p:txBody>
      </p:sp>
      <p:sp>
        <p:nvSpPr>
          <p:cNvPr id="11" name="Picture Placeholder 11">
            <a:extLst>
              <a:ext uri="{FF2B5EF4-FFF2-40B4-BE49-F238E27FC236}">
                <a16:creationId xmlns:a16="http://schemas.microsoft.com/office/drawing/2014/main" id="{119C8A8D-2AC3-2B4C-A6C2-A3A6B2C90BA6}"/>
              </a:ext>
              <a:ext uri="{C183D7F6-B498-43B3-948B-1728B52AA6E4}">
                <adec:decorative xmlns:adec="http://schemas.microsoft.com/office/drawing/2017/decorative" val="1"/>
              </a:ext>
            </a:extLst>
          </p:cNvPr>
          <p:cNvSpPr>
            <a:spLocks noGrp="1"/>
          </p:cNvSpPr>
          <p:nvPr>
            <p:ph type="pic" sz="quarter" idx="11"/>
          </p:nvPr>
        </p:nvSpPr>
        <p:spPr>
          <a:xfrm>
            <a:off x="3962399" y="3459199"/>
            <a:ext cx="4261955" cy="3084476"/>
          </a:xfrm>
        </p:spPr>
        <p:txBody>
          <a:bodyPr/>
          <a:lstStyle>
            <a:lvl1pPr>
              <a:defRPr/>
            </a:lvl1pPr>
          </a:lstStyle>
          <a:p>
            <a:endParaRPr lang="en-GB" dirty="0"/>
          </a:p>
        </p:txBody>
      </p:sp>
      <p:sp>
        <p:nvSpPr>
          <p:cNvPr id="13" name="Picture Placeholder 11">
            <a:extLst>
              <a:ext uri="{FF2B5EF4-FFF2-40B4-BE49-F238E27FC236}">
                <a16:creationId xmlns:a16="http://schemas.microsoft.com/office/drawing/2014/main" id="{6B0F2D17-1073-E742-9DC7-B0AB3D753B99}"/>
              </a:ext>
              <a:ext uri="{C183D7F6-B498-43B3-948B-1728B52AA6E4}">
                <adec:decorative xmlns:adec="http://schemas.microsoft.com/office/drawing/2017/decorative" val="1"/>
              </a:ext>
            </a:extLst>
          </p:cNvPr>
          <p:cNvSpPr>
            <a:spLocks noGrp="1"/>
          </p:cNvSpPr>
          <p:nvPr>
            <p:ph type="pic" sz="quarter" idx="12"/>
          </p:nvPr>
        </p:nvSpPr>
        <p:spPr>
          <a:xfrm>
            <a:off x="415690" y="314326"/>
            <a:ext cx="3546708" cy="3138766"/>
          </a:xfrm>
        </p:spPr>
        <p:txBody>
          <a:bodyPr/>
          <a:lstStyle>
            <a:lvl1pPr>
              <a:defRPr/>
            </a:lvl1pPr>
          </a:lstStyle>
          <a:p>
            <a:endParaRPr lang="en-GB" dirty="0"/>
          </a:p>
        </p:txBody>
      </p:sp>
      <p:sp>
        <p:nvSpPr>
          <p:cNvPr id="3" name="Title 2">
            <a:extLst>
              <a:ext uri="{FF2B5EF4-FFF2-40B4-BE49-F238E27FC236}">
                <a16:creationId xmlns:a16="http://schemas.microsoft.com/office/drawing/2014/main" id="{4A1B12AB-40F0-2246-B10F-2DCE9FD71727}"/>
              </a:ext>
            </a:extLst>
          </p:cNvPr>
          <p:cNvSpPr>
            <a:spLocks noGrp="1"/>
          </p:cNvSpPr>
          <p:nvPr>
            <p:ph type="body" sz="quarter" idx="16" hasCustomPrompt="1"/>
          </p:nvPr>
        </p:nvSpPr>
        <p:spPr>
          <a:xfrm>
            <a:off x="415689" y="4465747"/>
            <a:ext cx="3546475" cy="609878"/>
          </a:xfrm>
        </p:spPr>
        <p:txBody>
          <a:bodyPr/>
          <a:lstStyle>
            <a:lvl1pPr>
              <a:defRPr sz="4000" b="1">
                <a:solidFill>
                  <a:srgbClr val="004751"/>
                </a:solidFill>
              </a:defRPr>
            </a:lvl1pPr>
          </a:lstStyle>
          <a:p>
            <a:r>
              <a:rPr lang="en-US" dirty="0"/>
              <a:t>Stat</a:t>
            </a:r>
          </a:p>
        </p:txBody>
      </p:sp>
      <p:sp>
        <p:nvSpPr>
          <p:cNvPr id="19" name="Text Placeholder 1">
            <a:extLst>
              <a:ext uri="{FF2B5EF4-FFF2-40B4-BE49-F238E27FC236}">
                <a16:creationId xmlns:a16="http://schemas.microsoft.com/office/drawing/2014/main" id="{8CD48752-2C68-1B40-9F2A-444A7689AD8C}"/>
              </a:ext>
            </a:extLst>
          </p:cNvPr>
          <p:cNvSpPr>
            <a:spLocks noGrp="1"/>
          </p:cNvSpPr>
          <p:nvPr>
            <p:ph type="body" sz="quarter" idx="15" hasCustomPrompt="1"/>
          </p:nvPr>
        </p:nvSpPr>
        <p:spPr>
          <a:xfrm>
            <a:off x="415688" y="5121422"/>
            <a:ext cx="3546709" cy="766578"/>
          </a:xfrm>
        </p:spPr>
        <p:txBody>
          <a:bodyPr/>
          <a:lstStyle>
            <a:lvl1pPr>
              <a:defRPr sz="1800">
                <a:latin typeface="Arial" panose="020B0604020202020204" pitchFamily="34" charset="0"/>
              </a:defRPr>
            </a:lvl1pPr>
          </a:lstStyle>
          <a:p>
            <a:pPr lvl="0"/>
            <a:r>
              <a:rPr lang="en-GB" dirty="0">
                <a:solidFill>
                  <a:srgbClr val="222222"/>
                </a:solidFill>
                <a:latin typeface="Lato" panose="020F0502020204030203" pitchFamily="34" charset="77"/>
              </a:rPr>
              <a:t>Use this space for additional info</a:t>
            </a:r>
            <a:endParaRPr lang="en-US" dirty="0"/>
          </a:p>
        </p:txBody>
      </p:sp>
      <p:sp>
        <p:nvSpPr>
          <p:cNvPr id="14" name="Text Placeholder 2">
            <a:extLst>
              <a:ext uri="{FF2B5EF4-FFF2-40B4-BE49-F238E27FC236}">
                <a16:creationId xmlns:a16="http://schemas.microsoft.com/office/drawing/2014/main" id="{F4C8273F-3EAE-604D-BCE8-21597CA1A32E}"/>
              </a:ext>
            </a:extLst>
          </p:cNvPr>
          <p:cNvSpPr>
            <a:spLocks noGrp="1"/>
          </p:cNvSpPr>
          <p:nvPr>
            <p:ph type="ctrTitle" hasCustomPrompt="1"/>
          </p:nvPr>
        </p:nvSpPr>
        <p:spPr>
          <a:xfrm>
            <a:off x="4195516" y="1819795"/>
            <a:ext cx="3386003" cy="580507"/>
          </a:xfrm>
          <a:prstGeom prst="rect">
            <a:avLst/>
          </a:prstGeom>
        </p:spPr>
        <p:txBody>
          <a:bodyPr anchor="t" anchorCtr="0">
            <a:normAutofit/>
          </a:bodyPr>
          <a:lstStyle>
            <a:lvl1pPr algn="l">
              <a:defRPr sz="4000">
                <a:solidFill>
                  <a:srgbClr val="004751"/>
                </a:solidFill>
              </a:defRPr>
            </a:lvl1pPr>
          </a:lstStyle>
          <a:p>
            <a:r>
              <a:rPr lang="en-US" dirty="0"/>
              <a:t>Number</a:t>
            </a:r>
          </a:p>
        </p:txBody>
      </p:sp>
      <p:sp>
        <p:nvSpPr>
          <p:cNvPr id="15" name="Text Placeholder 3">
            <a:extLst>
              <a:ext uri="{FF2B5EF4-FFF2-40B4-BE49-F238E27FC236}">
                <a16:creationId xmlns:a16="http://schemas.microsoft.com/office/drawing/2014/main" id="{71710FE5-F65E-CA48-9347-3F71D352FA53}"/>
              </a:ext>
            </a:extLst>
          </p:cNvPr>
          <p:cNvSpPr>
            <a:spLocks noGrp="1"/>
          </p:cNvSpPr>
          <p:nvPr>
            <p:ph type="body" sz="quarter" idx="13" hasCustomPrompt="1"/>
          </p:nvPr>
        </p:nvSpPr>
        <p:spPr>
          <a:xfrm>
            <a:off x="4195516" y="2470096"/>
            <a:ext cx="3546709" cy="766578"/>
          </a:xfrm>
        </p:spPr>
        <p:txBody>
          <a:bodyPr/>
          <a:lstStyle>
            <a:lvl1pPr>
              <a:defRPr sz="1800">
                <a:latin typeface="Arial" panose="020B0604020202020204" pitchFamily="34" charset="0"/>
              </a:defRPr>
            </a:lvl1pPr>
          </a:lstStyle>
          <a:p>
            <a:pPr lvl="0"/>
            <a:r>
              <a:rPr lang="en-GB" dirty="0">
                <a:solidFill>
                  <a:srgbClr val="222222"/>
                </a:solidFill>
                <a:latin typeface="Lato" panose="020F0502020204030203" pitchFamily="34" charset="77"/>
              </a:rPr>
              <a:t>Use this space for additional info</a:t>
            </a:r>
            <a:endParaRPr lang="en-US" dirty="0"/>
          </a:p>
        </p:txBody>
      </p:sp>
      <p:sp>
        <p:nvSpPr>
          <p:cNvPr id="5" name="Text Placeholder 4">
            <a:extLst>
              <a:ext uri="{FF2B5EF4-FFF2-40B4-BE49-F238E27FC236}">
                <a16:creationId xmlns:a16="http://schemas.microsoft.com/office/drawing/2014/main" id="{34613355-E55E-2940-9510-C33034146422}"/>
              </a:ext>
            </a:extLst>
          </p:cNvPr>
          <p:cNvSpPr>
            <a:spLocks noGrp="1"/>
          </p:cNvSpPr>
          <p:nvPr>
            <p:ph type="body" sz="quarter" idx="17" hasCustomPrompt="1"/>
          </p:nvPr>
        </p:nvSpPr>
        <p:spPr>
          <a:xfrm>
            <a:off x="8385176" y="4465748"/>
            <a:ext cx="3546475" cy="609878"/>
          </a:xfrm>
        </p:spPr>
        <p:txBody>
          <a:bodyPr/>
          <a:lstStyle>
            <a:lvl1pPr>
              <a:defRPr sz="4000" b="1">
                <a:solidFill>
                  <a:srgbClr val="004751"/>
                </a:solidFill>
              </a:defRPr>
            </a:lvl1pPr>
          </a:lstStyle>
          <a:p>
            <a:pPr lvl="0"/>
            <a:r>
              <a:rPr lang="en-US" dirty="0"/>
              <a:t>Figure</a:t>
            </a:r>
          </a:p>
        </p:txBody>
      </p:sp>
      <p:sp>
        <p:nvSpPr>
          <p:cNvPr id="17" name="Text Placeholder 5">
            <a:extLst>
              <a:ext uri="{FF2B5EF4-FFF2-40B4-BE49-F238E27FC236}">
                <a16:creationId xmlns:a16="http://schemas.microsoft.com/office/drawing/2014/main" id="{6CC24A9A-3301-E54E-827F-EBB7EC0F6881}"/>
              </a:ext>
            </a:extLst>
          </p:cNvPr>
          <p:cNvSpPr>
            <a:spLocks noGrp="1"/>
          </p:cNvSpPr>
          <p:nvPr>
            <p:ph type="body" sz="quarter" idx="14" hasCustomPrompt="1"/>
          </p:nvPr>
        </p:nvSpPr>
        <p:spPr>
          <a:xfrm>
            <a:off x="8385060" y="5145570"/>
            <a:ext cx="3546709" cy="766578"/>
          </a:xfrm>
        </p:spPr>
        <p:txBody>
          <a:bodyPr/>
          <a:lstStyle>
            <a:lvl1pPr>
              <a:defRPr sz="1600">
                <a:latin typeface="Arial" panose="020B0604020202020204" pitchFamily="34" charset="0"/>
              </a:defRPr>
            </a:lvl1pPr>
          </a:lstStyle>
          <a:p>
            <a:pPr lvl="0"/>
            <a:r>
              <a:rPr lang="en-GB" dirty="0">
                <a:solidFill>
                  <a:srgbClr val="222222"/>
                </a:solidFill>
                <a:latin typeface="Lato" panose="020F0502020204030203" pitchFamily="34" charset="77"/>
              </a:rPr>
              <a:t>Use this space for additional info</a:t>
            </a:r>
            <a:endParaRPr lang="en-US" dirty="0"/>
          </a:p>
        </p:txBody>
      </p:sp>
    </p:spTree>
    <p:extLst>
      <p:ext uri="{BB962C8B-B14F-4D97-AF65-F5344CB8AC3E}">
        <p14:creationId xmlns:p14="http://schemas.microsoft.com/office/powerpoint/2010/main" val="184234285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Infographics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5" y="478274"/>
            <a:ext cx="7576051" cy="1276350"/>
          </a:xfrm>
          <a:prstGeom prst="rect">
            <a:avLst/>
          </a:prstGeom>
        </p:spPr>
        <p:txBody>
          <a:bodyPr anchor="t" anchorCtr="0">
            <a:normAutofit/>
          </a:bodyPr>
          <a:lstStyle>
            <a:lvl1pPr algn="l">
              <a:defRPr sz="4000">
                <a:solidFill>
                  <a:srgbClr val="004751"/>
                </a:solidFill>
              </a:defRPr>
            </a:lvl1pPr>
          </a:lstStyle>
          <a:p>
            <a:r>
              <a:rPr lang="en-US" dirty="0"/>
              <a:t>This is a sample page layout</a:t>
            </a:r>
            <a:br>
              <a:rPr lang="en-US" dirty="0"/>
            </a:br>
            <a:endParaRPr lang="en-US" dirty="0"/>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3" y="6056144"/>
            <a:ext cx="669504" cy="218020"/>
          </a:xfrm>
          <a:prstGeom prst="rect">
            <a:avLst/>
          </a:prstGeom>
        </p:spPr>
      </p:pic>
      <p:sp>
        <p:nvSpPr>
          <p:cNvPr id="10" name="Oval 9">
            <a:extLst>
              <a:ext uri="{FF2B5EF4-FFF2-40B4-BE49-F238E27FC236}">
                <a16:creationId xmlns:a16="http://schemas.microsoft.com/office/drawing/2014/main" id="{4B66C64C-3FFA-634F-A991-43B9787E8866}"/>
              </a:ext>
              <a:ext uri="{C183D7F6-B498-43B3-948B-1728B52AA6E4}">
                <adec:decorative xmlns:adec="http://schemas.microsoft.com/office/drawing/2017/decorative" val="1"/>
              </a:ext>
            </a:extLst>
          </p:cNvPr>
          <p:cNvSpPr/>
          <p:nvPr userDrawn="1"/>
        </p:nvSpPr>
        <p:spPr>
          <a:xfrm>
            <a:off x="485840" y="1953701"/>
            <a:ext cx="1063517" cy="1079863"/>
          </a:xfrm>
          <a:prstGeom prst="ellipse">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atin typeface="Arial" panose="020B0604020202020204" pitchFamily="34" charset="0"/>
            </a:endParaRPr>
          </a:p>
        </p:txBody>
      </p:sp>
      <p:sp>
        <p:nvSpPr>
          <p:cNvPr id="12" name="Text Placeholder 11">
            <a:extLst>
              <a:ext uri="{FF2B5EF4-FFF2-40B4-BE49-F238E27FC236}">
                <a16:creationId xmlns:a16="http://schemas.microsoft.com/office/drawing/2014/main" id="{8A8B500A-24C7-2C40-9CE8-A52002787C7B}"/>
              </a:ext>
            </a:extLst>
          </p:cNvPr>
          <p:cNvSpPr>
            <a:spLocks noGrp="1"/>
          </p:cNvSpPr>
          <p:nvPr>
            <p:ph type="body" sz="quarter" idx="11" hasCustomPrompt="1"/>
          </p:nvPr>
        </p:nvSpPr>
        <p:spPr>
          <a:xfrm>
            <a:off x="485840" y="2113662"/>
            <a:ext cx="1076325" cy="669260"/>
          </a:xfrm>
        </p:spPr>
        <p:txBody>
          <a:bodyPr/>
          <a:lstStyle>
            <a:lvl1pPr algn="ctr">
              <a:buFontTx/>
              <a:buNone/>
              <a:defRPr sz="4400">
                <a:solidFill>
                  <a:schemeClr val="bg1">
                    <a:lumMod val="95000"/>
                  </a:schemeClr>
                </a:solidFill>
              </a:defRPr>
            </a:lvl1pPr>
            <a:lvl2pPr>
              <a:buFontTx/>
              <a:buNone/>
              <a:defRPr/>
            </a:lvl2pPr>
            <a:lvl3pPr>
              <a:buFontTx/>
              <a:buNone/>
              <a:defRPr/>
            </a:lvl3pPr>
            <a:lvl4pPr>
              <a:buFontTx/>
              <a:buNone/>
              <a:defRPr/>
            </a:lvl4pPr>
            <a:lvl5pPr>
              <a:buFontTx/>
              <a:buNone/>
              <a:defRPr/>
            </a:lvl5pPr>
          </a:lstStyle>
          <a:p>
            <a:pPr lvl="0"/>
            <a:r>
              <a:rPr lang="en-GB" dirty="0"/>
              <a:t>A</a:t>
            </a:r>
            <a:endParaRPr lang="en-US" dirty="0"/>
          </a:p>
        </p:txBody>
      </p:sp>
      <p:sp>
        <p:nvSpPr>
          <p:cNvPr id="8" name="Text Placeholder 7">
            <a:extLst>
              <a:ext uri="{FF2B5EF4-FFF2-40B4-BE49-F238E27FC236}">
                <a16:creationId xmlns:a16="http://schemas.microsoft.com/office/drawing/2014/main" id="{489CD6F5-09C6-CF43-801F-11210A9B3E9A}"/>
              </a:ext>
            </a:extLst>
          </p:cNvPr>
          <p:cNvSpPr>
            <a:spLocks noGrp="1"/>
          </p:cNvSpPr>
          <p:nvPr>
            <p:ph type="body" sz="quarter" idx="10" hasCustomPrompt="1"/>
          </p:nvPr>
        </p:nvSpPr>
        <p:spPr>
          <a:xfrm>
            <a:off x="1874616" y="2159000"/>
            <a:ext cx="4221384" cy="669260"/>
          </a:xfrm>
        </p:spPr>
        <p:txBody>
          <a:bodyPr>
            <a:normAutofit/>
          </a:bodyPr>
          <a:lstStyle>
            <a:lvl1pPr>
              <a:buFontTx/>
              <a:buNone/>
              <a:defRPr sz="1800"/>
            </a:lvl1pPr>
          </a:lstStyle>
          <a:p>
            <a:pPr lvl="0"/>
            <a:r>
              <a:rPr lang="en-GB" dirty="0"/>
              <a:t>Please use this space to insert written content as required</a:t>
            </a:r>
            <a:endParaRPr lang="en-US" dirty="0"/>
          </a:p>
        </p:txBody>
      </p:sp>
      <p:sp>
        <p:nvSpPr>
          <p:cNvPr id="14" name="Oval 13">
            <a:extLst>
              <a:ext uri="{FF2B5EF4-FFF2-40B4-BE49-F238E27FC236}">
                <a16:creationId xmlns:a16="http://schemas.microsoft.com/office/drawing/2014/main" id="{8577B7CD-4B9B-F849-A067-394EFA224B32}"/>
              </a:ext>
              <a:ext uri="{C183D7F6-B498-43B3-948B-1728B52AA6E4}">
                <adec:decorative xmlns:adec="http://schemas.microsoft.com/office/drawing/2017/decorative" val="1"/>
              </a:ext>
            </a:extLst>
          </p:cNvPr>
          <p:cNvSpPr/>
          <p:nvPr userDrawn="1"/>
        </p:nvSpPr>
        <p:spPr>
          <a:xfrm>
            <a:off x="485840" y="3619138"/>
            <a:ext cx="1063517" cy="1079863"/>
          </a:xfrm>
          <a:prstGeom prst="ellipse">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atin typeface="Arial" panose="020B0604020202020204" pitchFamily="34" charset="0"/>
            </a:endParaRPr>
          </a:p>
        </p:txBody>
      </p:sp>
      <p:sp>
        <p:nvSpPr>
          <p:cNvPr id="15" name="Text Placeholder 11">
            <a:extLst>
              <a:ext uri="{FF2B5EF4-FFF2-40B4-BE49-F238E27FC236}">
                <a16:creationId xmlns:a16="http://schemas.microsoft.com/office/drawing/2014/main" id="{26A8F7DF-BE4D-3340-9CBA-F94B6FD2BA31}"/>
              </a:ext>
            </a:extLst>
          </p:cNvPr>
          <p:cNvSpPr>
            <a:spLocks noGrp="1"/>
          </p:cNvSpPr>
          <p:nvPr>
            <p:ph type="body" sz="quarter" idx="13" hasCustomPrompt="1"/>
          </p:nvPr>
        </p:nvSpPr>
        <p:spPr>
          <a:xfrm>
            <a:off x="485840" y="3779101"/>
            <a:ext cx="1076325" cy="669260"/>
          </a:xfrm>
        </p:spPr>
        <p:txBody>
          <a:bodyPr/>
          <a:lstStyle>
            <a:lvl1pPr algn="ctr">
              <a:buFontTx/>
              <a:buNone/>
              <a:defRPr sz="4400">
                <a:solidFill>
                  <a:schemeClr val="bg1">
                    <a:lumMod val="95000"/>
                  </a:schemeClr>
                </a:solidFill>
              </a:defRPr>
            </a:lvl1pPr>
            <a:lvl2pPr>
              <a:buFontTx/>
              <a:buNone/>
              <a:defRPr/>
            </a:lvl2pPr>
            <a:lvl3pPr>
              <a:buFontTx/>
              <a:buNone/>
              <a:defRPr/>
            </a:lvl3pPr>
            <a:lvl4pPr>
              <a:buFontTx/>
              <a:buNone/>
              <a:defRPr/>
            </a:lvl4pPr>
            <a:lvl5pPr>
              <a:buFontTx/>
              <a:buNone/>
              <a:defRPr/>
            </a:lvl5pPr>
          </a:lstStyle>
          <a:p>
            <a:pPr lvl="0"/>
            <a:r>
              <a:rPr lang="en-GB" dirty="0"/>
              <a:t>B</a:t>
            </a:r>
            <a:endParaRPr lang="en-US" dirty="0"/>
          </a:p>
        </p:txBody>
      </p:sp>
      <p:sp>
        <p:nvSpPr>
          <p:cNvPr id="13" name="Text Placeholder 7">
            <a:extLst>
              <a:ext uri="{FF2B5EF4-FFF2-40B4-BE49-F238E27FC236}">
                <a16:creationId xmlns:a16="http://schemas.microsoft.com/office/drawing/2014/main" id="{8DEAEC19-F8A5-FB4E-BB11-FF53345EAEAE}"/>
              </a:ext>
            </a:extLst>
          </p:cNvPr>
          <p:cNvSpPr>
            <a:spLocks noGrp="1"/>
          </p:cNvSpPr>
          <p:nvPr>
            <p:ph type="body" sz="quarter" idx="12" hasCustomPrompt="1"/>
          </p:nvPr>
        </p:nvSpPr>
        <p:spPr>
          <a:xfrm>
            <a:off x="1874616" y="3824439"/>
            <a:ext cx="4221384" cy="669260"/>
          </a:xfrm>
        </p:spPr>
        <p:txBody>
          <a:bodyPr>
            <a:normAutofit/>
          </a:bodyPr>
          <a:lstStyle>
            <a:lvl1pPr>
              <a:buFontTx/>
              <a:buNone/>
              <a:defRPr sz="1800"/>
            </a:lvl1pPr>
          </a:lstStyle>
          <a:p>
            <a:pPr lvl="0"/>
            <a:r>
              <a:rPr lang="en-GB" dirty="0"/>
              <a:t>Please use this space to insert written content as required</a:t>
            </a:r>
            <a:endParaRPr lang="en-US" dirty="0"/>
          </a:p>
        </p:txBody>
      </p:sp>
      <p:sp>
        <p:nvSpPr>
          <p:cNvPr id="23" name="Oval 22">
            <a:extLst>
              <a:ext uri="{FF2B5EF4-FFF2-40B4-BE49-F238E27FC236}">
                <a16:creationId xmlns:a16="http://schemas.microsoft.com/office/drawing/2014/main" id="{148166BF-E184-0F4D-87A0-127CC9E8E5DA}"/>
              </a:ext>
              <a:ext uri="{C183D7F6-B498-43B3-948B-1728B52AA6E4}">
                <adec:decorative xmlns:adec="http://schemas.microsoft.com/office/drawing/2017/decorative" val="1"/>
              </a:ext>
            </a:extLst>
          </p:cNvPr>
          <p:cNvSpPr/>
          <p:nvPr userDrawn="1"/>
        </p:nvSpPr>
        <p:spPr>
          <a:xfrm>
            <a:off x="6230964" y="1953700"/>
            <a:ext cx="1063517" cy="1079863"/>
          </a:xfrm>
          <a:prstGeom prst="ellipse">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atin typeface="Arial" panose="020B0604020202020204" pitchFamily="34" charset="0"/>
            </a:endParaRPr>
          </a:p>
        </p:txBody>
      </p:sp>
      <p:sp>
        <p:nvSpPr>
          <p:cNvPr id="4" name="Text Placeholder 3">
            <a:extLst>
              <a:ext uri="{FF2B5EF4-FFF2-40B4-BE49-F238E27FC236}">
                <a16:creationId xmlns:a16="http://schemas.microsoft.com/office/drawing/2014/main" id="{DFB0D9FC-CDF8-C546-81C4-51702F12CD63}"/>
              </a:ext>
            </a:extLst>
          </p:cNvPr>
          <p:cNvSpPr>
            <a:spLocks noGrp="1"/>
          </p:cNvSpPr>
          <p:nvPr>
            <p:ph type="body" sz="quarter" idx="18"/>
          </p:nvPr>
        </p:nvSpPr>
        <p:spPr>
          <a:xfrm>
            <a:off x="6230964" y="2158834"/>
            <a:ext cx="1076325" cy="669260"/>
          </a:xfrm>
        </p:spPr>
        <p:txBody>
          <a:bodyPr/>
          <a:lstStyle>
            <a:lvl1pPr algn="ctr">
              <a:defRPr sz="4400">
                <a:solidFill>
                  <a:srgbClr val="FFFFFF"/>
                </a:solidFill>
              </a:defRPr>
            </a:lvl1pPr>
          </a:lstStyle>
          <a:p>
            <a:pPr lvl="0"/>
            <a:r>
              <a:rPr lang="en-GB" dirty="0"/>
              <a:t>C</a:t>
            </a:r>
            <a:endParaRPr lang="en-US" dirty="0"/>
          </a:p>
        </p:txBody>
      </p:sp>
      <p:sp>
        <p:nvSpPr>
          <p:cNvPr id="16" name="Text Placeholder 7">
            <a:extLst>
              <a:ext uri="{FF2B5EF4-FFF2-40B4-BE49-F238E27FC236}">
                <a16:creationId xmlns:a16="http://schemas.microsoft.com/office/drawing/2014/main" id="{74B622B4-316C-5F49-AC2A-636238951221}"/>
              </a:ext>
            </a:extLst>
          </p:cNvPr>
          <p:cNvSpPr>
            <a:spLocks noGrp="1"/>
          </p:cNvSpPr>
          <p:nvPr>
            <p:ph type="body" sz="quarter" idx="14" hasCustomPrompt="1"/>
          </p:nvPr>
        </p:nvSpPr>
        <p:spPr>
          <a:xfrm>
            <a:off x="7619743" y="2159000"/>
            <a:ext cx="4221384" cy="669260"/>
          </a:xfrm>
        </p:spPr>
        <p:txBody>
          <a:bodyPr>
            <a:normAutofit/>
          </a:bodyPr>
          <a:lstStyle>
            <a:lvl1pPr>
              <a:buFontTx/>
              <a:buNone/>
              <a:defRPr sz="1800"/>
            </a:lvl1pPr>
          </a:lstStyle>
          <a:p>
            <a:pPr lvl="0"/>
            <a:r>
              <a:rPr lang="en-GB" dirty="0"/>
              <a:t>Please use this space to insert written content as required</a:t>
            </a:r>
            <a:endParaRPr lang="en-US" dirty="0"/>
          </a:p>
        </p:txBody>
      </p:sp>
      <p:sp>
        <p:nvSpPr>
          <p:cNvPr id="20" name="Oval 19">
            <a:extLst>
              <a:ext uri="{FF2B5EF4-FFF2-40B4-BE49-F238E27FC236}">
                <a16:creationId xmlns:a16="http://schemas.microsoft.com/office/drawing/2014/main" id="{63139DD6-5EFF-5444-A8E9-5BE8E706CDA1}"/>
              </a:ext>
              <a:ext uri="{C183D7F6-B498-43B3-948B-1728B52AA6E4}">
                <adec:decorative xmlns:adec="http://schemas.microsoft.com/office/drawing/2017/decorative" val="1"/>
              </a:ext>
            </a:extLst>
          </p:cNvPr>
          <p:cNvSpPr/>
          <p:nvPr userDrawn="1"/>
        </p:nvSpPr>
        <p:spPr>
          <a:xfrm>
            <a:off x="6230966" y="3619138"/>
            <a:ext cx="1063517" cy="1079863"/>
          </a:xfrm>
          <a:prstGeom prst="ellipse">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atin typeface="Arial" panose="020B0604020202020204" pitchFamily="34" charset="0"/>
            </a:endParaRPr>
          </a:p>
        </p:txBody>
      </p:sp>
      <p:sp>
        <p:nvSpPr>
          <p:cNvPr id="21" name="Text Placeholder 11">
            <a:extLst>
              <a:ext uri="{FF2B5EF4-FFF2-40B4-BE49-F238E27FC236}">
                <a16:creationId xmlns:a16="http://schemas.microsoft.com/office/drawing/2014/main" id="{87EFCFEC-58A9-1946-A73C-89359C5AC123}"/>
              </a:ext>
            </a:extLst>
          </p:cNvPr>
          <p:cNvSpPr>
            <a:spLocks noGrp="1"/>
          </p:cNvSpPr>
          <p:nvPr>
            <p:ph type="body" sz="quarter" idx="17" hasCustomPrompt="1"/>
          </p:nvPr>
        </p:nvSpPr>
        <p:spPr>
          <a:xfrm>
            <a:off x="6230965" y="3779101"/>
            <a:ext cx="1076325" cy="669260"/>
          </a:xfrm>
        </p:spPr>
        <p:txBody>
          <a:bodyPr/>
          <a:lstStyle>
            <a:lvl1pPr algn="ctr">
              <a:buFontTx/>
              <a:buNone/>
              <a:defRPr sz="4400">
                <a:solidFill>
                  <a:schemeClr val="bg1">
                    <a:lumMod val="95000"/>
                  </a:schemeClr>
                </a:solidFill>
              </a:defRPr>
            </a:lvl1pPr>
            <a:lvl2pPr>
              <a:buFontTx/>
              <a:buNone/>
              <a:defRPr/>
            </a:lvl2pPr>
            <a:lvl3pPr>
              <a:buFontTx/>
              <a:buNone/>
              <a:defRPr/>
            </a:lvl3pPr>
            <a:lvl4pPr>
              <a:buFontTx/>
              <a:buNone/>
              <a:defRPr/>
            </a:lvl4pPr>
            <a:lvl5pPr>
              <a:buFontTx/>
              <a:buNone/>
              <a:defRPr/>
            </a:lvl5pPr>
          </a:lstStyle>
          <a:p>
            <a:pPr lvl="0"/>
            <a:r>
              <a:rPr lang="en-GB" dirty="0"/>
              <a:t>D</a:t>
            </a:r>
            <a:endParaRPr lang="en-US" dirty="0"/>
          </a:p>
        </p:txBody>
      </p:sp>
      <p:sp>
        <p:nvSpPr>
          <p:cNvPr id="19" name="Text Placeholder 7">
            <a:extLst>
              <a:ext uri="{FF2B5EF4-FFF2-40B4-BE49-F238E27FC236}">
                <a16:creationId xmlns:a16="http://schemas.microsoft.com/office/drawing/2014/main" id="{BB6F2639-01A1-DD47-AA90-FF9C8F26AFA4}"/>
              </a:ext>
            </a:extLst>
          </p:cNvPr>
          <p:cNvSpPr>
            <a:spLocks noGrp="1"/>
          </p:cNvSpPr>
          <p:nvPr>
            <p:ph type="body" sz="quarter" idx="16" hasCustomPrompt="1"/>
          </p:nvPr>
        </p:nvSpPr>
        <p:spPr>
          <a:xfrm>
            <a:off x="7619743" y="3824439"/>
            <a:ext cx="4221384" cy="669260"/>
          </a:xfrm>
        </p:spPr>
        <p:txBody>
          <a:bodyPr>
            <a:normAutofit/>
          </a:bodyPr>
          <a:lstStyle>
            <a:lvl1pPr>
              <a:buFontTx/>
              <a:buNone/>
              <a:defRPr sz="1800"/>
            </a:lvl1pPr>
          </a:lstStyle>
          <a:p>
            <a:pPr lvl="0"/>
            <a:r>
              <a:rPr lang="en-GB" dirty="0"/>
              <a:t>Please use this space to insert written content as required</a:t>
            </a:r>
            <a:endParaRPr lang="en-US" dirty="0"/>
          </a:p>
        </p:txBody>
      </p:sp>
    </p:spTree>
    <p:extLst>
      <p:ext uri="{BB962C8B-B14F-4D97-AF65-F5344CB8AC3E}">
        <p14:creationId xmlns:p14="http://schemas.microsoft.com/office/powerpoint/2010/main" val="3853422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ab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1"/>
            <a:ext cx="7531197" cy="765175"/>
          </a:xfrm>
          <a:prstGeom prst="rect">
            <a:avLst/>
          </a:prstGeom>
        </p:spPr>
        <p:txBody>
          <a:bodyPr anchor="t" anchorCtr="0">
            <a:normAutofit/>
          </a:bodyPr>
          <a:lstStyle>
            <a:lvl1pPr algn="l">
              <a:defRPr sz="4000">
                <a:solidFill>
                  <a:srgbClr val="451551"/>
                </a:solidFill>
              </a:defRPr>
            </a:lvl1pPr>
          </a:lstStyle>
          <a:p>
            <a:r>
              <a:rPr lang="en-US" dirty="0"/>
              <a:t>Table examples</a:t>
            </a:r>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3" y="6056144"/>
            <a:ext cx="669504" cy="218020"/>
          </a:xfrm>
          <a:prstGeom prst="rect">
            <a:avLst/>
          </a:prstGeom>
        </p:spPr>
      </p:pic>
      <p:sp>
        <p:nvSpPr>
          <p:cNvPr id="4" name="Text Placeholder 4">
            <a:extLst>
              <a:ext uri="{FF2B5EF4-FFF2-40B4-BE49-F238E27FC236}">
                <a16:creationId xmlns:a16="http://schemas.microsoft.com/office/drawing/2014/main" id="{D1D1064C-AA1D-9442-93F9-A6AF006554F7}"/>
              </a:ext>
            </a:extLst>
          </p:cNvPr>
          <p:cNvSpPr>
            <a:spLocks noGrp="1"/>
          </p:cNvSpPr>
          <p:nvPr>
            <p:ph type="body" sz="quarter" idx="18" hasCustomPrompt="1"/>
          </p:nvPr>
        </p:nvSpPr>
        <p:spPr>
          <a:xfrm>
            <a:off x="496384" y="1268507"/>
            <a:ext cx="7531197" cy="765175"/>
          </a:xfrm>
        </p:spPr>
        <p:txBody>
          <a:bodyPr>
            <a:normAutofit/>
          </a:bodyPr>
          <a:lstStyle>
            <a:lvl1pPr>
              <a:defRPr sz="1800">
                <a:latin typeface="Arial" panose="020B0604020202020204" pitchFamily="34" charset="0"/>
              </a:defRPr>
            </a:lvl1pPr>
          </a:lstStyle>
          <a:p>
            <a:pPr lvl="0"/>
            <a:r>
              <a:rPr lang="en-GB" dirty="0">
                <a:solidFill>
                  <a:srgbClr val="222222"/>
                </a:solidFill>
                <a:latin typeface="Lato" panose="020F0502020204030203" pitchFamily="34" charset="77"/>
              </a:rPr>
              <a:t>Please insert tables according to the style below</a:t>
            </a:r>
            <a:endParaRPr lang="en-US" dirty="0"/>
          </a:p>
        </p:txBody>
      </p:sp>
      <p:sp>
        <p:nvSpPr>
          <p:cNvPr id="6" name="Table Placeholder 5">
            <a:extLst>
              <a:ext uri="{FF2B5EF4-FFF2-40B4-BE49-F238E27FC236}">
                <a16:creationId xmlns:a16="http://schemas.microsoft.com/office/drawing/2014/main" id="{7FEA4806-8CAE-8D4D-88AC-691B8A06E9A4}"/>
              </a:ext>
            </a:extLst>
          </p:cNvPr>
          <p:cNvSpPr>
            <a:spLocks noGrp="1"/>
          </p:cNvSpPr>
          <p:nvPr>
            <p:ph type="tbl" sz="quarter" idx="19"/>
          </p:nvPr>
        </p:nvSpPr>
        <p:spPr>
          <a:xfrm>
            <a:off x="496889" y="2392363"/>
            <a:ext cx="5191531" cy="2753795"/>
          </a:xfrm>
        </p:spPr>
        <p:txBody>
          <a:bodyPr/>
          <a:lstStyle>
            <a:lvl1pPr>
              <a:defRPr/>
            </a:lvl1pPr>
          </a:lstStyle>
          <a:p>
            <a:endParaRPr lang="en-US" dirty="0"/>
          </a:p>
        </p:txBody>
      </p:sp>
      <p:sp>
        <p:nvSpPr>
          <p:cNvPr id="8" name="Table Placeholder 5">
            <a:extLst>
              <a:ext uri="{FF2B5EF4-FFF2-40B4-BE49-F238E27FC236}">
                <a16:creationId xmlns:a16="http://schemas.microsoft.com/office/drawing/2014/main" id="{194BD8C5-50CB-3B48-80B0-64F3B438E273}"/>
              </a:ext>
            </a:extLst>
          </p:cNvPr>
          <p:cNvSpPr>
            <a:spLocks noGrp="1"/>
          </p:cNvSpPr>
          <p:nvPr>
            <p:ph type="tbl" sz="quarter" idx="20"/>
          </p:nvPr>
        </p:nvSpPr>
        <p:spPr>
          <a:xfrm>
            <a:off x="6096001" y="2392363"/>
            <a:ext cx="5191531" cy="2753795"/>
          </a:xfrm>
        </p:spPr>
        <p:txBody>
          <a:bodyPr/>
          <a:lstStyle>
            <a:lvl1pPr>
              <a:defRPr/>
            </a:lvl1pPr>
          </a:lstStyle>
          <a:p>
            <a:endParaRPr lang="en-US" dirty="0"/>
          </a:p>
        </p:txBody>
      </p:sp>
    </p:spTree>
    <p:extLst>
      <p:ext uri="{BB962C8B-B14F-4D97-AF65-F5344CB8AC3E}">
        <p14:creationId xmlns:p14="http://schemas.microsoft.com/office/powerpoint/2010/main" val="34886960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har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1"/>
            <a:ext cx="7531197" cy="765175"/>
          </a:xfrm>
          <a:prstGeom prst="rect">
            <a:avLst/>
          </a:prstGeom>
        </p:spPr>
        <p:txBody>
          <a:bodyPr anchor="t" anchorCtr="0">
            <a:normAutofit/>
          </a:bodyPr>
          <a:lstStyle>
            <a:lvl1pPr algn="l">
              <a:defRPr sz="4000">
                <a:solidFill>
                  <a:srgbClr val="004751"/>
                </a:solidFill>
              </a:defRPr>
            </a:lvl1pPr>
          </a:lstStyle>
          <a:p>
            <a:r>
              <a:rPr lang="en-US" dirty="0"/>
              <a:t>Chart examples</a:t>
            </a:r>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3" y="6056144"/>
            <a:ext cx="669504" cy="218020"/>
          </a:xfrm>
          <a:prstGeom prst="rect">
            <a:avLst/>
          </a:prstGeom>
        </p:spPr>
      </p:pic>
      <p:sp>
        <p:nvSpPr>
          <p:cNvPr id="5" name="Chart Placeholder 4">
            <a:extLst>
              <a:ext uri="{FF2B5EF4-FFF2-40B4-BE49-F238E27FC236}">
                <a16:creationId xmlns:a16="http://schemas.microsoft.com/office/drawing/2014/main" id="{7E3AB261-B17C-5046-A098-0ADB62DAAA76}"/>
              </a:ext>
            </a:extLst>
          </p:cNvPr>
          <p:cNvSpPr>
            <a:spLocks noGrp="1"/>
          </p:cNvSpPr>
          <p:nvPr>
            <p:ph type="chart" sz="quarter" idx="10"/>
          </p:nvPr>
        </p:nvSpPr>
        <p:spPr>
          <a:xfrm>
            <a:off x="882866" y="2015209"/>
            <a:ext cx="4700587" cy="3668713"/>
          </a:xfrm>
        </p:spPr>
        <p:txBody>
          <a:bodyPr/>
          <a:lstStyle>
            <a:lvl1pPr>
              <a:defRPr/>
            </a:lvl1pPr>
          </a:lstStyle>
          <a:p>
            <a:endParaRPr lang="en-US" dirty="0"/>
          </a:p>
        </p:txBody>
      </p:sp>
      <p:sp>
        <p:nvSpPr>
          <p:cNvPr id="9" name="Chart Placeholder 4">
            <a:extLst>
              <a:ext uri="{FF2B5EF4-FFF2-40B4-BE49-F238E27FC236}">
                <a16:creationId xmlns:a16="http://schemas.microsoft.com/office/drawing/2014/main" id="{3A5B2D22-2763-9D41-9CA4-2B9DADCE1519}"/>
              </a:ext>
            </a:extLst>
          </p:cNvPr>
          <p:cNvSpPr>
            <a:spLocks noGrp="1"/>
          </p:cNvSpPr>
          <p:nvPr>
            <p:ph type="chart" sz="quarter" idx="11"/>
          </p:nvPr>
        </p:nvSpPr>
        <p:spPr>
          <a:xfrm>
            <a:off x="6359933" y="2015208"/>
            <a:ext cx="4700587" cy="3668713"/>
          </a:xfrm>
        </p:spPr>
        <p:txBody>
          <a:bodyPr/>
          <a:lstStyle>
            <a:lvl1pPr>
              <a:defRPr/>
            </a:lvl1pPr>
          </a:lstStyle>
          <a:p>
            <a:endParaRPr lang="en-US" dirty="0"/>
          </a:p>
        </p:txBody>
      </p:sp>
      <p:sp>
        <p:nvSpPr>
          <p:cNvPr id="6" name="Text Placeholder 4">
            <a:extLst>
              <a:ext uri="{FF2B5EF4-FFF2-40B4-BE49-F238E27FC236}">
                <a16:creationId xmlns:a16="http://schemas.microsoft.com/office/drawing/2014/main" id="{D00CB555-DC95-4199-AD2B-E93B100471F4}"/>
              </a:ext>
            </a:extLst>
          </p:cNvPr>
          <p:cNvSpPr>
            <a:spLocks noGrp="1"/>
          </p:cNvSpPr>
          <p:nvPr>
            <p:ph type="body" sz="quarter" idx="18" hasCustomPrompt="1"/>
          </p:nvPr>
        </p:nvSpPr>
        <p:spPr>
          <a:xfrm>
            <a:off x="487149" y="1268506"/>
            <a:ext cx="7540433" cy="411422"/>
          </a:xfrm>
        </p:spPr>
        <p:txBody>
          <a:bodyPr>
            <a:normAutofit/>
          </a:bodyPr>
          <a:lstStyle>
            <a:lvl1pPr>
              <a:defRPr sz="1800">
                <a:latin typeface="Arial" panose="020B0604020202020204" pitchFamily="34" charset="0"/>
              </a:defRPr>
            </a:lvl1pPr>
          </a:lstStyle>
          <a:p>
            <a:pPr lvl="0"/>
            <a:r>
              <a:rPr lang="en-GB" dirty="0">
                <a:solidFill>
                  <a:srgbClr val="222222"/>
                </a:solidFill>
                <a:latin typeface="Lato" panose="020F0502020204030203" pitchFamily="34" charset="77"/>
              </a:rPr>
              <a:t>Please insert charts according to the style below</a:t>
            </a:r>
            <a:endParaRPr lang="en-US" dirty="0"/>
          </a:p>
        </p:txBody>
      </p:sp>
    </p:spTree>
    <p:extLst>
      <p:ext uri="{BB962C8B-B14F-4D97-AF65-F5344CB8AC3E}">
        <p14:creationId xmlns:p14="http://schemas.microsoft.com/office/powerpoint/2010/main" val="285970795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Sign Off (Whit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BE12E55-EF22-1E4A-AAB4-8BAE571FC3DB}"/>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65355" y="622101"/>
            <a:ext cx="4267199" cy="411779"/>
          </a:xfrm>
          <a:prstGeom prst="rect">
            <a:avLst/>
          </a:prstGeom>
        </p:spPr>
      </p:pic>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6" y="2663827"/>
            <a:ext cx="7531197" cy="765175"/>
          </a:xfrm>
          <a:prstGeom prst="rect">
            <a:avLst/>
          </a:prstGeom>
        </p:spPr>
        <p:txBody>
          <a:bodyPr anchor="t" anchorCtr="0">
            <a:normAutofit/>
          </a:bodyPr>
          <a:lstStyle>
            <a:lvl1pPr algn="l">
              <a:defRPr sz="3600">
                <a:solidFill>
                  <a:srgbClr val="222222"/>
                </a:solidFill>
              </a:defRPr>
            </a:lvl1pPr>
          </a:lstStyle>
          <a:p>
            <a:r>
              <a:rPr lang="en-US" dirty="0"/>
              <a:t>Thank you</a:t>
            </a:r>
          </a:p>
        </p:txBody>
      </p:sp>
    </p:spTree>
    <p:extLst>
      <p:ext uri="{BB962C8B-B14F-4D97-AF65-F5344CB8AC3E}">
        <p14:creationId xmlns:p14="http://schemas.microsoft.com/office/powerpoint/2010/main" val="371573555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Sign Off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pic>
        <p:nvPicPr>
          <p:cNvPr id="6" name="Picture 5">
            <a:extLst>
              <a:ext uri="{FF2B5EF4-FFF2-40B4-BE49-F238E27FC236}">
                <a16:creationId xmlns:a16="http://schemas.microsoft.com/office/drawing/2014/main" id="{6BE12E55-EF22-1E4A-AAB4-8BAE571FC3DB}"/>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65355" y="622101"/>
            <a:ext cx="4267199" cy="411779"/>
          </a:xfrm>
          <a:prstGeom prst="rect">
            <a:avLst/>
          </a:prstGeom>
        </p:spPr>
      </p:pic>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6" y="2663827"/>
            <a:ext cx="7531197" cy="765175"/>
          </a:xfrm>
          <a:prstGeom prst="rect">
            <a:avLst/>
          </a:prstGeom>
        </p:spPr>
        <p:txBody>
          <a:bodyPr anchor="t" anchorCtr="0">
            <a:normAutofit/>
          </a:bodyPr>
          <a:lstStyle>
            <a:lvl1pPr algn="l">
              <a:defRPr sz="3600">
                <a:solidFill>
                  <a:srgbClr val="222222"/>
                </a:solidFill>
              </a:defRPr>
            </a:lvl1pPr>
          </a:lstStyle>
          <a:p>
            <a:r>
              <a:rPr lang="en-US" dirty="0"/>
              <a:t>Thank you.</a:t>
            </a:r>
          </a:p>
        </p:txBody>
      </p:sp>
    </p:spTree>
    <p:extLst>
      <p:ext uri="{BB962C8B-B14F-4D97-AF65-F5344CB8AC3E}">
        <p14:creationId xmlns:p14="http://schemas.microsoft.com/office/powerpoint/2010/main" val="86100485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Sign Off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6" y="2663827"/>
            <a:ext cx="7531197" cy="765175"/>
          </a:xfrm>
          <a:prstGeom prst="rect">
            <a:avLst/>
          </a:prstGeom>
        </p:spPr>
        <p:txBody>
          <a:bodyPr anchor="t" anchorCtr="0">
            <a:normAutofit/>
          </a:bodyPr>
          <a:lstStyle>
            <a:lvl1pPr algn="l">
              <a:defRPr sz="3600">
                <a:solidFill>
                  <a:schemeClr val="bg1">
                    <a:lumMod val="95000"/>
                  </a:schemeClr>
                </a:solidFill>
              </a:defRPr>
            </a:lvl1pPr>
          </a:lstStyle>
          <a:p>
            <a:r>
              <a:rPr lang="en-US" dirty="0"/>
              <a:t>Thank you</a:t>
            </a:r>
          </a:p>
        </p:txBody>
      </p:sp>
      <p:pic>
        <p:nvPicPr>
          <p:cNvPr id="7" name="Picture 6">
            <a:extLst>
              <a:ext uri="{FF2B5EF4-FFF2-40B4-BE49-F238E27FC236}">
                <a16:creationId xmlns:a16="http://schemas.microsoft.com/office/drawing/2014/main" id="{DF40DE4A-289F-6041-807C-AFF82A201A2A}"/>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65355" y="638432"/>
            <a:ext cx="4267199" cy="411779"/>
          </a:xfrm>
          <a:prstGeom prst="rect">
            <a:avLst/>
          </a:prstGeom>
        </p:spPr>
      </p:pic>
    </p:spTree>
    <p:extLst>
      <p:ext uri="{BB962C8B-B14F-4D97-AF65-F5344CB8AC3E}">
        <p14:creationId xmlns:p14="http://schemas.microsoft.com/office/powerpoint/2010/main" val="2833521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userDrawn="1"/>
        </p:nvSpPr>
        <p:spPr>
          <a:xfrm>
            <a:off x="360002" y="350522"/>
            <a:ext cx="5530660"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sp>
        <p:nvSpPr>
          <p:cNvPr id="12" name="Picture Placeholder 11">
            <a:extLst>
              <a:ext uri="{FF2B5EF4-FFF2-40B4-BE49-F238E27FC236}">
                <a16:creationId xmlns:a16="http://schemas.microsoft.com/office/drawing/2014/main" id="{DD23A9BB-0467-40B1-8547-4AAFA68D1909}"/>
              </a:ext>
              <a:ext uri="{C183D7F6-B498-43B3-948B-1728B52AA6E4}">
                <adec:decorative xmlns:adec="http://schemas.microsoft.com/office/drawing/2017/decorative" val="1"/>
              </a:ext>
            </a:extLst>
          </p:cNvPr>
          <p:cNvSpPr>
            <a:spLocks noGrp="1"/>
          </p:cNvSpPr>
          <p:nvPr>
            <p:ph type="pic" sz="quarter" idx="10"/>
          </p:nvPr>
        </p:nvSpPr>
        <p:spPr>
          <a:xfrm>
            <a:off x="6095997" y="344630"/>
            <a:ext cx="5736003" cy="6168740"/>
          </a:xfrm>
        </p:spPr>
        <p:txBody>
          <a:bodyPr/>
          <a:lstStyle>
            <a:lvl1pPr>
              <a:defRPr/>
            </a:lvl1pPr>
          </a:lstStyle>
          <a:p>
            <a:endParaRPr lang="en-GB" dirty="0"/>
          </a:p>
        </p:txBody>
      </p:sp>
      <p:pic>
        <p:nvPicPr>
          <p:cNvPr id="6" name="Picture 5" descr="National Institute for Health and Care Excellence logo">
            <a:extLst>
              <a:ext uri="{FF2B5EF4-FFF2-40B4-BE49-F238E27FC236}">
                <a16:creationId xmlns:a16="http://schemas.microsoft.com/office/drawing/2014/main" id="{B01BEAF0-10A5-487D-A638-8580733C8CC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4990" y="5710520"/>
            <a:ext cx="4267199" cy="411779"/>
          </a:xfrm>
          <a:prstGeom prst="rect">
            <a:avLst/>
          </a:prstGeom>
        </p:spPr>
      </p:pic>
      <p:sp>
        <p:nvSpPr>
          <p:cNvPr id="7" name="Title 1">
            <a:extLst>
              <a:ext uri="{FF2B5EF4-FFF2-40B4-BE49-F238E27FC236}">
                <a16:creationId xmlns:a16="http://schemas.microsoft.com/office/drawing/2014/main" id="{A9789412-DB88-448F-8665-80D1476288DA}"/>
              </a:ext>
            </a:extLst>
          </p:cNvPr>
          <p:cNvSpPr>
            <a:spLocks noGrp="1"/>
          </p:cNvSpPr>
          <p:nvPr>
            <p:ph type="ctrTitle" hasCustomPrompt="1"/>
          </p:nvPr>
        </p:nvSpPr>
        <p:spPr>
          <a:xfrm>
            <a:off x="724989" y="683466"/>
            <a:ext cx="3924300" cy="1276350"/>
          </a:xfrm>
          <a:prstGeom prst="rect">
            <a:avLst/>
          </a:prstGeom>
        </p:spPr>
        <p:txBody>
          <a:bodyPr anchor="t" anchorCtr="0">
            <a:normAutofit/>
          </a:bodyPr>
          <a:lstStyle>
            <a:lvl1pPr algn="l">
              <a:defRPr sz="4000">
                <a:solidFill>
                  <a:schemeClr val="bg1"/>
                </a:solidFill>
              </a:defRPr>
            </a:lvl1pPr>
          </a:lstStyle>
          <a:p>
            <a:r>
              <a:rPr lang="en-US" dirty="0"/>
              <a:t>This is a sample title page layout</a:t>
            </a:r>
          </a:p>
        </p:txBody>
      </p:sp>
      <p:sp>
        <p:nvSpPr>
          <p:cNvPr id="8" name="Subtitle 2">
            <a:extLst>
              <a:ext uri="{FF2B5EF4-FFF2-40B4-BE49-F238E27FC236}">
                <a16:creationId xmlns:a16="http://schemas.microsoft.com/office/drawing/2014/main" id="{65407C8E-9326-4458-9C56-2C76C948E0AF}"/>
              </a:ext>
            </a:extLst>
          </p:cNvPr>
          <p:cNvSpPr>
            <a:spLocks noGrp="1"/>
          </p:cNvSpPr>
          <p:nvPr>
            <p:ph type="subTitle" idx="1" hasCustomPrompt="1"/>
          </p:nvPr>
        </p:nvSpPr>
        <p:spPr>
          <a:xfrm>
            <a:off x="724989" y="2202747"/>
            <a:ext cx="3924300" cy="1356518"/>
          </a:xfrm>
          <a:prstGeom prst="rect">
            <a:avLst/>
          </a:prstGeom>
        </p:spPr>
        <p:txBody>
          <a:bodyP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a:t>
            </a:r>
            <a:endParaRPr lang="en-US" dirty="0"/>
          </a:p>
        </p:txBody>
      </p:sp>
    </p:spTree>
    <p:extLst>
      <p:ext uri="{BB962C8B-B14F-4D97-AF65-F5344CB8AC3E}">
        <p14:creationId xmlns:p14="http://schemas.microsoft.com/office/powerpoint/2010/main" val="14702727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Sign Off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6" y="2663827"/>
            <a:ext cx="7531197" cy="765175"/>
          </a:xfrm>
          <a:prstGeom prst="rect">
            <a:avLst/>
          </a:prstGeom>
        </p:spPr>
        <p:txBody>
          <a:bodyPr anchor="t" anchorCtr="0">
            <a:normAutofit/>
          </a:bodyPr>
          <a:lstStyle>
            <a:lvl1pPr algn="l">
              <a:defRPr sz="3600">
                <a:solidFill>
                  <a:schemeClr val="bg1">
                    <a:lumMod val="95000"/>
                  </a:schemeClr>
                </a:solidFill>
              </a:defRPr>
            </a:lvl1pPr>
          </a:lstStyle>
          <a:p>
            <a:r>
              <a:rPr lang="en-US" dirty="0"/>
              <a:t>Thank you</a:t>
            </a:r>
          </a:p>
        </p:txBody>
      </p:sp>
      <p:pic>
        <p:nvPicPr>
          <p:cNvPr id="7" name="Picture 6">
            <a:extLst>
              <a:ext uri="{FF2B5EF4-FFF2-40B4-BE49-F238E27FC236}">
                <a16:creationId xmlns:a16="http://schemas.microsoft.com/office/drawing/2014/main" id="{DF40DE4A-289F-6041-807C-AFF82A201A2A}"/>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65355" y="638432"/>
            <a:ext cx="4267199" cy="411779"/>
          </a:xfrm>
          <a:prstGeom prst="rect">
            <a:avLst/>
          </a:prstGeom>
        </p:spPr>
      </p:pic>
    </p:spTree>
    <p:extLst>
      <p:ext uri="{BB962C8B-B14F-4D97-AF65-F5344CB8AC3E}">
        <p14:creationId xmlns:p14="http://schemas.microsoft.com/office/powerpoint/2010/main" val="448689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userDrawn="1"/>
        </p:nvSpPr>
        <p:spPr>
          <a:xfrm>
            <a:off x="360002" y="350522"/>
            <a:ext cx="11471999"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724989" y="746309"/>
            <a:ext cx="5199563" cy="1276350"/>
          </a:xfrm>
          <a:prstGeom prst="rect">
            <a:avLst/>
          </a:prstGeom>
        </p:spPr>
        <p:txBody>
          <a:bodyPr anchor="t" anchorCtr="0">
            <a:normAutofit/>
          </a:bodyPr>
          <a:lstStyle>
            <a:lvl1pPr algn="l">
              <a:defRPr sz="4000">
                <a:solidFill>
                  <a:schemeClr val="bg1"/>
                </a:solidFill>
              </a:defRPr>
            </a:lvl1pPr>
          </a:lstStyle>
          <a:p>
            <a:r>
              <a:rPr lang="en-US" dirty="0"/>
              <a:t>This is a sample divider page layout</a:t>
            </a:r>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724989" y="2230292"/>
            <a:ext cx="5199564" cy="1356518"/>
          </a:xfrm>
          <a:prstGeom prst="rect">
            <a:avLst/>
          </a:prstGeom>
        </p:spPr>
        <p:txBody>
          <a:bodyP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pic>
        <p:nvPicPr>
          <p:cNvPr id="6" name="Picture 5">
            <a:extLst>
              <a:ext uri="{FF2B5EF4-FFF2-40B4-BE49-F238E27FC236}">
                <a16:creationId xmlns:a16="http://schemas.microsoft.com/office/drawing/2014/main" id="{B01BEAF0-10A5-487D-A638-8580733C8CC6}"/>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4990" y="5710520"/>
            <a:ext cx="4267199" cy="411779"/>
          </a:xfrm>
          <a:prstGeom prst="rect">
            <a:avLst/>
          </a:prstGeom>
        </p:spPr>
      </p:pic>
    </p:spTree>
    <p:extLst>
      <p:ext uri="{BB962C8B-B14F-4D97-AF65-F5344CB8AC3E}">
        <p14:creationId xmlns:p14="http://schemas.microsoft.com/office/powerpoint/2010/main" val="3484787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Slide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userDrawn="1"/>
        </p:nvSpPr>
        <p:spPr>
          <a:xfrm>
            <a:off x="360002" y="350522"/>
            <a:ext cx="11471999"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pic>
        <p:nvPicPr>
          <p:cNvPr id="6" name="Picture 5">
            <a:extLst>
              <a:ext uri="{FF2B5EF4-FFF2-40B4-BE49-F238E27FC236}">
                <a16:creationId xmlns:a16="http://schemas.microsoft.com/office/drawing/2014/main" id="{B01BEAF0-10A5-487D-A638-8580733C8CC6}"/>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4990" y="5710520"/>
            <a:ext cx="4267199" cy="411779"/>
          </a:xfrm>
          <a:prstGeom prst="rect">
            <a:avLst/>
          </a:prstGeom>
        </p:spPr>
      </p:pic>
      <p:sp>
        <p:nvSpPr>
          <p:cNvPr id="7" name="Title 1">
            <a:extLst>
              <a:ext uri="{FF2B5EF4-FFF2-40B4-BE49-F238E27FC236}">
                <a16:creationId xmlns:a16="http://schemas.microsoft.com/office/drawing/2014/main" id="{AD2AEADB-4337-4878-BB07-3CD1B33B46B5}"/>
              </a:ext>
            </a:extLst>
          </p:cNvPr>
          <p:cNvSpPr>
            <a:spLocks noGrp="1"/>
          </p:cNvSpPr>
          <p:nvPr>
            <p:ph type="ctrTitle" hasCustomPrompt="1"/>
          </p:nvPr>
        </p:nvSpPr>
        <p:spPr>
          <a:xfrm>
            <a:off x="724989" y="746309"/>
            <a:ext cx="5199563" cy="1276350"/>
          </a:xfrm>
          <a:prstGeom prst="rect">
            <a:avLst/>
          </a:prstGeom>
        </p:spPr>
        <p:txBody>
          <a:bodyPr anchor="t" anchorCtr="0">
            <a:normAutofit/>
          </a:bodyPr>
          <a:lstStyle>
            <a:lvl1pPr algn="l">
              <a:defRPr sz="4000">
                <a:solidFill>
                  <a:schemeClr val="bg1"/>
                </a:solidFill>
              </a:defRPr>
            </a:lvl1pPr>
          </a:lstStyle>
          <a:p>
            <a:r>
              <a:rPr lang="en-US" dirty="0"/>
              <a:t>This is a sample divider page layout</a:t>
            </a:r>
          </a:p>
        </p:txBody>
      </p:sp>
      <p:sp>
        <p:nvSpPr>
          <p:cNvPr id="8" name="Subtitle 2">
            <a:extLst>
              <a:ext uri="{FF2B5EF4-FFF2-40B4-BE49-F238E27FC236}">
                <a16:creationId xmlns:a16="http://schemas.microsoft.com/office/drawing/2014/main" id="{0F404470-FC0D-4812-9A23-A880D12A6DDE}"/>
              </a:ext>
            </a:extLst>
          </p:cNvPr>
          <p:cNvSpPr>
            <a:spLocks noGrp="1"/>
          </p:cNvSpPr>
          <p:nvPr>
            <p:ph type="subTitle" idx="1" hasCustomPrompt="1"/>
          </p:nvPr>
        </p:nvSpPr>
        <p:spPr>
          <a:xfrm>
            <a:off x="724989" y="2230292"/>
            <a:ext cx="5199564" cy="1356518"/>
          </a:xfrm>
          <a:prstGeom prst="rect">
            <a:avLst/>
          </a:prstGeom>
        </p:spPr>
        <p:txBody>
          <a:bodyP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Tree>
    <p:extLst>
      <p:ext uri="{BB962C8B-B14F-4D97-AF65-F5344CB8AC3E}">
        <p14:creationId xmlns:p14="http://schemas.microsoft.com/office/powerpoint/2010/main" val="2676278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ample Page (Whit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61632" y="6540880"/>
            <a:ext cx="669504" cy="218020"/>
          </a:xfrm>
          <a:prstGeom prst="rect">
            <a:avLst/>
          </a:prstGeom>
        </p:spPr>
      </p:pic>
      <p:sp>
        <p:nvSpPr>
          <p:cNvPr id="4" name="Text Placeholder 3">
            <a:extLst>
              <a:ext uri="{FF2B5EF4-FFF2-40B4-BE49-F238E27FC236}">
                <a16:creationId xmlns:a16="http://schemas.microsoft.com/office/drawing/2014/main" id="{D8A59B50-E623-4981-8E6B-4C312DCAB927}"/>
              </a:ext>
            </a:extLst>
          </p:cNvPr>
          <p:cNvSpPr>
            <a:spLocks noGrp="1"/>
          </p:cNvSpPr>
          <p:nvPr>
            <p:ph type="body" sz="quarter" idx="12" hasCustomPrompt="1"/>
          </p:nvPr>
        </p:nvSpPr>
        <p:spPr>
          <a:xfrm>
            <a:off x="496384" y="1778908"/>
            <a:ext cx="11177587" cy="4005262"/>
          </a:xfrm>
        </p:spPr>
        <p:txBody>
          <a:bodyPr/>
          <a:lstStyle>
            <a:lvl1pPr>
              <a:lnSpc>
                <a:spcPct val="100000"/>
              </a:lnSpc>
              <a:spcBef>
                <a:spcPts val="600"/>
              </a:spcBef>
              <a:defRPr sz="1800"/>
            </a:lvl1pPr>
            <a:lvl2pPr>
              <a:lnSpc>
                <a:spcPct val="100000"/>
              </a:lnSpc>
              <a:spcBef>
                <a:spcPts val="600"/>
              </a:spcBef>
              <a:defRPr sz="1800">
                <a:latin typeface="Arial" panose="020B0604020202020204" pitchFamily="34" charset="0"/>
              </a:defRPr>
            </a:lvl2pPr>
            <a:lvl3pPr>
              <a:lnSpc>
                <a:spcPct val="100000"/>
              </a:lnSpc>
              <a:spcBef>
                <a:spcPts val="600"/>
              </a:spcBef>
              <a:defRPr sz="1800">
                <a:latin typeface="Arial" panose="020B0604020202020204" pitchFamily="34" charset="0"/>
              </a:defRPr>
            </a:lvl3pPr>
            <a:lvl4pPr>
              <a:lnSpc>
                <a:spcPct val="100000"/>
              </a:lnSpc>
              <a:spcBef>
                <a:spcPts val="600"/>
              </a:spcBef>
              <a:defRPr sz="1800">
                <a:latin typeface="Arial" panose="020B0604020202020204" pitchFamily="34" charset="0"/>
              </a:defRPr>
            </a:lvl4pPr>
            <a:lvl5pPr>
              <a:lnSpc>
                <a:spcPct val="100000"/>
              </a:lnSpc>
              <a:spcBef>
                <a:spcPts val="600"/>
              </a:spcBef>
              <a:defRPr sz="1800">
                <a:latin typeface="Arial" panose="020B0604020202020204" pitchFamily="34" charset="0"/>
              </a:defRPr>
            </a:lvl5pPr>
          </a:lstStyle>
          <a:p>
            <a:pPr lvl="0"/>
            <a:r>
              <a:rPr lang="en-GB" noProof="0" dirty="0"/>
              <a:t>Use this space to insert written content as required. Use </a:t>
            </a:r>
            <a:r>
              <a:rPr lang="en-GB" noProof="0" dirty="0" err="1"/>
              <a:t>Lato</a:t>
            </a:r>
            <a:r>
              <a:rPr lang="en-GB" noProof="0" dirty="0"/>
              <a:t> or Arial with a minimum font size of 18 </a:t>
            </a:r>
            <a:r>
              <a:rPr lang="en-GB" noProof="0" dirty="0" err="1"/>
              <a:t>pt</a:t>
            </a:r>
            <a:r>
              <a:rPr lang="en-GB" noProof="0" dirty="0"/>
              <a:t> and avoid changing the colour of the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Title 1">
            <a:extLst>
              <a:ext uri="{FF2B5EF4-FFF2-40B4-BE49-F238E27FC236}">
                <a16:creationId xmlns:a16="http://schemas.microsoft.com/office/drawing/2014/main" id="{06AA6C1C-A37C-43DA-97C3-CBA4D86D9F7F}"/>
              </a:ext>
            </a:extLst>
          </p:cNvPr>
          <p:cNvSpPr>
            <a:spLocks noGrp="1"/>
          </p:cNvSpPr>
          <p:nvPr>
            <p:ph type="ctrTitle" hasCustomPrompt="1"/>
          </p:nvPr>
        </p:nvSpPr>
        <p:spPr>
          <a:xfrm>
            <a:off x="407988" y="188913"/>
            <a:ext cx="11376025" cy="526312"/>
          </a:xfrm>
        </p:spPr>
        <p:txBody>
          <a:bodyPr/>
          <a:lstStyle>
            <a:lvl1pPr>
              <a:defRPr/>
            </a:lvl1pPr>
          </a:lstStyle>
          <a:p>
            <a:r>
              <a:rPr lang="en-GB" sz="3200" dirty="0"/>
              <a:t>Insert title</a:t>
            </a:r>
            <a:endParaRPr lang="en-GB" b="0" dirty="0"/>
          </a:p>
        </p:txBody>
      </p:sp>
    </p:spTree>
    <p:extLst>
      <p:ext uri="{BB962C8B-B14F-4D97-AF65-F5344CB8AC3E}">
        <p14:creationId xmlns:p14="http://schemas.microsoft.com/office/powerpoint/2010/main" val="2464884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ample Page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5" y="487510"/>
            <a:ext cx="11075987" cy="1276350"/>
          </a:xfrm>
          <a:prstGeom prst="rect">
            <a:avLst/>
          </a:prstGeom>
        </p:spPr>
        <p:txBody>
          <a:bodyPr anchor="t" anchorCtr="0">
            <a:normAutofit/>
          </a:bodyPr>
          <a:lstStyle>
            <a:lvl1pPr algn="l">
              <a:defRPr sz="4000"/>
            </a:lvl1pPr>
          </a:lstStyle>
          <a:p>
            <a:r>
              <a:rPr lang="en-US" dirty="0"/>
              <a:t>This is a sample page layout</a:t>
            </a:r>
            <a:br>
              <a:rPr lang="en-US" dirty="0"/>
            </a:br>
            <a:endParaRPr lang="en-US" dirty="0"/>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3" y="6056144"/>
            <a:ext cx="669504" cy="218020"/>
          </a:xfrm>
          <a:prstGeom prst="rect">
            <a:avLst/>
          </a:prstGeom>
        </p:spPr>
      </p:pic>
      <p:sp>
        <p:nvSpPr>
          <p:cNvPr id="6" name="Text Placeholder 3">
            <a:extLst>
              <a:ext uri="{FF2B5EF4-FFF2-40B4-BE49-F238E27FC236}">
                <a16:creationId xmlns:a16="http://schemas.microsoft.com/office/drawing/2014/main" id="{D33D4C08-E927-4E75-8C3B-65EC3A83513D}"/>
              </a:ext>
            </a:extLst>
          </p:cNvPr>
          <p:cNvSpPr>
            <a:spLocks noGrp="1"/>
          </p:cNvSpPr>
          <p:nvPr>
            <p:ph type="body" sz="quarter" idx="12" hasCustomPrompt="1"/>
          </p:nvPr>
        </p:nvSpPr>
        <p:spPr>
          <a:xfrm>
            <a:off x="496384" y="1778908"/>
            <a:ext cx="11177587" cy="4005262"/>
          </a:xfrm>
        </p:spPr>
        <p:txBody>
          <a:bodyPr/>
          <a:lstStyle>
            <a:lvl1pPr>
              <a:lnSpc>
                <a:spcPct val="100000"/>
              </a:lnSpc>
              <a:spcBef>
                <a:spcPts val="600"/>
              </a:spcBef>
              <a:defRPr sz="1800"/>
            </a:lvl1pPr>
            <a:lvl2pPr>
              <a:lnSpc>
                <a:spcPct val="100000"/>
              </a:lnSpc>
              <a:spcBef>
                <a:spcPts val="600"/>
              </a:spcBef>
              <a:defRPr sz="1800">
                <a:latin typeface="Arial" panose="020B0604020202020204" pitchFamily="34" charset="0"/>
              </a:defRPr>
            </a:lvl2pPr>
            <a:lvl3pPr>
              <a:lnSpc>
                <a:spcPct val="100000"/>
              </a:lnSpc>
              <a:spcBef>
                <a:spcPts val="600"/>
              </a:spcBef>
              <a:defRPr sz="1800">
                <a:latin typeface="Arial" panose="020B0604020202020204" pitchFamily="34" charset="0"/>
              </a:defRPr>
            </a:lvl3pPr>
            <a:lvl4pPr>
              <a:lnSpc>
                <a:spcPct val="100000"/>
              </a:lnSpc>
              <a:spcBef>
                <a:spcPts val="600"/>
              </a:spcBef>
              <a:defRPr sz="1800">
                <a:latin typeface="Arial" panose="020B0604020202020204" pitchFamily="34" charset="0"/>
              </a:defRPr>
            </a:lvl4pPr>
            <a:lvl5pPr>
              <a:lnSpc>
                <a:spcPct val="100000"/>
              </a:lnSpc>
              <a:spcBef>
                <a:spcPts val="600"/>
              </a:spcBef>
              <a:defRPr sz="1800">
                <a:latin typeface="Arial" panose="020B0604020202020204" pitchFamily="34" charset="0"/>
              </a:defRPr>
            </a:lvl5pPr>
          </a:lstStyle>
          <a:p>
            <a:pPr lvl="0"/>
            <a:r>
              <a:rPr lang="en-GB" noProof="0" dirty="0"/>
              <a:t>Use this space to insert written content as required. Use </a:t>
            </a:r>
            <a:r>
              <a:rPr lang="en-GB" noProof="0" dirty="0" err="1"/>
              <a:t>Lato</a:t>
            </a:r>
            <a:r>
              <a:rPr lang="en-GB" noProof="0" dirty="0"/>
              <a:t> or Arial with a minimum font size of 18 </a:t>
            </a:r>
            <a:r>
              <a:rPr lang="en-GB" noProof="0" dirty="0" err="1"/>
              <a:t>pt</a:t>
            </a:r>
            <a:r>
              <a:rPr lang="en-GB" noProof="0" dirty="0"/>
              <a:t> and avoid changing the colour of the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Tree>
    <p:extLst>
      <p:ext uri="{BB962C8B-B14F-4D97-AF65-F5344CB8AC3E}">
        <p14:creationId xmlns:p14="http://schemas.microsoft.com/office/powerpoint/2010/main" val="4126721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ample Pag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2"/>
            <a:ext cx="1147200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dirty="0">
              <a:latin typeface="Arial" panose="020B0604020202020204" pitchFamily="34" charset="0"/>
            </a:endParaRPr>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5" y="487510"/>
            <a:ext cx="11076491" cy="1276350"/>
          </a:xfrm>
          <a:prstGeom prst="rect">
            <a:avLst/>
          </a:prstGeom>
        </p:spPr>
        <p:txBody>
          <a:bodyPr anchor="t" anchorCtr="0">
            <a:normAutofit/>
          </a:bodyPr>
          <a:lstStyle>
            <a:lvl1pPr algn="l">
              <a:defRPr sz="4000">
                <a:solidFill>
                  <a:schemeClr val="bg1"/>
                </a:solidFill>
              </a:defRPr>
            </a:lvl1pPr>
          </a:lstStyle>
          <a:p>
            <a:r>
              <a:rPr lang="en-US" dirty="0"/>
              <a:t>This is a sample page layout</a:t>
            </a:r>
            <a:br>
              <a:rPr lang="en-US" dirty="0"/>
            </a:br>
            <a:endParaRPr lang="en-US" dirty="0"/>
          </a:p>
        </p:txBody>
      </p:sp>
      <p:pic>
        <p:nvPicPr>
          <p:cNvPr id="6" name="Picture 5">
            <a:extLst>
              <a:ext uri="{FF2B5EF4-FFF2-40B4-BE49-F238E27FC236}">
                <a16:creationId xmlns:a16="http://schemas.microsoft.com/office/drawing/2014/main" id="{908FBA05-6CDC-A840-80FD-B02E6D8D8D10}"/>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7" cy="217726"/>
          </a:xfrm>
          <a:prstGeom prst="rect">
            <a:avLst/>
          </a:prstGeom>
        </p:spPr>
      </p:pic>
      <p:sp>
        <p:nvSpPr>
          <p:cNvPr id="7" name="Text Placeholder 3">
            <a:extLst>
              <a:ext uri="{FF2B5EF4-FFF2-40B4-BE49-F238E27FC236}">
                <a16:creationId xmlns:a16="http://schemas.microsoft.com/office/drawing/2014/main" id="{D505188C-4EA9-41FC-88B3-8C1274287F83}"/>
              </a:ext>
            </a:extLst>
          </p:cNvPr>
          <p:cNvSpPr>
            <a:spLocks noGrp="1"/>
          </p:cNvSpPr>
          <p:nvPr>
            <p:ph type="body" sz="quarter" idx="12" hasCustomPrompt="1"/>
          </p:nvPr>
        </p:nvSpPr>
        <p:spPr>
          <a:xfrm>
            <a:off x="496384" y="1778908"/>
            <a:ext cx="11177587" cy="4005262"/>
          </a:xfrm>
        </p:spPr>
        <p:txBody>
          <a:bodyPr/>
          <a:lstStyle>
            <a:lvl1pPr>
              <a:lnSpc>
                <a:spcPct val="100000"/>
              </a:lnSpc>
              <a:spcBef>
                <a:spcPts val="600"/>
              </a:spcBef>
              <a:defRPr sz="1800">
                <a:solidFill>
                  <a:schemeClr val="bg1"/>
                </a:solidFill>
              </a:defRPr>
            </a:lvl1pPr>
            <a:lvl2pPr>
              <a:lnSpc>
                <a:spcPct val="100000"/>
              </a:lnSpc>
              <a:spcBef>
                <a:spcPts val="600"/>
              </a:spcBef>
              <a:defRPr sz="1800">
                <a:solidFill>
                  <a:schemeClr val="bg1"/>
                </a:solidFill>
                <a:latin typeface="Arial" panose="020B0604020202020204" pitchFamily="34" charset="0"/>
              </a:defRPr>
            </a:lvl2pPr>
            <a:lvl3pPr>
              <a:lnSpc>
                <a:spcPct val="100000"/>
              </a:lnSpc>
              <a:spcBef>
                <a:spcPts val="600"/>
              </a:spcBef>
              <a:defRPr sz="1800">
                <a:solidFill>
                  <a:schemeClr val="bg1"/>
                </a:solidFill>
                <a:latin typeface="Arial" panose="020B0604020202020204" pitchFamily="34" charset="0"/>
              </a:defRPr>
            </a:lvl3pPr>
            <a:lvl4pPr>
              <a:lnSpc>
                <a:spcPct val="100000"/>
              </a:lnSpc>
              <a:spcBef>
                <a:spcPts val="600"/>
              </a:spcBef>
              <a:defRPr sz="1800">
                <a:solidFill>
                  <a:schemeClr val="bg1"/>
                </a:solidFill>
                <a:latin typeface="Arial" panose="020B0604020202020204" pitchFamily="34" charset="0"/>
              </a:defRPr>
            </a:lvl4pPr>
            <a:lvl5pPr>
              <a:lnSpc>
                <a:spcPct val="100000"/>
              </a:lnSpc>
              <a:spcBef>
                <a:spcPts val="600"/>
              </a:spcBef>
              <a:defRPr sz="1800">
                <a:solidFill>
                  <a:schemeClr val="bg1"/>
                </a:solidFill>
                <a:latin typeface="Arial" panose="020B0604020202020204" pitchFamily="34" charset="0"/>
              </a:defRPr>
            </a:lvl5pPr>
          </a:lstStyle>
          <a:p>
            <a:pPr lvl="0"/>
            <a:r>
              <a:rPr lang="en-GB" noProof="0" dirty="0"/>
              <a:t>Use this space to insert written content as required. Use </a:t>
            </a:r>
            <a:r>
              <a:rPr lang="en-GB" noProof="0" dirty="0" err="1"/>
              <a:t>Lato</a:t>
            </a:r>
            <a:r>
              <a:rPr lang="en-GB" noProof="0" dirty="0"/>
              <a:t> or Arial with a minimum font size of 18 </a:t>
            </a:r>
            <a:r>
              <a:rPr lang="en-GB" noProof="0" dirty="0" err="1"/>
              <a:t>pt</a:t>
            </a:r>
            <a:r>
              <a:rPr lang="en-GB" noProof="0" dirty="0"/>
              <a:t> and avoid changing the colour of the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Tree>
    <p:extLst>
      <p:ext uri="{BB962C8B-B14F-4D97-AF65-F5344CB8AC3E}">
        <p14:creationId xmlns:p14="http://schemas.microsoft.com/office/powerpoint/2010/main" val="93329814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Placeholder 6">
            <a:extLst>
              <a:ext uri="{FF2B5EF4-FFF2-40B4-BE49-F238E27FC236}">
                <a16:creationId xmlns:a16="http://schemas.microsoft.com/office/drawing/2014/main" id="{8D95A3C9-9C62-4772-A1CE-36239AA18826}"/>
              </a:ext>
            </a:extLst>
          </p:cNvPr>
          <p:cNvSpPr>
            <a:spLocks noGrp="1"/>
          </p:cNvSpPr>
          <p:nvPr>
            <p:ph type="title"/>
          </p:nvPr>
        </p:nvSpPr>
        <p:spPr>
          <a:xfrm>
            <a:off x="466726" y="365127"/>
            <a:ext cx="4324351" cy="1325563"/>
          </a:xfrm>
          <a:prstGeom prst="rect">
            <a:avLst/>
          </a:prstGeom>
        </p:spPr>
        <p:txBody>
          <a:bodyPr vert="horz" lIns="91440" tIns="45720" rIns="91440" bIns="45720" rtlCol="0" anchor="ctr">
            <a:normAutofit/>
          </a:bodyPr>
          <a:lstStyle/>
          <a:p>
            <a:r>
              <a:rPr lang="en-US" dirty="0"/>
              <a:t>This is the slide master template</a:t>
            </a:r>
            <a:endParaRPr lang="en-GB" dirty="0"/>
          </a:p>
        </p:txBody>
      </p:sp>
      <p:sp>
        <p:nvSpPr>
          <p:cNvPr id="8" name="Text Placeholder 7">
            <a:extLst>
              <a:ext uri="{FF2B5EF4-FFF2-40B4-BE49-F238E27FC236}">
                <a16:creationId xmlns:a16="http://schemas.microsoft.com/office/drawing/2014/main" id="{D8910A4F-E315-42EE-8468-BC6F4004260A}"/>
              </a:ext>
            </a:extLst>
          </p:cNvPr>
          <p:cNvSpPr>
            <a:spLocks noGrp="1"/>
          </p:cNvSpPr>
          <p:nvPr>
            <p:ph type="body" idx="1"/>
          </p:nvPr>
        </p:nvSpPr>
        <p:spPr>
          <a:xfrm>
            <a:off x="466726" y="1901827"/>
            <a:ext cx="4324351" cy="1325563"/>
          </a:xfrm>
          <a:prstGeom prst="rect">
            <a:avLst/>
          </a:prstGeom>
        </p:spPr>
        <p:txBody>
          <a:bodyPr vert="horz" lIns="91440" tIns="45720" rIns="91440" bIns="45720" rtlCol="0">
            <a:normAutofit/>
          </a:bodyPr>
          <a:lstStyle/>
          <a:p>
            <a:pPr lvl="0"/>
            <a:r>
              <a:rPr lang="en-US" dirty="0"/>
              <a:t>Select from the available layout slides</a:t>
            </a:r>
            <a:endParaRPr lang="en-GB" dirty="0"/>
          </a:p>
        </p:txBody>
      </p:sp>
      <p:sp>
        <p:nvSpPr>
          <p:cNvPr id="4" name="TextBox 3">
            <a:extLst>
              <a:ext uri="{FF2B5EF4-FFF2-40B4-BE49-F238E27FC236}">
                <a16:creationId xmlns:a16="http://schemas.microsoft.com/office/drawing/2014/main" id="{85C0BEE5-F46E-489E-A982-23DBD40B04C7}"/>
              </a:ext>
            </a:extLst>
          </p:cNvPr>
          <p:cNvSpPr txBox="1"/>
          <p:nvPr userDrawn="1"/>
        </p:nvSpPr>
        <p:spPr>
          <a:xfrm>
            <a:off x="10464801" y="6479432"/>
            <a:ext cx="1681019" cy="369332"/>
          </a:xfrm>
          <a:prstGeom prst="rect">
            <a:avLst/>
          </a:prstGeom>
          <a:noFill/>
        </p:spPr>
        <p:txBody>
          <a:bodyPr wrap="square" rtlCol="0">
            <a:spAutoFit/>
          </a:bodyPr>
          <a:lstStyle/>
          <a:p>
            <a:pPr algn="r"/>
            <a:fld id="{B0D9BCF7-9F5D-465F-A433-C4E25544D769}" type="slidenum">
              <a:rPr lang="en-GB" sz="1800" smtClean="0">
                <a:latin typeface="Arial" panose="020B0604020202020204" pitchFamily="34" charset="0"/>
              </a:rPr>
              <a:pPr algn="r"/>
              <a:t>‹#›</a:t>
            </a:fld>
            <a:endParaRPr lang="en-GB" sz="1800" dirty="0">
              <a:latin typeface="Arial" panose="020B0604020202020204" pitchFamily="34" charset="0"/>
            </a:endParaRPr>
          </a:p>
        </p:txBody>
      </p:sp>
    </p:spTree>
    <p:extLst>
      <p:ext uri="{BB962C8B-B14F-4D97-AF65-F5344CB8AC3E}">
        <p14:creationId xmlns:p14="http://schemas.microsoft.com/office/powerpoint/2010/main" val="126810352"/>
      </p:ext>
    </p:extLst>
  </p:cSld>
  <p:clrMap bg1="lt1" tx1="dk1" bg2="lt2" tx2="dk2" accent1="accent1" accent2="accent2" accent3="accent3" accent4="accent4" accent5="accent5" accent6="accent6" hlink="hlink" folHlink="folHlink"/>
  <p:sldLayoutIdLst>
    <p:sldLayoutId id="2147483947" r:id="rId1"/>
    <p:sldLayoutId id="2147483959" r:id="rId2"/>
    <p:sldLayoutId id="2147483961" r:id="rId3"/>
    <p:sldLayoutId id="2147483960" r:id="rId4"/>
    <p:sldLayoutId id="2147483962" r:id="rId5"/>
    <p:sldLayoutId id="2147483963" r:id="rId6"/>
    <p:sldLayoutId id="2147483965" r:id="rId7"/>
    <p:sldLayoutId id="2147483966" r:id="rId8"/>
    <p:sldLayoutId id="2147483967" r:id="rId9"/>
    <p:sldLayoutId id="2147483968" r:id="rId10"/>
    <p:sldLayoutId id="2147483970" r:id="rId11"/>
    <p:sldLayoutId id="2147483969" r:id="rId12"/>
    <p:sldLayoutId id="2147483972" r:id="rId13"/>
    <p:sldLayoutId id="2147483971" r:id="rId14"/>
    <p:sldLayoutId id="2147483973" r:id="rId15"/>
    <p:sldLayoutId id="2147483974" r:id="rId16"/>
    <p:sldLayoutId id="2147483975" r:id="rId17"/>
    <p:sldLayoutId id="2147483976" r:id="rId18"/>
    <p:sldLayoutId id="2147484000" r:id="rId19"/>
    <p:sldLayoutId id="2147484001" r:id="rId20"/>
    <p:sldLayoutId id="2147484002" r:id="rId21"/>
    <p:sldLayoutId id="2147484003" r:id="rId22"/>
    <p:sldLayoutId id="2147483980" r:id="rId23"/>
    <p:sldLayoutId id="2147483981" r:id="rId24"/>
    <p:sldLayoutId id="2147483983" r:id="rId25"/>
    <p:sldLayoutId id="2147483982" r:id="rId26"/>
    <p:sldLayoutId id="2147483978" r:id="rId27"/>
    <p:sldLayoutId id="2147483977" r:id="rId28"/>
    <p:sldLayoutId id="2147483985" r:id="rId29"/>
    <p:sldLayoutId id="2147483986" r:id="rId30"/>
    <p:sldLayoutId id="2147483984" r:id="rId31"/>
    <p:sldLayoutId id="2147483987" r:id="rId32"/>
    <p:sldLayoutId id="2147483988" r:id="rId33"/>
    <p:sldLayoutId id="2147483989" r:id="rId34"/>
    <p:sldLayoutId id="2147483993" r:id="rId35"/>
    <p:sldLayoutId id="2147483994" r:id="rId36"/>
    <p:sldLayoutId id="2147483996" r:id="rId37"/>
    <p:sldLayoutId id="2147483997" r:id="rId38"/>
    <p:sldLayoutId id="2147483998" r:id="rId39"/>
    <p:sldLayoutId id="2147483999" r:id="rId40"/>
  </p:sldLayoutIdLst>
  <p:txStyles>
    <p:titleStyle>
      <a:lvl1pPr algn="l" defTabSz="914400" rtl="0" eaLnBrk="1" latinLnBrk="0" hangingPunct="1">
        <a:lnSpc>
          <a:spcPct val="90000"/>
        </a:lnSpc>
        <a:spcBef>
          <a:spcPct val="0"/>
        </a:spcBef>
        <a:buNone/>
        <a:defRPr sz="4000" b="1" kern="1200">
          <a:solidFill>
            <a:schemeClr val="tx1"/>
          </a:solidFill>
          <a:latin typeface="Arial" panose="020B0604020202020204" pitchFamily="34" charset="0"/>
          <a:ea typeface="Lato" panose="020F0502020204030203" pitchFamily="34" charset="0"/>
          <a:cs typeface="Arial" panose="020B060402020202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Arial" panose="020B0604020202020204" pitchFamily="34" charset="0"/>
          <a:ea typeface="Lato" panose="020F0502020204030203" pitchFamily="34"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nice.org.uk/terms-and-conditions#notice-of-rights" TargetMode="External"/><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8.sv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8.sv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8.sv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8.svg"/></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8.sv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8.svg"/></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7.xml"/><Relationship Id="rId5" Type="http://schemas.openxmlformats.org/officeDocument/2006/relationships/image" Target="../media/image10.png"/><Relationship Id="rId4" Type="http://schemas.microsoft.com/office/2007/relationships/hdphoto" Target="../media/hdphoto1.wdp"/></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microsoft.com/office/2007/relationships/hdphoto" Target="../media/hdphoto3.wdp"/><Relationship Id="rId5" Type="http://schemas.openxmlformats.org/officeDocument/2006/relationships/image" Target="../media/image12.png"/><Relationship Id="rId4" Type="http://schemas.microsoft.com/office/2007/relationships/hdphoto" Target="../media/hdphoto2.wdp"/></Relationships>
</file>

<file path=ppt/slides/_rels/slide2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microsoft.com/office/2007/relationships/hdphoto" Target="../media/hdphoto5.wdp"/><Relationship Id="rId5" Type="http://schemas.openxmlformats.org/officeDocument/2006/relationships/image" Target="../media/image14.png"/><Relationship Id="rId4" Type="http://schemas.microsoft.com/office/2007/relationships/hdphoto" Target="../media/hdphoto4.wdp"/></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image" Target="../media/image8.sv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hyperlink" Target="https://www.nice.org.uk/terms-and-conditions#notice-of-rights" TargetMode="External"/><Relationship Id="rId1" Type="http://schemas.openxmlformats.org/officeDocument/2006/relationships/slideLayout" Target="../slideLayouts/slideLayout3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A60A617C-9F99-4917-8E5F-4CCB2DA126B5}"/>
              </a:ext>
            </a:extLst>
          </p:cNvPr>
          <p:cNvSpPr>
            <a:spLocks noGrp="1"/>
          </p:cNvSpPr>
          <p:nvPr>
            <p:ph type="ctrTitle"/>
          </p:nvPr>
        </p:nvSpPr>
        <p:spPr>
          <a:xfrm>
            <a:off x="496383" y="476624"/>
            <a:ext cx="6688187" cy="1088016"/>
          </a:xfrm>
        </p:spPr>
        <p:txBody>
          <a:bodyPr>
            <a:normAutofit fontScale="90000"/>
          </a:bodyPr>
          <a:lstStyle/>
          <a:p>
            <a:r>
              <a:rPr lang="en-GB" dirty="0"/>
              <a:t>Bulevirtide for treating chronic hepatitis D [ID3732]</a:t>
            </a:r>
          </a:p>
        </p:txBody>
      </p:sp>
      <p:sp>
        <p:nvSpPr>
          <p:cNvPr id="6" name="Text Placeholder 5">
            <a:extLst>
              <a:ext uri="{FF2B5EF4-FFF2-40B4-BE49-F238E27FC236}">
                <a16:creationId xmlns:a16="http://schemas.microsoft.com/office/drawing/2014/main" id="{98A60C21-0744-4ACA-AB51-4CC911E5D748}"/>
              </a:ext>
            </a:extLst>
          </p:cNvPr>
          <p:cNvSpPr>
            <a:spLocks noGrp="1"/>
          </p:cNvSpPr>
          <p:nvPr>
            <p:ph type="body" sz="quarter" idx="12"/>
          </p:nvPr>
        </p:nvSpPr>
        <p:spPr>
          <a:xfrm>
            <a:off x="496384" y="2481943"/>
            <a:ext cx="11328186" cy="3954014"/>
          </a:xfrm>
        </p:spPr>
        <p:txBody>
          <a:bodyPr>
            <a:normAutofit/>
          </a:bodyPr>
          <a:lstStyle/>
          <a:p>
            <a:pPr defTabSz="703434">
              <a:spcBef>
                <a:spcPts val="1200"/>
              </a:spcBef>
              <a:defRPr/>
            </a:pPr>
            <a:r>
              <a:rPr lang="en-US" sz="2000" b="1" dirty="0">
                <a:cs typeface="Arial" panose="020B0604020202020204" pitchFamily="34" charset="0"/>
              </a:rPr>
              <a:t>Chair: </a:t>
            </a:r>
            <a:r>
              <a:rPr lang="en-US" sz="2000" dirty="0">
                <a:cs typeface="Arial" panose="020B0604020202020204" pitchFamily="34" charset="0"/>
              </a:rPr>
              <a:t>Charles Crawley </a:t>
            </a:r>
          </a:p>
          <a:p>
            <a:pPr defTabSz="703434">
              <a:spcBef>
                <a:spcPts val="1200"/>
              </a:spcBef>
              <a:defRPr/>
            </a:pPr>
            <a:r>
              <a:rPr lang="en-US" sz="2000" b="1" dirty="0">
                <a:cs typeface="Arial" panose="020B0604020202020204" pitchFamily="34" charset="0"/>
              </a:rPr>
              <a:t>Technology appraisal committee B </a:t>
            </a:r>
          </a:p>
          <a:p>
            <a:pPr defTabSz="703434">
              <a:spcBef>
                <a:spcPts val="1200"/>
              </a:spcBef>
              <a:defRPr/>
            </a:pPr>
            <a:r>
              <a:rPr lang="en-US" sz="2000" b="1" dirty="0">
                <a:cs typeface="Arial" panose="020B0604020202020204" pitchFamily="34" charset="0"/>
              </a:rPr>
              <a:t>Lead team: </a:t>
            </a:r>
            <a:r>
              <a:rPr lang="en-GB" sz="2000" dirty="0">
                <a:cs typeface="Arial" panose="020B0604020202020204" pitchFamily="34" charset="0"/>
              </a:rPr>
              <a:t>Mary Weatherstone, Nigel Westwood, Peter Wheatley-Price</a:t>
            </a:r>
            <a:endParaRPr lang="en-US" sz="2000" b="1" dirty="0">
              <a:cs typeface="Arial" panose="020B0604020202020204" pitchFamily="34" charset="0"/>
            </a:endParaRPr>
          </a:p>
          <a:p>
            <a:pPr defTabSz="703434">
              <a:spcBef>
                <a:spcPts val="1200"/>
              </a:spcBef>
              <a:defRPr/>
            </a:pPr>
            <a:r>
              <a:rPr lang="en-US" sz="2000" b="1" dirty="0">
                <a:cs typeface="Arial" panose="020B0604020202020204" pitchFamily="34" charset="0"/>
              </a:rPr>
              <a:t>Evidence assessment group: </a:t>
            </a:r>
            <a:r>
              <a:rPr lang="en-US" sz="2000" dirty="0">
                <a:cs typeface="Arial" panose="020B0604020202020204" pitchFamily="34" charset="0"/>
              </a:rPr>
              <a:t>BMJ Technology Assessment Group</a:t>
            </a:r>
          </a:p>
          <a:p>
            <a:pPr defTabSz="703434">
              <a:spcBef>
                <a:spcPts val="1200"/>
              </a:spcBef>
              <a:defRPr/>
            </a:pPr>
            <a:r>
              <a:rPr lang="en-US" sz="2000" b="1" dirty="0">
                <a:cs typeface="Arial" panose="020B0604020202020204" pitchFamily="34" charset="0"/>
              </a:rPr>
              <a:t>Technical team:</a:t>
            </a:r>
            <a:r>
              <a:rPr lang="en-US" sz="2000" dirty="0">
                <a:cs typeface="Arial" panose="020B0604020202020204" pitchFamily="34" charset="0"/>
              </a:rPr>
              <a:t> Vicky Gillis-Elliott, Rufaro Kausi, Richard Diaz</a:t>
            </a:r>
          </a:p>
          <a:p>
            <a:pPr defTabSz="703434">
              <a:spcBef>
                <a:spcPts val="1200"/>
              </a:spcBef>
              <a:defRPr/>
            </a:pPr>
            <a:r>
              <a:rPr lang="en-US" sz="2000" b="1" dirty="0">
                <a:cs typeface="Arial" panose="020B0604020202020204" pitchFamily="34" charset="0"/>
              </a:rPr>
              <a:t>Company: </a:t>
            </a:r>
            <a:r>
              <a:rPr lang="en-US" sz="2000" dirty="0">
                <a:cs typeface="Arial" panose="020B0604020202020204" pitchFamily="34" charset="0"/>
              </a:rPr>
              <a:t>Gilead</a:t>
            </a:r>
          </a:p>
          <a:p>
            <a:pPr>
              <a:spcBef>
                <a:spcPts val="1200"/>
              </a:spcBef>
            </a:pPr>
            <a:r>
              <a:rPr lang="en-US" sz="2000" dirty="0">
                <a:cs typeface="Arial" panose="020B0604020202020204" pitchFamily="34" charset="0"/>
              </a:rPr>
              <a:t>14</a:t>
            </a:r>
            <a:r>
              <a:rPr lang="en-US" sz="2000" baseline="30000" dirty="0">
                <a:cs typeface="Arial" panose="020B0604020202020204" pitchFamily="34" charset="0"/>
              </a:rPr>
              <a:t>th</a:t>
            </a:r>
            <a:r>
              <a:rPr lang="en-US" sz="2000" dirty="0">
                <a:cs typeface="Arial" panose="020B0604020202020204" pitchFamily="34" charset="0"/>
              </a:rPr>
              <a:t> December 2022</a:t>
            </a:r>
            <a:r>
              <a:rPr lang="en-US" sz="2000" dirty="0"/>
              <a:t>– 2</a:t>
            </a:r>
            <a:r>
              <a:rPr lang="en-US" sz="2000" baseline="30000" dirty="0"/>
              <a:t>nd</a:t>
            </a:r>
            <a:r>
              <a:rPr lang="en-US" sz="2000" dirty="0"/>
              <a:t> meeting </a:t>
            </a:r>
            <a:endParaRPr lang="en-US" sz="2000" dirty="0">
              <a:cs typeface="Arial" panose="020B0604020202020204" pitchFamily="34" charset="0"/>
            </a:endParaRPr>
          </a:p>
          <a:p>
            <a:pPr>
              <a:spcBef>
                <a:spcPts val="1200"/>
              </a:spcBef>
            </a:pPr>
            <a:endParaRPr lang="en-GB" sz="2000" dirty="0"/>
          </a:p>
        </p:txBody>
      </p:sp>
      <p:sp>
        <p:nvSpPr>
          <p:cNvPr id="3" name="Rectangle 2">
            <a:extLst>
              <a:ext uri="{FF2B5EF4-FFF2-40B4-BE49-F238E27FC236}">
                <a16:creationId xmlns:a16="http://schemas.microsoft.com/office/drawing/2014/main" id="{079A72F6-6F25-4FD7-939A-E0D4CE27677C}"/>
              </a:ext>
            </a:extLst>
          </p:cNvPr>
          <p:cNvSpPr/>
          <p:nvPr/>
        </p:nvSpPr>
        <p:spPr>
          <a:xfrm>
            <a:off x="7952154" y="403283"/>
            <a:ext cx="3743462" cy="795597"/>
          </a:xfrm>
          <a:prstGeom prst="rect">
            <a:avLst/>
          </a:prstGeom>
          <a:solidFill>
            <a:schemeClr val="bg1">
              <a:lumMod val="85000"/>
            </a:scheme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rial" panose="020B0604020202020204" pitchFamily="34" charset="0"/>
            </a:endParaRPr>
          </a:p>
        </p:txBody>
      </p:sp>
      <p:sp>
        <p:nvSpPr>
          <p:cNvPr id="2" name="TextBox 1">
            <a:extLst>
              <a:ext uri="{FF2B5EF4-FFF2-40B4-BE49-F238E27FC236}">
                <a16:creationId xmlns:a16="http://schemas.microsoft.com/office/drawing/2014/main" id="{88AC6436-70B6-4D01-BA6F-7EC78C8DC063}"/>
              </a:ext>
            </a:extLst>
          </p:cNvPr>
          <p:cNvSpPr txBox="1"/>
          <p:nvPr/>
        </p:nvSpPr>
        <p:spPr>
          <a:xfrm>
            <a:off x="8043594" y="531095"/>
            <a:ext cx="3291005" cy="369332"/>
          </a:xfrm>
          <a:prstGeom prst="rect">
            <a:avLst/>
          </a:prstGeom>
          <a:solidFill>
            <a:schemeClr val="bg1">
              <a:lumMod val="85000"/>
            </a:schemeClr>
          </a:solidFill>
        </p:spPr>
        <p:txBody>
          <a:bodyPr wrap="square" rtlCol="0">
            <a:spAutoFit/>
          </a:bodyPr>
          <a:lstStyle/>
          <a:p>
            <a:r>
              <a:rPr lang="en-GB" dirty="0">
                <a:latin typeface="Arial" panose="020B0604020202020204" pitchFamily="34" charset="0"/>
              </a:rPr>
              <a:t>For public contains </a:t>
            </a:r>
            <a:r>
              <a:rPr lang="en-GB" dirty="0">
                <a:solidFill>
                  <a:srgbClr val="C00000"/>
                </a:solidFill>
                <a:latin typeface="Arial" panose="020B0604020202020204" pitchFamily="34" charset="0"/>
              </a:rPr>
              <a:t>redacted </a:t>
            </a:r>
            <a:endParaRPr lang="en-GB" dirty="0">
              <a:latin typeface="Arial" panose="020B0604020202020204" pitchFamily="34" charset="0"/>
            </a:endParaRPr>
          </a:p>
        </p:txBody>
      </p:sp>
      <p:sp>
        <p:nvSpPr>
          <p:cNvPr id="7" name="Text Placeholder 3">
            <a:extLst>
              <a:ext uri="{FF2B5EF4-FFF2-40B4-BE49-F238E27FC236}">
                <a16:creationId xmlns:a16="http://schemas.microsoft.com/office/drawing/2014/main" id="{2B058ACA-0B66-4077-AB91-60A1F832DEAF}"/>
              </a:ext>
            </a:extLst>
          </p:cNvPr>
          <p:cNvSpPr txBox="1">
            <a:spLocks/>
          </p:cNvSpPr>
          <p:nvPr/>
        </p:nvSpPr>
        <p:spPr>
          <a:xfrm>
            <a:off x="1500554" y="5996978"/>
            <a:ext cx="10324016" cy="477838"/>
          </a:xfrm>
          <a:prstGeom prst="rect">
            <a:avLst/>
          </a:prstGeom>
        </p:spPr>
        <p:txBody>
          <a:bodyPr anchor="ctr"/>
          <a:lstStyle>
            <a:lvl1pPr marL="0" indent="0" algn="l" defTabSz="914400" rtl="0" eaLnBrk="1" latinLnBrk="0" hangingPunct="1">
              <a:lnSpc>
                <a:spcPct val="90000"/>
              </a:lnSpc>
              <a:spcBef>
                <a:spcPts val="1000"/>
              </a:spcBef>
              <a:buFontTx/>
              <a:buNone/>
              <a:defRPr sz="1800" kern="1200">
                <a:solidFill>
                  <a:schemeClr val="bg1">
                    <a:lumMod val="95000"/>
                  </a:schemeClr>
                </a:solidFill>
                <a:latin typeface="Lato" panose="020F0502020204030203" pitchFamily="34" charset="0"/>
                <a:ea typeface="Lato" panose="020F0502020204030203" pitchFamily="34" charset="0"/>
                <a:cs typeface="Lato" panose="020F0502020204030203" pitchFamily="34" charset="0"/>
              </a:defRPr>
            </a:lvl1pPr>
            <a:lvl2pPr marL="685800" indent="-228600" algn="l" defTabSz="914400" rtl="0" eaLnBrk="1" latinLnBrk="0" hangingPunct="1">
              <a:lnSpc>
                <a:spcPct val="90000"/>
              </a:lnSpc>
              <a:spcBef>
                <a:spcPts val="500"/>
              </a:spcBef>
              <a:buFontTx/>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Tx/>
              <a:buNone/>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Tx/>
              <a:buNone/>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Tx/>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GB" dirty="0">
                <a:solidFill>
                  <a:schemeClr val="tx1"/>
                </a:solidFill>
                <a:latin typeface="Arial" panose="020B0604020202020204" pitchFamily="34" charset="0"/>
                <a:ea typeface="Times New Roman" panose="02020603050405020304" pitchFamily="18" charset="0"/>
                <a:cs typeface="Arial" panose="020B0604020202020204" pitchFamily="34" charset="0"/>
              </a:rPr>
              <a:t>© NICE [2022]. All rights reserved. Subject to </a:t>
            </a:r>
            <a:r>
              <a:rPr lang="en-GB" dirty="0">
                <a:solidFill>
                  <a:schemeClr val="tx1"/>
                </a:solidFill>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Notice of rights</a:t>
            </a:r>
            <a:r>
              <a:rPr lang="en-GB" dirty="0">
                <a:solidFill>
                  <a:schemeClr val="tx1"/>
                </a:solidFill>
                <a:latin typeface="Arial" panose="020B0604020202020204" pitchFamily="34" charset="0"/>
                <a:ea typeface="Times New Roman" panose="02020603050405020304" pitchFamily="18" charset="0"/>
                <a:cs typeface="Arial" panose="020B0604020202020204" pitchFamily="34" charset="0"/>
              </a:rPr>
              <a:t>.</a:t>
            </a:r>
            <a:r>
              <a:rPr lang="en-GB" dirty="0">
                <a:solidFill>
                  <a:schemeClr val="tx1"/>
                </a:solidFill>
                <a:latin typeface="Arial" panose="020B0604020202020204" pitchFamily="34" charset="0"/>
                <a:cs typeface="Arial" panose="020B0604020202020204" pitchFamily="34" charset="0"/>
              </a:rPr>
              <a:t> </a:t>
            </a:r>
            <a:endParaRPr lang="en-US" dirty="0">
              <a:solidFill>
                <a:schemeClr val="tx1"/>
              </a:solidFill>
              <a:latin typeface="Arial" panose="020B0604020202020204" pitchFamily="34" charset="0"/>
              <a:cs typeface="Arial" panose="020B0604020202020204" pitchFamily="34" charset="0"/>
            </a:endParaRPr>
          </a:p>
        </p:txBody>
      </p:sp>
      <p:sp>
        <p:nvSpPr>
          <p:cNvPr id="4" name="TextBox 6">
            <a:extLst>
              <a:ext uri="{FF2B5EF4-FFF2-40B4-BE49-F238E27FC236}">
                <a16:creationId xmlns:a16="http://schemas.microsoft.com/office/drawing/2014/main" id="{27C54D13-E033-0919-906A-3C3F253E8F49}"/>
              </a:ext>
            </a:extLst>
          </p:cNvPr>
          <p:cNvSpPr txBox="1"/>
          <p:nvPr/>
        </p:nvSpPr>
        <p:spPr>
          <a:xfrm>
            <a:off x="6099175" y="390248"/>
            <a:ext cx="1595071" cy="503590"/>
          </a:xfrm>
          <a:prstGeom prst="rect">
            <a:avLst/>
          </a:prstGeom>
          <a:noFill/>
          <a:ln w="38100">
            <a:solidFill>
              <a:srgbClr val="C00000"/>
            </a:solidFill>
          </a:ln>
        </p:spPr>
        <p:txBody>
          <a:bodyPr wrap="square" lIns="36000" tIns="36000" rIns="36000" bIns="3600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800" b="1" dirty="0">
                <a:solidFill>
                  <a:srgbClr val="C00000"/>
                </a:solidFill>
                <a:latin typeface="Arial" panose="020B0604020202020204" pitchFamily="34" charset="0"/>
              </a:rPr>
              <a:t>PART 1</a:t>
            </a:r>
          </a:p>
        </p:txBody>
      </p:sp>
    </p:spTree>
    <p:extLst>
      <p:ext uri="{BB962C8B-B14F-4D97-AF65-F5344CB8AC3E}">
        <p14:creationId xmlns:p14="http://schemas.microsoft.com/office/powerpoint/2010/main" val="3793402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21370A25-CACD-BEE3-9C6A-688858E17FC7}"/>
              </a:ext>
            </a:extLst>
          </p:cNvPr>
          <p:cNvSpPr txBox="1"/>
          <p:nvPr/>
        </p:nvSpPr>
        <p:spPr>
          <a:xfrm>
            <a:off x="890650" y="6350822"/>
            <a:ext cx="9629454" cy="461665"/>
          </a:xfrm>
          <a:prstGeom prst="rect">
            <a:avLst/>
          </a:prstGeom>
          <a:noFill/>
        </p:spPr>
        <p:txBody>
          <a:bodyPr wrap="square" rtlCol="0">
            <a:spAutoFit/>
          </a:bodyPr>
          <a:lstStyle/>
          <a:p>
            <a:endParaRPr lang="en-GB" sz="1200" dirty="0">
              <a:latin typeface="Arial" panose="020B0604020202020204" pitchFamily="34" charset="0"/>
            </a:endParaRPr>
          </a:p>
          <a:p>
            <a:r>
              <a:rPr lang="en-GB" sz="1200" b="1" dirty="0">
                <a:latin typeface="Arial" panose="020B0604020202020204" pitchFamily="34" charset="0"/>
              </a:rPr>
              <a:t>Source: </a:t>
            </a:r>
            <a:r>
              <a:rPr lang="en-GB" sz="1200" dirty="0">
                <a:latin typeface="Arial" panose="020B0604020202020204" pitchFamily="34" charset="0"/>
              </a:rPr>
              <a:t>ACD comments form, ITP Support Association, </a:t>
            </a:r>
            <a:r>
              <a:rPr lang="en-GB" sz="1200" b="1" dirty="0">
                <a:latin typeface="Arial" panose="020B0604020202020204" pitchFamily="34" charset="0"/>
              </a:rPr>
              <a:t>Abbreviations</a:t>
            </a:r>
            <a:r>
              <a:rPr lang="en-GB" sz="1200" dirty="0">
                <a:latin typeface="Arial" panose="020B0604020202020204" pitchFamily="34" charset="0"/>
              </a:rPr>
              <a:t>: TPO-RA: thrombopoietin receptor agonist</a:t>
            </a:r>
          </a:p>
        </p:txBody>
      </p:sp>
      <p:sp>
        <p:nvSpPr>
          <p:cNvPr id="9" name="Title 1">
            <a:extLst>
              <a:ext uri="{FF2B5EF4-FFF2-40B4-BE49-F238E27FC236}">
                <a16:creationId xmlns:a16="http://schemas.microsoft.com/office/drawing/2014/main" id="{43E3427B-0317-3A70-9DAB-5AA3628C1A60}"/>
              </a:ext>
            </a:extLst>
          </p:cNvPr>
          <p:cNvSpPr>
            <a:spLocks noGrp="1"/>
          </p:cNvSpPr>
          <p:nvPr>
            <p:ph type="ctrTitle"/>
          </p:nvPr>
        </p:nvSpPr>
        <p:spPr>
          <a:xfrm>
            <a:off x="383134" y="170352"/>
            <a:ext cx="11080069" cy="677719"/>
          </a:xfrm>
        </p:spPr>
        <p:txBody>
          <a:bodyPr/>
          <a:lstStyle/>
          <a:p>
            <a:r>
              <a:rPr lang="en-GB" dirty="0"/>
              <a:t>Stakeholder comments</a:t>
            </a:r>
          </a:p>
        </p:txBody>
      </p:sp>
      <p:sp>
        <p:nvSpPr>
          <p:cNvPr id="11" name="Rectangle 10">
            <a:extLst>
              <a:ext uri="{FF2B5EF4-FFF2-40B4-BE49-F238E27FC236}">
                <a16:creationId xmlns:a16="http://schemas.microsoft.com/office/drawing/2014/main" id="{799B3F0B-3148-601B-B1DD-4CAAE411AF67}"/>
              </a:ext>
            </a:extLst>
          </p:cNvPr>
          <p:cNvSpPr/>
          <p:nvPr/>
        </p:nvSpPr>
        <p:spPr>
          <a:xfrm>
            <a:off x="404400" y="889000"/>
            <a:ext cx="11172053" cy="5522433"/>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pPr>
            <a:r>
              <a:rPr lang="en-GB" sz="2000" b="1" dirty="0">
                <a:solidFill>
                  <a:schemeClr val="accent2"/>
                </a:solidFill>
                <a:latin typeface="Arial" panose="020B0604020202020204" pitchFamily="34" charset="0"/>
              </a:rPr>
              <a:t>NHS England </a:t>
            </a:r>
          </a:p>
          <a:p>
            <a:pPr marL="342900" indent="-342900">
              <a:spcAft>
                <a:spcPts val="600"/>
              </a:spcAft>
              <a:buFont typeface="Arial" panose="020B0604020202020204" pitchFamily="34" charset="0"/>
              <a:buChar char="•"/>
            </a:pPr>
            <a:r>
              <a:rPr lang="en-GB" sz="2000" dirty="0">
                <a:solidFill>
                  <a:schemeClr val="tx1"/>
                </a:solidFill>
                <a:latin typeface="Arial" panose="020B0604020202020204" pitchFamily="34" charset="0"/>
              </a:rPr>
              <a:t>Agree scope of review included the relevant evidence and summaries provided reasonable reviews of the current evidence on the use of </a:t>
            </a:r>
            <a:r>
              <a:rPr lang="en-GB" sz="2000" dirty="0" err="1">
                <a:solidFill>
                  <a:schemeClr val="tx1"/>
                </a:solidFill>
                <a:latin typeface="Arial" panose="020B0604020202020204" pitchFamily="34" charset="0"/>
              </a:rPr>
              <a:t>bulevirtide</a:t>
            </a:r>
            <a:r>
              <a:rPr lang="en-GB" sz="2000" dirty="0">
                <a:solidFill>
                  <a:schemeClr val="tx1"/>
                </a:solidFill>
                <a:latin typeface="Arial" panose="020B0604020202020204" pitchFamily="34" charset="0"/>
              </a:rPr>
              <a:t> for hepatitis delta infection</a:t>
            </a:r>
          </a:p>
          <a:p>
            <a:pPr marL="342900" indent="-342900">
              <a:spcAft>
                <a:spcPts val="600"/>
              </a:spcAft>
              <a:buFont typeface="Arial" panose="020B0604020202020204" pitchFamily="34" charset="0"/>
              <a:buChar char="•"/>
            </a:pPr>
            <a:r>
              <a:rPr lang="en-GB" sz="2000" dirty="0">
                <a:solidFill>
                  <a:schemeClr val="tx1"/>
                </a:solidFill>
                <a:latin typeface="Arial" panose="020B0604020202020204" pitchFamily="34" charset="0"/>
              </a:rPr>
              <a:t>Agree there is a need for further clarification in relation to: </a:t>
            </a:r>
          </a:p>
          <a:p>
            <a:pPr marL="914400" lvl="1" indent="-457200">
              <a:spcAft>
                <a:spcPts val="600"/>
              </a:spcAft>
              <a:buAutoNum type="alphaLcParenBoth"/>
            </a:pPr>
            <a:r>
              <a:rPr lang="en-GB" sz="2000" dirty="0">
                <a:solidFill>
                  <a:schemeClr val="tx1"/>
                </a:solidFill>
                <a:latin typeface="Arial" panose="020B0604020202020204" pitchFamily="34" charset="0"/>
              </a:rPr>
              <a:t>selection of patients using non-invasive fibrosis tests, </a:t>
            </a:r>
          </a:p>
          <a:p>
            <a:pPr marL="914400" lvl="1" indent="-457200">
              <a:spcAft>
                <a:spcPts val="600"/>
              </a:spcAft>
              <a:buAutoNum type="alphaLcParenBoth"/>
            </a:pPr>
            <a:r>
              <a:rPr lang="en-GB" sz="2000" dirty="0">
                <a:solidFill>
                  <a:schemeClr val="tx1"/>
                </a:solidFill>
                <a:latin typeface="Arial" panose="020B0604020202020204" pitchFamily="34" charset="0"/>
              </a:rPr>
              <a:t>positioning as a primary therapy or purely for those intolerant / unresponsive to interferon and</a:t>
            </a:r>
          </a:p>
          <a:p>
            <a:pPr marL="914400" lvl="1" indent="-457200">
              <a:spcAft>
                <a:spcPts val="600"/>
              </a:spcAft>
              <a:buAutoNum type="alphaLcParenBoth"/>
            </a:pPr>
            <a:r>
              <a:rPr lang="en-GB" sz="2000" dirty="0">
                <a:solidFill>
                  <a:schemeClr val="tx1"/>
                </a:solidFill>
                <a:latin typeface="Arial" panose="020B0604020202020204" pitchFamily="34" charset="0"/>
              </a:rPr>
              <a:t>duration of therapy and stopping rules.</a:t>
            </a:r>
          </a:p>
        </p:txBody>
      </p:sp>
    </p:spTree>
    <p:extLst>
      <p:ext uri="{BB962C8B-B14F-4D97-AF65-F5344CB8AC3E}">
        <p14:creationId xmlns:p14="http://schemas.microsoft.com/office/powerpoint/2010/main" val="2870806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BE6A8-C272-42C4-9A1D-3690F731982A}"/>
              </a:ext>
            </a:extLst>
          </p:cNvPr>
          <p:cNvSpPr>
            <a:spLocks noGrp="1"/>
          </p:cNvSpPr>
          <p:nvPr>
            <p:ph type="ctrTitle"/>
          </p:nvPr>
        </p:nvSpPr>
        <p:spPr>
          <a:xfrm>
            <a:off x="724989" y="746309"/>
            <a:ext cx="6186799" cy="1530726"/>
          </a:xfrm>
        </p:spPr>
        <p:txBody>
          <a:bodyPr>
            <a:normAutofit/>
          </a:bodyPr>
          <a:lstStyle/>
          <a:p>
            <a:r>
              <a:rPr lang="en-GB" dirty="0"/>
              <a:t>Updated clinical effectiveness evidence</a:t>
            </a:r>
          </a:p>
        </p:txBody>
      </p:sp>
    </p:spTree>
    <p:extLst>
      <p:ext uri="{BB962C8B-B14F-4D97-AF65-F5344CB8AC3E}">
        <p14:creationId xmlns:p14="http://schemas.microsoft.com/office/powerpoint/2010/main" val="2016501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A095D89B-195A-4D94-A8DE-CD5502F42403}"/>
              </a:ext>
            </a:extLst>
          </p:cNvPr>
          <p:cNvSpPr/>
          <p:nvPr/>
        </p:nvSpPr>
        <p:spPr>
          <a:xfrm>
            <a:off x="145600" y="3896987"/>
            <a:ext cx="11752087" cy="2561094"/>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accent2"/>
                </a:solidFill>
                <a:latin typeface="Arial" panose="020B0604020202020204" pitchFamily="34" charset="0"/>
              </a:rPr>
              <a:t>Company response at consultation</a:t>
            </a:r>
          </a:p>
          <a:p>
            <a:pPr marL="342900" indent="-342900">
              <a:buFont typeface="Arial" panose="020B0604020202020204" pitchFamily="34" charset="0"/>
              <a:buChar char="•"/>
            </a:pPr>
            <a:r>
              <a:rPr lang="en-GB" dirty="0">
                <a:solidFill>
                  <a:schemeClr val="tx1"/>
                </a:solidFill>
                <a:latin typeface="Arial" panose="020B0604020202020204" pitchFamily="34" charset="0"/>
              </a:rPr>
              <a:t>In CG165 PEG-IFN is recommended only for people with hepatitis D infection and significant fibrosis (METAVIR stage of at least F2 or Ishak stage of at least 3) </a:t>
            </a:r>
          </a:p>
          <a:p>
            <a:pPr marL="342900" indent="-342900">
              <a:buFont typeface="Arial" panose="020B0604020202020204" pitchFamily="34" charset="0"/>
              <a:buChar char="•"/>
            </a:pPr>
            <a:r>
              <a:rPr lang="en-GB" dirty="0">
                <a:solidFill>
                  <a:schemeClr val="tx1"/>
                </a:solidFill>
                <a:latin typeface="Arial" panose="020B0604020202020204" pitchFamily="34" charset="0"/>
              </a:rPr>
              <a:t> In MYR301 transient elastography (</a:t>
            </a:r>
            <a:r>
              <a:rPr lang="en-GB" dirty="0" err="1">
                <a:solidFill>
                  <a:schemeClr val="tx1"/>
                </a:solidFill>
                <a:latin typeface="Arial" panose="020B0604020202020204" pitchFamily="34" charset="0"/>
              </a:rPr>
              <a:t>FibroScan</a:t>
            </a:r>
            <a:r>
              <a:rPr lang="en-GB" dirty="0">
                <a:solidFill>
                  <a:schemeClr val="tx1"/>
                </a:solidFill>
                <a:latin typeface="Arial" panose="020B0604020202020204" pitchFamily="34" charset="0"/>
              </a:rPr>
              <a:t>) scores were collected at baseline and week 48</a:t>
            </a:r>
          </a:p>
          <a:p>
            <a:pPr marL="285750" indent="-285750">
              <a:buFont typeface="Arial" panose="020B0604020202020204" pitchFamily="34" charset="0"/>
              <a:buChar char="•"/>
            </a:pPr>
            <a:r>
              <a:rPr lang="en-GB" dirty="0">
                <a:solidFill>
                  <a:schemeClr val="tx1"/>
                </a:solidFill>
                <a:latin typeface="Arial" panose="020B0604020202020204" pitchFamily="34" charset="0"/>
              </a:rPr>
              <a:t>Literature identified a threshold aligning transient elastography scores to M</a:t>
            </a:r>
            <a:r>
              <a:rPr lang="en-GB" dirty="0">
                <a:solidFill>
                  <a:schemeClr val="tx1"/>
                </a:solidFill>
                <a:effectLst/>
                <a:latin typeface="Arial" panose="020B0604020202020204" pitchFamily="34" charset="0"/>
                <a:ea typeface="Calibri" panose="020F0502020204030204" pitchFamily="34" charset="0"/>
              </a:rPr>
              <a:t>ETAVIR stage F2 or above </a:t>
            </a:r>
          </a:p>
          <a:p>
            <a:pPr marL="742950" lvl="1" indent="-285750">
              <a:buFont typeface="Arial" panose="020B0604020202020204" pitchFamily="34" charset="0"/>
              <a:buChar char="•"/>
            </a:pPr>
            <a:r>
              <a:rPr lang="en-GB" dirty="0">
                <a:solidFill>
                  <a:schemeClr val="tx1"/>
                </a:solidFill>
                <a:highlight>
                  <a:srgbClr val="FFFFFF"/>
                </a:highlight>
                <a:latin typeface="Arial" panose="020B0604020202020204" pitchFamily="34" charset="0"/>
                <a:ea typeface="Calibri" panose="020F0502020204030204" pitchFamily="34" charset="0"/>
              </a:rPr>
              <a:t>Optimal threshold 7.25 kPa or above (</a:t>
            </a:r>
            <a:r>
              <a:rPr lang="en-GB" dirty="0">
                <a:solidFill>
                  <a:schemeClr val="tx1"/>
                </a:solidFill>
                <a:effectLst/>
                <a:highlight>
                  <a:srgbClr val="FFFFFF"/>
                </a:highlight>
                <a:latin typeface="Arial" panose="020B0604020202020204" pitchFamily="34" charset="0"/>
                <a:ea typeface="Calibri" panose="020F0502020204030204" pitchFamily="34" charset="0"/>
              </a:rPr>
              <a:t>Q</a:t>
            </a:r>
            <a:r>
              <a:rPr lang="en-GB" dirty="0">
                <a:solidFill>
                  <a:schemeClr val="tx1"/>
                </a:solidFill>
                <a:highlight>
                  <a:srgbClr val="FFFFFF"/>
                </a:highlight>
                <a:latin typeface="Arial" panose="020B0604020202020204" pitchFamily="34" charset="0"/>
                <a:ea typeface="Calibri" panose="020F0502020204030204" pitchFamily="34" charset="0"/>
              </a:rPr>
              <a:t>i et al, 2018 meta-analyses) 8.0 kPa or above (EASL guidelines)</a:t>
            </a:r>
          </a:p>
          <a:p>
            <a:pPr marL="742950" lvl="1" indent="-285750">
              <a:buFont typeface="Arial" panose="020B0604020202020204" pitchFamily="34" charset="0"/>
              <a:buChar char="•"/>
            </a:pPr>
            <a:r>
              <a:rPr lang="en-GB" sz="1800" u="sng" dirty="0">
                <a:solidFill>
                  <a:schemeClr val="tx1"/>
                </a:solidFill>
                <a:effectLst/>
                <a:highlight>
                  <a:srgbClr val="000000"/>
                </a:highlight>
                <a:latin typeface="Arial" panose="020B0604020202020204" pitchFamily="34" charset="0"/>
                <a:ea typeface="Calibri" panose="020F0502020204030204" pitchFamily="34" charset="0"/>
              </a:rPr>
              <a:t>xx </a:t>
            </a:r>
            <a:r>
              <a:rPr lang="en-GB" sz="1800" u="sng" dirty="0" err="1">
                <a:solidFill>
                  <a:schemeClr val="tx1"/>
                </a:solidFill>
                <a:effectLst/>
                <a:highlight>
                  <a:srgbClr val="000000"/>
                </a:highlight>
                <a:latin typeface="Arial" panose="020B0604020202020204" pitchFamily="34" charset="0"/>
                <a:ea typeface="Calibri" panose="020F0502020204030204" pitchFamily="34" charset="0"/>
              </a:rPr>
              <a:t>xxxxx</a:t>
            </a:r>
            <a:r>
              <a:rPr lang="en-GB" sz="1800" u="sng" dirty="0">
                <a:solidFill>
                  <a:schemeClr val="tx1"/>
                </a:solidFill>
                <a:effectLst/>
                <a:highlight>
                  <a:srgbClr val="000000"/>
                </a:highlight>
                <a:latin typeface="Arial" panose="020B0604020202020204" pitchFamily="34" charset="0"/>
                <a:ea typeface="Calibri" panose="020F0502020204030204" pitchFamily="34" charset="0"/>
              </a:rPr>
              <a:t> xx</a:t>
            </a:r>
            <a:r>
              <a:rPr lang="en-GB" sz="1800" dirty="0">
                <a:solidFill>
                  <a:schemeClr val="tx1"/>
                </a:solidFill>
                <a:effectLst/>
                <a:latin typeface="Arial" panose="020B0604020202020204" pitchFamily="34" charset="0"/>
                <a:ea typeface="Calibri" panose="020F0502020204030204" pitchFamily="34" charset="0"/>
              </a:rPr>
              <a:t>% of people in MYR301 had a METAVIR stage of F2 or more at baseline </a:t>
            </a:r>
          </a:p>
          <a:p>
            <a:pPr marL="285750" indent="-285750">
              <a:buFont typeface="Arial" panose="020B0604020202020204" pitchFamily="34" charset="0"/>
              <a:buChar char="•"/>
            </a:pPr>
            <a:r>
              <a:rPr lang="en-GB" dirty="0">
                <a:solidFill>
                  <a:schemeClr val="tx1"/>
                </a:solidFill>
                <a:effectLst/>
                <a:latin typeface="Arial" panose="020B0604020202020204" pitchFamily="34" charset="0"/>
                <a:ea typeface="Calibri" panose="020F0502020204030204" pitchFamily="34" charset="0"/>
              </a:rPr>
              <a:t>Carried out </a:t>
            </a:r>
            <a:r>
              <a:rPr lang="en-GB" dirty="0">
                <a:solidFill>
                  <a:schemeClr val="tx1"/>
                </a:solidFill>
                <a:latin typeface="Arial" panose="020B0604020202020204" pitchFamily="34" charset="0"/>
                <a:ea typeface="Calibri" panose="020F0502020204030204" pitchFamily="34" charset="0"/>
              </a:rPr>
              <a:t>scenario analyses in 3 subgroups combining response at Week 24 and 48</a:t>
            </a:r>
          </a:p>
          <a:p>
            <a:pPr marL="742950" lvl="1" indent="-285750">
              <a:buFont typeface="Arial" panose="020B0604020202020204" pitchFamily="34" charset="0"/>
              <a:buChar char="•"/>
            </a:pPr>
            <a:r>
              <a:rPr lang="en-GB" dirty="0">
                <a:solidFill>
                  <a:schemeClr val="tx1"/>
                </a:solidFill>
                <a:latin typeface="Arial" panose="020B0604020202020204" pitchFamily="34" charset="0"/>
                <a:ea typeface="Calibri" panose="020F0502020204030204" pitchFamily="34" charset="0"/>
              </a:rPr>
              <a:t>(METAVIR score F2 or above; </a:t>
            </a:r>
            <a:r>
              <a:rPr lang="en-GB" dirty="0" err="1">
                <a:solidFill>
                  <a:schemeClr val="tx1"/>
                </a:solidFill>
                <a:latin typeface="Arial" panose="020B0604020202020204" pitchFamily="34" charset="0"/>
                <a:ea typeface="Calibri" panose="020F0502020204030204" pitchFamily="34" charset="0"/>
              </a:rPr>
              <a:t>FibroScan</a:t>
            </a:r>
            <a:r>
              <a:rPr lang="en-GB" dirty="0">
                <a:solidFill>
                  <a:schemeClr val="tx1"/>
                </a:solidFill>
                <a:latin typeface="Arial" panose="020B0604020202020204" pitchFamily="34" charset="0"/>
                <a:ea typeface="Calibri" panose="020F0502020204030204" pitchFamily="34" charset="0"/>
              </a:rPr>
              <a:t> 8.0kPA or above;  </a:t>
            </a:r>
            <a:r>
              <a:rPr lang="en-GB" dirty="0" err="1">
                <a:solidFill>
                  <a:schemeClr val="tx1"/>
                </a:solidFill>
                <a:latin typeface="Arial" panose="020B0604020202020204" pitchFamily="34" charset="0"/>
                <a:ea typeface="Calibri" panose="020F0502020204030204" pitchFamily="34" charset="0"/>
              </a:rPr>
              <a:t>FibroScan</a:t>
            </a:r>
            <a:r>
              <a:rPr lang="en-GB" dirty="0">
                <a:solidFill>
                  <a:schemeClr val="tx1"/>
                </a:solidFill>
                <a:latin typeface="Arial" panose="020B0604020202020204" pitchFamily="34" charset="0"/>
                <a:ea typeface="Calibri" panose="020F0502020204030204" pitchFamily="34" charset="0"/>
              </a:rPr>
              <a:t> 7.25 </a:t>
            </a:r>
            <a:r>
              <a:rPr lang="en-GB" dirty="0" err="1">
                <a:solidFill>
                  <a:schemeClr val="tx1"/>
                </a:solidFill>
                <a:latin typeface="Arial" panose="020B0604020202020204" pitchFamily="34" charset="0"/>
                <a:ea typeface="Calibri" panose="020F0502020204030204" pitchFamily="34" charset="0"/>
              </a:rPr>
              <a:t>kPA</a:t>
            </a:r>
            <a:r>
              <a:rPr lang="en-GB" dirty="0">
                <a:solidFill>
                  <a:schemeClr val="tx1"/>
                </a:solidFill>
                <a:latin typeface="Arial" panose="020B0604020202020204" pitchFamily="34" charset="0"/>
                <a:ea typeface="Calibri" panose="020F0502020204030204" pitchFamily="34" charset="0"/>
              </a:rPr>
              <a:t> or above)</a:t>
            </a:r>
            <a:endParaRPr lang="en-GB" dirty="0">
              <a:solidFill>
                <a:schemeClr val="tx1"/>
              </a:solidFill>
              <a:effectLst/>
              <a:latin typeface="Arial" panose="020B0604020202020204" pitchFamily="34" charset="0"/>
              <a:ea typeface="Calibri" panose="020F0502020204030204" pitchFamily="34" charset="0"/>
            </a:endParaRPr>
          </a:p>
          <a:p>
            <a:pPr marL="800100" lvl="1" indent="-342900">
              <a:buFont typeface="Arial" panose="020B0604020202020204" pitchFamily="34" charset="0"/>
              <a:buChar char="•"/>
            </a:pPr>
            <a:endParaRPr lang="en-GB" dirty="0">
              <a:solidFill>
                <a:schemeClr val="tx1"/>
              </a:solidFill>
              <a:latin typeface="Arial" panose="020B0604020202020204" pitchFamily="34" charset="0"/>
            </a:endParaRPr>
          </a:p>
        </p:txBody>
      </p:sp>
      <p:sp>
        <p:nvSpPr>
          <p:cNvPr id="12" name="TextBox 11">
            <a:extLst>
              <a:ext uri="{FF2B5EF4-FFF2-40B4-BE49-F238E27FC236}">
                <a16:creationId xmlns:a16="http://schemas.microsoft.com/office/drawing/2014/main" id="{6D2889DC-70D9-4588-96B5-F38E631138AC}"/>
              </a:ext>
            </a:extLst>
          </p:cNvPr>
          <p:cNvSpPr txBox="1"/>
          <p:nvPr/>
        </p:nvSpPr>
        <p:spPr>
          <a:xfrm>
            <a:off x="922020" y="6594401"/>
            <a:ext cx="10736580" cy="276999"/>
          </a:xfrm>
          <a:prstGeom prst="rect">
            <a:avLst/>
          </a:prstGeom>
          <a:noFill/>
        </p:spPr>
        <p:txBody>
          <a:bodyPr wrap="square" rtlCol="0">
            <a:spAutoFit/>
          </a:bodyPr>
          <a:lstStyle/>
          <a:p>
            <a:r>
              <a:rPr lang="en-GB" sz="1200" b="1" dirty="0">
                <a:latin typeface="Arial" panose="020B0604020202020204" pitchFamily="34" charset="0"/>
              </a:rPr>
              <a:t>Abbreviations</a:t>
            </a:r>
            <a:r>
              <a:rPr lang="en-GB" sz="1200" dirty="0">
                <a:latin typeface="Arial" panose="020B0604020202020204" pitchFamily="34" charset="0"/>
              </a:rPr>
              <a:t>: DGC; draft guidance for consultation; IFN, interferon; kPa, kilopascal; PEG-IFN, peginterferon alfa-2a </a:t>
            </a:r>
            <a:endParaRPr lang="en-GB" sz="1200" strike="sngStrike" dirty="0">
              <a:solidFill>
                <a:srgbClr val="FF0000"/>
              </a:solidFill>
              <a:latin typeface="Arial" panose="020B0604020202020204" pitchFamily="34" charset="0"/>
            </a:endParaRPr>
          </a:p>
        </p:txBody>
      </p:sp>
      <p:sp>
        <p:nvSpPr>
          <p:cNvPr id="13" name="Rectangle 12">
            <a:extLst>
              <a:ext uri="{FF2B5EF4-FFF2-40B4-BE49-F238E27FC236}">
                <a16:creationId xmlns:a16="http://schemas.microsoft.com/office/drawing/2014/main" id="{E82CA74A-6F08-4190-9479-10C9823605C7}"/>
              </a:ext>
            </a:extLst>
          </p:cNvPr>
          <p:cNvSpPr/>
          <p:nvPr/>
        </p:nvSpPr>
        <p:spPr>
          <a:xfrm>
            <a:off x="158748" y="1209796"/>
            <a:ext cx="11725793" cy="637531"/>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tx1"/>
                </a:solidFill>
                <a:latin typeface="Arial" panose="020B0604020202020204" pitchFamily="34" charset="0"/>
              </a:rPr>
              <a:t>DGC: </a:t>
            </a:r>
            <a:r>
              <a:rPr lang="en-GB" dirty="0">
                <a:solidFill>
                  <a:schemeClr val="tx1"/>
                </a:solidFill>
                <a:latin typeface="Arial" panose="020B0604020202020204" pitchFamily="34" charset="0"/>
              </a:rPr>
              <a:t>Unclear why company positioned </a:t>
            </a:r>
            <a:r>
              <a:rPr lang="en-GB" dirty="0" err="1">
                <a:solidFill>
                  <a:schemeClr val="tx1"/>
                </a:solidFill>
                <a:latin typeface="Arial" panose="020B0604020202020204" pitchFamily="34" charset="0"/>
              </a:rPr>
              <a:t>bulevirtide</a:t>
            </a:r>
            <a:r>
              <a:rPr lang="en-GB" dirty="0">
                <a:solidFill>
                  <a:schemeClr val="tx1"/>
                </a:solidFill>
                <a:latin typeface="Arial" panose="020B0604020202020204" pitchFamily="34" charset="0"/>
              </a:rPr>
              <a:t> for use in a narrower population and unclear how this population would  be identified in clinical practice </a:t>
            </a:r>
          </a:p>
        </p:txBody>
      </p:sp>
      <p:sp>
        <p:nvSpPr>
          <p:cNvPr id="23" name="Title 1">
            <a:extLst>
              <a:ext uri="{FF2B5EF4-FFF2-40B4-BE49-F238E27FC236}">
                <a16:creationId xmlns:a16="http://schemas.microsoft.com/office/drawing/2014/main" id="{4FBE000B-7AD1-0FAD-77C9-A8B7CC4EAC81}"/>
              </a:ext>
            </a:extLst>
          </p:cNvPr>
          <p:cNvSpPr txBox="1">
            <a:spLocks/>
          </p:cNvSpPr>
          <p:nvPr/>
        </p:nvSpPr>
        <p:spPr>
          <a:xfrm>
            <a:off x="132454" y="352373"/>
            <a:ext cx="11752087" cy="80841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spcBef>
                <a:spcPts val="0"/>
              </a:spcBef>
              <a:defRPr/>
            </a:pPr>
            <a:r>
              <a:rPr lang="en-GB" sz="3200" dirty="0">
                <a:latin typeface="Arial" panose="020B0604020202020204" pitchFamily="34" charset="0"/>
                <a:cs typeface="Arial" panose="020B0604020202020204" pitchFamily="34" charset="0"/>
              </a:rPr>
              <a:t>Proposed positioning in METAVIR stage of F2 or above (1/2)</a:t>
            </a:r>
          </a:p>
          <a:p>
            <a:pPr>
              <a:spcBef>
                <a:spcPts val="0"/>
              </a:spcBef>
              <a:defRPr/>
            </a:pPr>
            <a:r>
              <a:rPr lang="en-GB" sz="2000" dirty="0">
                <a:latin typeface="Arial" panose="020B0604020202020204" pitchFamily="34" charset="0"/>
                <a:cs typeface="Arial" panose="020B0604020202020204" pitchFamily="34" charset="0"/>
              </a:rPr>
              <a:t>(DGC section 3.3 and 3.4)</a:t>
            </a:r>
          </a:p>
        </p:txBody>
      </p:sp>
      <p:sp>
        <p:nvSpPr>
          <p:cNvPr id="2" name="Rectangle 1">
            <a:extLst>
              <a:ext uri="{FF2B5EF4-FFF2-40B4-BE49-F238E27FC236}">
                <a16:creationId xmlns:a16="http://schemas.microsoft.com/office/drawing/2014/main" id="{61B1D4F4-6A0F-B807-FAF9-3C98E12020C2}"/>
              </a:ext>
            </a:extLst>
          </p:cNvPr>
          <p:cNvSpPr/>
          <p:nvPr/>
        </p:nvSpPr>
        <p:spPr>
          <a:xfrm>
            <a:off x="141218" y="2003104"/>
            <a:ext cx="11734558" cy="1757563"/>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accent2"/>
                </a:solidFill>
                <a:latin typeface="Arial" panose="020B0604020202020204" pitchFamily="34" charset="0"/>
              </a:rPr>
              <a:t>Background </a:t>
            </a:r>
          </a:p>
          <a:p>
            <a:pPr marL="342900" indent="-342900">
              <a:buFont typeface="Arial" panose="020B0604020202020204" pitchFamily="34" charset="0"/>
              <a:buChar char="•"/>
            </a:pPr>
            <a:r>
              <a:rPr lang="en-GB" dirty="0">
                <a:solidFill>
                  <a:schemeClr val="tx1"/>
                </a:solidFill>
                <a:latin typeface="Arial" panose="020B0604020202020204" pitchFamily="34" charset="0"/>
              </a:rPr>
              <a:t>Company focused on people in MYR301 with compensated liver disease and significant fibrosis (METAVIR stage of at least F2), whose disease had not responded adequately to, or were ineligible for IFN-based therapy</a:t>
            </a:r>
          </a:p>
          <a:p>
            <a:pPr marL="342900" indent="-342900">
              <a:buFont typeface="Arial" panose="020B0604020202020204" pitchFamily="34" charset="0"/>
              <a:buChar char="•"/>
            </a:pPr>
            <a:r>
              <a:rPr lang="en-GB" dirty="0">
                <a:solidFill>
                  <a:schemeClr val="tx1"/>
                </a:solidFill>
                <a:latin typeface="Arial" panose="020B0604020202020204" pitchFamily="34" charset="0"/>
              </a:rPr>
              <a:t>Committee queried this positioning given the METAVIR F-stage distribution in MYR301</a:t>
            </a:r>
          </a:p>
          <a:p>
            <a:pPr marL="342900" indent="-342900">
              <a:buFont typeface="Arial" panose="020B0604020202020204" pitchFamily="34" charset="0"/>
              <a:buChar char="•"/>
            </a:pPr>
            <a:r>
              <a:rPr lang="en-GB" dirty="0">
                <a:solidFill>
                  <a:schemeClr val="tx1"/>
                </a:solidFill>
                <a:latin typeface="Arial" panose="020B0604020202020204" pitchFamily="34" charset="0"/>
              </a:rPr>
              <a:t>MYR301 assessed liver disease with a liver biopsy which is rarely used in clinical practice but transient elastography (</a:t>
            </a:r>
            <a:r>
              <a:rPr lang="en-GB" dirty="0" err="1">
                <a:solidFill>
                  <a:schemeClr val="tx1"/>
                </a:solidFill>
                <a:latin typeface="Arial" panose="020B0604020202020204" pitchFamily="34" charset="0"/>
              </a:rPr>
              <a:t>FibroScan</a:t>
            </a:r>
            <a:r>
              <a:rPr lang="en-GB" dirty="0">
                <a:solidFill>
                  <a:schemeClr val="tx1"/>
                </a:solidFill>
                <a:latin typeface="Arial" panose="020B0604020202020204" pitchFamily="34" charset="0"/>
              </a:rPr>
              <a:t>) is widely used to assess eligibility for PEG-IFN in people with chronic hepatitis D</a:t>
            </a:r>
          </a:p>
        </p:txBody>
      </p:sp>
      <p:sp>
        <p:nvSpPr>
          <p:cNvPr id="3" name="Rectangle 2" descr="Marker showing slides are confidential ">
            <a:extLst>
              <a:ext uri="{FF2B5EF4-FFF2-40B4-BE49-F238E27FC236}">
                <a16:creationId xmlns:a16="http://schemas.microsoft.com/office/drawing/2014/main" id="{E0849423-EE63-50C1-69E3-EDBBAE71D330}"/>
              </a:ext>
              <a:ext uri="{C183D7F6-B498-43B3-948B-1728B52AA6E4}">
                <adec:decorative xmlns:adec="http://schemas.microsoft.com/office/drawing/2017/decorative" val="0"/>
              </a:ext>
            </a:extLst>
          </p:cNvPr>
          <p:cNvSpPr/>
          <p:nvPr/>
        </p:nvSpPr>
        <p:spPr>
          <a:xfrm>
            <a:off x="4929912" y="1"/>
            <a:ext cx="1889754" cy="25037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rPr>
              <a:t>CONFIDENTIAL</a:t>
            </a:r>
          </a:p>
        </p:txBody>
      </p:sp>
    </p:spTree>
    <p:extLst>
      <p:ext uri="{BB962C8B-B14F-4D97-AF65-F5344CB8AC3E}">
        <p14:creationId xmlns:p14="http://schemas.microsoft.com/office/powerpoint/2010/main" val="611263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E4E1D21-37B6-4DED-9C97-E9DA5819D47B}"/>
              </a:ext>
            </a:extLst>
          </p:cNvPr>
          <p:cNvSpPr/>
          <p:nvPr/>
        </p:nvSpPr>
        <p:spPr>
          <a:xfrm>
            <a:off x="284494" y="1196797"/>
            <a:ext cx="11694732" cy="423517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tx1"/>
                </a:solidFill>
                <a:latin typeface="Arial" panose="020B0604020202020204" pitchFamily="34" charset="0"/>
              </a:rPr>
              <a:t>EAG comments</a:t>
            </a:r>
          </a:p>
          <a:p>
            <a:pPr marL="285750" indent="-285750">
              <a:buFont typeface="Arial" panose="020B0604020202020204" pitchFamily="34" charset="0"/>
              <a:buChar char="•"/>
            </a:pPr>
            <a:r>
              <a:rPr lang="en-GB" dirty="0">
                <a:solidFill>
                  <a:schemeClr val="tx1"/>
                </a:solidFill>
                <a:latin typeface="Arial" panose="020B0604020202020204" pitchFamily="34" charset="0"/>
              </a:rPr>
              <a:t> The overlap between people in MYR 301 with significant fibrosis defined as METAVIR stage 2 and above or transient elastography (</a:t>
            </a:r>
            <a:r>
              <a:rPr lang="en-GB" dirty="0" err="1">
                <a:solidFill>
                  <a:schemeClr val="tx1"/>
                </a:solidFill>
                <a:latin typeface="Arial" panose="020B0604020202020204" pitchFamily="34" charset="0"/>
              </a:rPr>
              <a:t>FibroScan</a:t>
            </a:r>
            <a:r>
              <a:rPr lang="en-GB" dirty="0">
                <a:solidFill>
                  <a:schemeClr val="tx1"/>
                </a:solidFill>
                <a:latin typeface="Arial" panose="020B0604020202020204" pitchFamily="34" charset="0"/>
              </a:rPr>
              <a:t>) scores above 7.25 kPa was very low</a:t>
            </a:r>
          </a:p>
          <a:p>
            <a:pPr marL="285750" indent="-285750">
              <a:buFont typeface="Arial" panose="020B0604020202020204" pitchFamily="34" charset="0"/>
              <a:buChar char="•"/>
            </a:pPr>
            <a:r>
              <a:rPr lang="en-GB" sz="1800" dirty="0">
                <a:solidFill>
                  <a:srgbClr val="000000"/>
                </a:solidFill>
                <a:effectLst/>
                <a:latin typeface="Arial" panose="020B0604020202020204" pitchFamily="34" charset="0"/>
                <a:ea typeface="Calibri" panose="020F0502020204030204" pitchFamily="34" charset="0"/>
              </a:rPr>
              <a:t>Response for the subgroups of people in MYR301 with transient elastography (</a:t>
            </a:r>
            <a:r>
              <a:rPr lang="en-GB" sz="1800" dirty="0" err="1">
                <a:solidFill>
                  <a:srgbClr val="000000"/>
                </a:solidFill>
                <a:effectLst/>
                <a:latin typeface="Arial" panose="020B0604020202020204" pitchFamily="34" charset="0"/>
                <a:ea typeface="Calibri" panose="020F0502020204030204" pitchFamily="34" charset="0"/>
              </a:rPr>
              <a:t>FibroScan</a:t>
            </a:r>
            <a:r>
              <a:rPr lang="en-GB" sz="1800" dirty="0">
                <a:solidFill>
                  <a:srgbClr val="000000"/>
                </a:solidFill>
                <a:effectLst/>
                <a:latin typeface="Arial" panose="020B0604020202020204" pitchFamily="34" charset="0"/>
                <a:ea typeface="Calibri" panose="020F0502020204030204" pitchFamily="34" charset="0"/>
              </a:rPr>
              <a:t>) scores equivalent of significant fibrosis (7.25kPa) were similar to the overall population, this had a limited impact on the ICER</a:t>
            </a:r>
          </a:p>
          <a:p>
            <a:pPr marL="285750" indent="-285750">
              <a:buFont typeface="Arial" panose="020B0604020202020204" pitchFamily="34" charset="0"/>
              <a:buChar char="•"/>
            </a:pPr>
            <a:r>
              <a:rPr lang="en-GB" dirty="0">
                <a:solidFill>
                  <a:schemeClr val="tx1"/>
                </a:solidFill>
                <a:latin typeface="Arial" panose="020B0604020202020204" pitchFamily="34" charset="0"/>
              </a:rPr>
              <a:t>Although MYR301 included people with less severe liver disease (METAVIR stage F0 and F1), this had limited effect on complete or partial response rates </a:t>
            </a:r>
          </a:p>
          <a:p>
            <a:pPr marL="285750" indent="-285750">
              <a:buFont typeface="Arial" panose="020B0604020202020204" pitchFamily="34" charset="0"/>
              <a:buChar char="•"/>
            </a:pPr>
            <a:r>
              <a:rPr lang="en-GB" dirty="0">
                <a:solidFill>
                  <a:schemeClr val="tx1"/>
                </a:solidFill>
                <a:latin typeface="Arial" panose="020B0604020202020204" pitchFamily="34" charset="0"/>
              </a:rPr>
              <a:t>METAVIR staging in the model was based on external data sources rather than those in MYR301</a:t>
            </a:r>
          </a:p>
          <a:p>
            <a:pPr marL="285750" indent="-285750">
              <a:buFont typeface="Arial" panose="020B0604020202020204" pitchFamily="34" charset="0"/>
              <a:buChar char="•"/>
            </a:pPr>
            <a:r>
              <a:rPr lang="en-GB" dirty="0">
                <a:solidFill>
                  <a:schemeClr val="tx1"/>
                </a:solidFill>
                <a:latin typeface="Arial" panose="020B0604020202020204" pitchFamily="34" charset="0"/>
              </a:rPr>
              <a:t>The proportion in different health states in the model has a larger impact on the ICER and potentially on the severity weighting</a:t>
            </a:r>
          </a:p>
          <a:p>
            <a:pPr marL="285750" indent="-285750">
              <a:buFont typeface="Arial" panose="020B0604020202020204" pitchFamily="34" charset="0"/>
              <a:buChar char="•"/>
            </a:pPr>
            <a:endParaRPr lang="en-GB" dirty="0">
              <a:solidFill>
                <a:schemeClr val="tx1"/>
              </a:solidFill>
              <a:latin typeface="Arial" panose="020B0604020202020204" pitchFamily="34" charset="0"/>
            </a:endParaRPr>
          </a:p>
          <a:p>
            <a:pPr marL="285750" indent="-285750">
              <a:buFont typeface="Arial" panose="020B0604020202020204" pitchFamily="34" charset="0"/>
              <a:buChar char="•"/>
            </a:pPr>
            <a:r>
              <a:rPr lang="en-GB" dirty="0">
                <a:solidFill>
                  <a:schemeClr val="tx1"/>
                </a:solidFill>
                <a:latin typeface="Arial" panose="020B0604020202020204" pitchFamily="34" charset="0"/>
              </a:rPr>
              <a:t>EAG notes transient elastography (</a:t>
            </a:r>
            <a:r>
              <a:rPr lang="en-GB" dirty="0" err="1">
                <a:solidFill>
                  <a:schemeClr val="tx1"/>
                </a:solidFill>
                <a:latin typeface="Arial" panose="020B0604020202020204" pitchFamily="34" charset="0"/>
              </a:rPr>
              <a:t>FibroScan</a:t>
            </a:r>
            <a:r>
              <a:rPr lang="en-GB" dirty="0">
                <a:solidFill>
                  <a:schemeClr val="tx1"/>
                </a:solidFill>
                <a:latin typeface="Arial" panose="020B0604020202020204" pitchFamily="34" charset="0"/>
              </a:rPr>
              <a:t>) has less than optimal accuracy for diagnosing significant fibrosis and discriminating between adjacent fibrosis and no agreement in clinical practice on cut-offs</a:t>
            </a:r>
          </a:p>
          <a:p>
            <a:pPr marL="285750" indent="-285750">
              <a:buFont typeface="Arial" panose="020B0604020202020204" pitchFamily="34" charset="0"/>
              <a:buChar char="•"/>
            </a:pPr>
            <a:r>
              <a:rPr lang="en-GB" dirty="0">
                <a:solidFill>
                  <a:schemeClr val="tx1"/>
                </a:solidFill>
                <a:latin typeface="Arial" panose="020B0604020202020204" pitchFamily="34" charset="0"/>
              </a:rPr>
              <a:t>EAG were unable to validate source used to identify EASL fibrosis thresholds and note here is no agreement in clinical practice on the cut-offs for advanced fibrosis, but consider 8 to be the most validated threshold</a:t>
            </a:r>
          </a:p>
        </p:txBody>
      </p:sp>
      <p:sp>
        <p:nvSpPr>
          <p:cNvPr id="12" name="TextBox 11">
            <a:extLst>
              <a:ext uri="{FF2B5EF4-FFF2-40B4-BE49-F238E27FC236}">
                <a16:creationId xmlns:a16="http://schemas.microsoft.com/office/drawing/2014/main" id="{6D2889DC-70D9-4588-96B5-F38E631138AC}"/>
              </a:ext>
            </a:extLst>
          </p:cNvPr>
          <p:cNvSpPr txBox="1"/>
          <p:nvPr/>
        </p:nvSpPr>
        <p:spPr>
          <a:xfrm>
            <a:off x="905822" y="6481372"/>
            <a:ext cx="11073404" cy="461665"/>
          </a:xfrm>
          <a:prstGeom prst="rect">
            <a:avLst/>
          </a:prstGeom>
          <a:noFill/>
        </p:spPr>
        <p:txBody>
          <a:bodyPr wrap="square" rtlCol="0">
            <a:spAutoFit/>
          </a:bodyPr>
          <a:lstStyle/>
          <a:p>
            <a:r>
              <a:rPr lang="en-GB" sz="1200" b="1" dirty="0">
                <a:latin typeface="Arial" panose="020B0604020202020204" pitchFamily="34" charset="0"/>
              </a:rPr>
              <a:t>Abbreviations</a:t>
            </a:r>
            <a:r>
              <a:rPr lang="en-GB" sz="1200" dirty="0">
                <a:latin typeface="Arial" panose="020B0604020202020204" pitchFamily="34" charset="0"/>
              </a:rPr>
              <a:t>: DGC, draft guidance for consultation; EASL, European Association for the Study of the Liver;  ICER, incremental cost effectiveness ratio; kPa; kilopascal </a:t>
            </a:r>
            <a:endParaRPr lang="en-GB" sz="1200" strike="sngStrike" dirty="0">
              <a:solidFill>
                <a:srgbClr val="FF0000"/>
              </a:solidFill>
              <a:latin typeface="Arial" panose="020B0604020202020204" pitchFamily="34" charset="0"/>
            </a:endParaRPr>
          </a:p>
        </p:txBody>
      </p:sp>
      <p:sp>
        <p:nvSpPr>
          <p:cNvPr id="23" name="Title 1">
            <a:extLst>
              <a:ext uri="{FF2B5EF4-FFF2-40B4-BE49-F238E27FC236}">
                <a16:creationId xmlns:a16="http://schemas.microsoft.com/office/drawing/2014/main" id="{4FBE000B-7AD1-0FAD-77C9-A8B7CC4EAC81}"/>
              </a:ext>
            </a:extLst>
          </p:cNvPr>
          <p:cNvSpPr txBox="1">
            <a:spLocks/>
          </p:cNvSpPr>
          <p:nvPr/>
        </p:nvSpPr>
        <p:spPr>
          <a:xfrm>
            <a:off x="284494" y="206616"/>
            <a:ext cx="11694732" cy="88014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32500" lnSpcReduction="20000"/>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spcBef>
                <a:spcPts val="0"/>
              </a:spcBef>
              <a:spcAft>
                <a:spcPts val="600"/>
              </a:spcAft>
              <a:defRPr/>
            </a:pPr>
            <a:r>
              <a:rPr lang="en-GB" sz="9600" dirty="0">
                <a:latin typeface="Arial" panose="020B0604020202020204" pitchFamily="34" charset="0"/>
                <a:cs typeface="Arial" panose="020B0604020202020204" pitchFamily="34" charset="0"/>
              </a:rPr>
              <a:t>Proposed positioning in METAVIR stage of F2 or above (2/2)</a:t>
            </a:r>
          </a:p>
          <a:p>
            <a:pPr>
              <a:spcBef>
                <a:spcPts val="0"/>
              </a:spcBef>
              <a:spcAft>
                <a:spcPts val="600"/>
              </a:spcAft>
              <a:defRPr/>
            </a:pPr>
            <a:r>
              <a:rPr lang="en-GB" sz="7200" dirty="0">
                <a:latin typeface="Arial" panose="020B0604020202020204" pitchFamily="34" charset="0"/>
                <a:cs typeface="Arial" panose="020B0604020202020204" pitchFamily="34" charset="0"/>
              </a:rPr>
              <a:t>(</a:t>
            </a:r>
            <a:r>
              <a:rPr lang="en-GB" sz="6200" dirty="0">
                <a:latin typeface="Arial" panose="020B0604020202020204" pitchFamily="34" charset="0"/>
                <a:cs typeface="Arial" panose="020B0604020202020204" pitchFamily="34" charset="0"/>
              </a:rPr>
              <a:t>DGC section 3.3 and 3.4</a:t>
            </a:r>
            <a:r>
              <a:rPr lang="en-GB" sz="7200" dirty="0">
                <a:latin typeface="Arial" panose="020B0604020202020204" pitchFamily="34" charset="0"/>
                <a:cs typeface="Arial" panose="020B0604020202020204" pitchFamily="34" charset="0"/>
              </a:rPr>
              <a:t>)</a:t>
            </a:r>
            <a:br>
              <a:rPr lang="en-GB" sz="9600" dirty="0">
                <a:latin typeface="Arial" panose="020B0604020202020204" pitchFamily="34" charset="0"/>
                <a:cs typeface="Arial" panose="020B0604020202020204" pitchFamily="34" charset="0"/>
              </a:rPr>
            </a:br>
            <a:endParaRPr lang="en-GB" sz="2200" i="1" dirty="0">
              <a:latin typeface="Arial" panose="020B0604020202020204" pitchFamily="34" charset="0"/>
              <a:cs typeface="Arial" panose="020B0604020202020204" pitchFamily="34" charset="0"/>
            </a:endParaRPr>
          </a:p>
        </p:txBody>
      </p:sp>
      <p:sp>
        <p:nvSpPr>
          <p:cNvPr id="2" name="Rectangle 1" descr="Question to committee">
            <a:extLst>
              <a:ext uri="{FF2B5EF4-FFF2-40B4-BE49-F238E27FC236}">
                <a16:creationId xmlns:a16="http://schemas.microsoft.com/office/drawing/2014/main" id="{DAB5D124-57BA-ABA8-F633-590AE419CDEA}"/>
              </a:ext>
              <a:ext uri="{C183D7F6-B498-43B3-948B-1728B52AA6E4}">
                <adec:decorative xmlns:adec="http://schemas.microsoft.com/office/drawing/2017/decorative" val="0"/>
              </a:ext>
            </a:extLst>
          </p:cNvPr>
          <p:cNvSpPr/>
          <p:nvPr/>
        </p:nvSpPr>
        <p:spPr>
          <a:xfrm>
            <a:off x="2468740" y="5798989"/>
            <a:ext cx="8334705" cy="591526"/>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1800" dirty="0">
                <a:solidFill>
                  <a:schemeClr val="tx1"/>
                </a:solidFill>
              </a:rPr>
              <a:t>Is it appropriate to position </a:t>
            </a:r>
            <a:r>
              <a:rPr lang="en-GB" sz="1800" dirty="0" err="1">
                <a:solidFill>
                  <a:schemeClr val="tx1"/>
                </a:solidFill>
              </a:rPr>
              <a:t>bulevirtide</a:t>
            </a:r>
            <a:r>
              <a:rPr lang="en-GB" sz="1800" dirty="0">
                <a:solidFill>
                  <a:schemeClr val="tx1"/>
                </a:solidFill>
              </a:rPr>
              <a:t> for people with significant fibrosis?</a:t>
            </a:r>
          </a:p>
        </p:txBody>
      </p:sp>
      <p:grpSp>
        <p:nvGrpSpPr>
          <p:cNvPr id="3" name="Group 2">
            <a:extLst>
              <a:ext uri="{FF2B5EF4-FFF2-40B4-BE49-F238E27FC236}">
                <a16:creationId xmlns:a16="http://schemas.microsoft.com/office/drawing/2014/main" id="{9A304863-6472-6648-0FF5-CF0E48D8520D}"/>
              </a:ext>
              <a:ext uri="{C183D7F6-B498-43B3-948B-1728B52AA6E4}">
                <adec:decorative xmlns:adec="http://schemas.microsoft.com/office/drawing/2017/decorative" val="1"/>
              </a:ext>
            </a:extLst>
          </p:cNvPr>
          <p:cNvGrpSpPr/>
          <p:nvPr/>
        </p:nvGrpSpPr>
        <p:grpSpPr>
          <a:xfrm>
            <a:off x="1583271" y="5622139"/>
            <a:ext cx="1135069" cy="848078"/>
            <a:chOff x="-1440493" y="4133589"/>
            <a:chExt cx="576000" cy="576000"/>
          </a:xfrm>
        </p:grpSpPr>
        <p:sp>
          <p:nvSpPr>
            <p:cNvPr id="4" name="Oval 3">
              <a:extLst>
                <a:ext uri="{FF2B5EF4-FFF2-40B4-BE49-F238E27FC236}">
                  <a16:creationId xmlns:a16="http://schemas.microsoft.com/office/drawing/2014/main" id="{1175E235-EAE4-239E-67A8-F36E7DC60B4D}"/>
                </a:ext>
              </a:extLst>
            </p:cNvPr>
            <p:cNvSpPr/>
            <p:nvPr/>
          </p:nvSpPr>
          <p:spPr>
            <a:xfrm>
              <a:off x="-1440493" y="4133589"/>
              <a:ext cx="576000" cy="576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rial" panose="020B0604020202020204" pitchFamily="34" charset="0"/>
              </a:endParaRPr>
            </a:p>
          </p:txBody>
        </p:sp>
        <p:pic>
          <p:nvPicPr>
            <p:cNvPr id="5" name="Graphic 4" descr="Chat with solid fill">
              <a:extLst>
                <a:ext uri="{FF2B5EF4-FFF2-40B4-BE49-F238E27FC236}">
                  <a16:creationId xmlns:a16="http://schemas.microsoft.com/office/drawing/2014/main" id="{1DBDFAC9-3439-FC92-798B-1B009EA1E36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84225" y="4189857"/>
              <a:ext cx="463463" cy="463463"/>
            </a:xfrm>
            <a:prstGeom prst="rect">
              <a:avLst/>
            </a:prstGeom>
          </p:spPr>
        </p:pic>
      </p:grpSp>
    </p:spTree>
    <p:extLst>
      <p:ext uri="{BB962C8B-B14F-4D97-AF65-F5344CB8AC3E}">
        <p14:creationId xmlns:p14="http://schemas.microsoft.com/office/powerpoint/2010/main" val="36986744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A095D89B-195A-4D94-A8DE-CD5502F42403}"/>
              </a:ext>
            </a:extLst>
          </p:cNvPr>
          <p:cNvSpPr/>
          <p:nvPr/>
        </p:nvSpPr>
        <p:spPr>
          <a:xfrm>
            <a:off x="174171" y="3208819"/>
            <a:ext cx="11743950" cy="3180830"/>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latin typeface="Arial" panose="020B0604020202020204" pitchFamily="34" charset="0"/>
              </a:rPr>
              <a:t>Company response at consultation</a:t>
            </a:r>
          </a:p>
          <a:p>
            <a:pPr marL="342900" indent="-342900">
              <a:buFont typeface="Arial" panose="020B0604020202020204" pitchFamily="34" charset="0"/>
              <a:buChar char="•"/>
            </a:pPr>
            <a:r>
              <a:rPr lang="en-GB" dirty="0">
                <a:solidFill>
                  <a:schemeClr val="tx1"/>
                </a:solidFill>
                <a:latin typeface="Arial" panose="020B0604020202020204" pitchFamily="34" charset="0"/>
              </a:rPr>
              <a:t>UKHSA data on baseline age at diagnosis suggest majority of people with CHD in the UK are young so consider median is more appropriate and severity modifier should be applied</a:t>
            </a:r>
          </a:p>
          <a:p>
            <a:pPr marL="285750" indent="-285750">
              <a:buFont typeface="Arial" panose="020B0604020202020204" pitchFamily="34" charset="0"/>
              <a:buChar char="•"/>
            </a:pPr>
            <a:r>
              <a:rPr lang="en-GB" dirty="0">
                <a:solidFill>
                  <a:schemeClr val="tx1"/>
                </a:solidFill>
                <a:latin typeface="Arial" panose="020B0604020202020204" pitchFamily="34" charset="0"/>
              </a:rPr>
              <a:t>Carried out scenario analysis where baseline age was set to UKHSA mean age of  </a:t>
            </a:r>
            <a:r>
              <a:rPr lang="en-GB" u="sng" dirty="0" err="1">
                <a:solidFill>
                  <a:schemeClr val="tx1"/>
                </a:solidFill>
                <a:highlight>
                  <a:srgbClr val="000000"/>
                </a:highlight>
                <a:latin typeface="Arial" panose="020B0604020202020204" pitchFamily="34" charset="0"/>
              </a:rPr>
              <a:t>xxxx</a:t>
            </a:r>
            <a:r>
              <a:rPr lang="en-GB" dirty="0">
                <a:solidFill>
                  <a:schemeClr val="tx1"/>
                </a:solidFill>
                <a:latin typeface="Arial" panose="020B0604020202020204" pitchFamily="34" charset="0"/>
              </a:rPr>
              <a:t> years (using severity modifier makes a difference to ICER)</a:t>
            </a:r>
          </a:p>
          <a:p>
            <a:pPr marL="742950" lvl="1" indent="-285750">
              <a:buFont typeface="Arial" panose="020B0604020202020204" pitchFamily="34" charset="0"/>
              <a:buChar char="•"/>
            </a:pPr>
            <a:endParaRPr lang="en-GB" dirty="0">
              <a:solidFill>
                <a:schemeClr val="tx1"/>
              </a:solidFill>
              <a:latin typeface="Arial" panose="020B0604020202020204" pitchFamily="34" charset="0"/>
            </a:endParaRPr>
          </a:p>
          <a:p>
            <a:pPr marL="342900" indent="-342900">
              <a:buFont typeface="Arial" panose="020B0604020202020204" pitchFamily="34" charset="0"/>
              <a:buChar char="•"/>
            </a:pPr>
            <a:endParaRPr lang="en-GB" dirty="0">
              <a:solidFill>
                <a:schemeClr val="tx1"/>
              </a:solidFill>
              <a:latin typeface="Arial" panose="020B0604020202020204" pitchFamily="34" charset="0"/>
            </a:endParaRPr>
          </a:p>
          <a:p>
            <a:pPr marL="342900" indent="-342900">
              <a:buFont typeface="Arial" panose="020B0604020202020204" pitchFamily="34" charset="0"/>
              <a:buChar char="•"/>
            </a:pPr>
            <a:endParaRPr lang="en-GB" dirty="0">
              <a:solidFill>
                <a:schemeClr val="tx1"/>
              </a:solidFill>
              <a:latin typeface="Arial" panose="020B0604020202020204" pitchFamily="34" charset="0"/>
            </a:endParaRPr>
          </a:p>
        </p:txBody>
      </p:sp>
      <p:sp>
        <p:nvSpPr>
          <p:cNvPr id="12" name="TextBox 11">
            <a:extLst>
              <a:ext uri="{FF2B5EF4-FFF2-40B4-BE49-F238E27FC236}">
                <a16:creationId xmlns:a16="http://schemas.microsoft.com/office/drawing/2014/main" id="{6D2889DC-70D9-4588-96B5-F38E631138AC}"/>
              </a:ext>
            </a:extLst>
          </p:cNvPr>
          <p:cNvSpPr txBox="1"/>
          <p:nvPr/>
        </p:nvSpPr>
        <p:spPr>
          <a:xfrm>
            <a:off x="820062" y="6395133"/>
            <a:ext cx="11782049" cy="492443"/>
          </a:xfrm>
          <a:prstGeom prst="rect">
            <a:avLst/>
          </a:prstGeom>
          <a:noFill/>
        </p:spPr>
        <p:txBody>
          <a:bodyPr wrap="square" rtlCol="0">
            <a:spAutoFit/>
          </a:bodyPr>
          <a:lstStyle/>
          <a:p>
            <a:r>
              <a:rPr lang="en-GB" sz="1300" b="1" dirty="0">
                <a:latin typeface="Arial" panose="020B0604020202020204" pitchFamily="34" charset="0"/>
              </a:rPr>
              <a:t>Abbreviations</a:t>
            </a:r>
            <a:r>
              <a:rPr lang="en-GB" sz="1300" dirty="0">
                <a:latin typeface="Arial" panose="020B0604020202020204" pitchFamily="34" charset="0"/>
              </a:rPr>
              <a:t>; CHD, chronic hepatitis D; DGC, draft guidance for consultation; HDV; hepatitis delta virus; ICER, incremental cost-effectiveness ratio; </a:t>
            </a:r>
          </a:p>
          <a:p>
            <a:r>
              <a:rPr lang="en-GB" sz="1300" dirty="0">
                <a:latin typeface="Arial" panose="020B0604020202020204" pitchFamily="34" charset="0"/>
              </a:rPr>
              <a:t>RNA ribonucleic acid; UKHSA,UK Health Security Agency </a:t>
            </a:r>
            <a:endParaRPr lang="en-GB" sz="1300" strike="sngStrike" dirty="0">
              <a:solidFill>
                <a:srgbClr val="FF0000"/>
              </a:solidFill>
              <a:latin typeface="Arial" panose="020B0604020202020204" pitchFamily="34" charset="0"/>
            </a:endParaRPr>
          </a:p>
        </p:txBody>
      </p:sp>
      <p:sp>
        <p:nvSpPr>
          <p:cNvPr id="13" name="Rectangle 12">
            <a:extLst>
              <a:ext uri="{FF2B5EF4-FFF2-40B4-BE49-F238E27FC236}">
                <a16:creationId xmlns:a16="http://schemas.microsoft.com/office/drawing/2014/main" id="{E82CA74A-6F08-4190-9479-10C9823605C7}"/>
              </a:ext>
            </a:extLst>
          </p:cNvPr>
          <p:cNvSpPr/>
          <p:nvPr/>
        </p:nvSpPr>
        <p:spPr>
          <a:xfrm>
            <a:off x="171507" y="1066553"/>
            <a:ext cx="11705658" cy="406082"/>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tx1"/>
                </a:solidFill>
                <a:latin typeface="Arial" panose="020B0604020202020204" pitchFamily="34" charset="0"/>
              </a:rPr>
              <a:t>DGC: </a:t>
            </a:r>
            <a:r>
              <a:rPr lang="en-GB" dirty="0">
                <a:solidFill>
                  <a:schemeClr val="tx1"/>
                </a:solidFill>
                <a:latin typeface="Arial" panose="020B0604020202020204" pitchFamily="34" charset="0"/>
              </a:rPr>
              <a:t>Committee noted it would like mean age and cirrhosis status of people at diagnosis based on UKHSA data</a:t>
            </a:r>
          </a:p>
        </p:txBody>
      </p:sp>
      <p:sp>
        <p:nvSpPr>
          <p:cNvPr id="23" name="Title 1">
            <a:extLst>
              <a:ext uri="{FF2B5EF4-FFF2-40B4-BE49-F238E27FC236}">
                <a16:creationId xmlns:a16="http://schemas.microsoft.com/office/drawing/2014/main" id="{4FBE000B-7AD1-0FAD-77C9-A8B7CC4EAC81}"/>
              </a:ext>
            </a:extLst>
          </p:cNvPr>
          <p:cNvSpPr txBox="1">
            <a:spLocks/>
          </p:cNvSpPr>
          <p:nvPr/>
        </p:nvSpPr>
        <p:spPr>
          <a:xfrm>
            <a:off x="27423" y="152314"/>
            <a:ext cx="11694732" cy="82195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spcBef>
                <a:spcPts val="0"/>
              </a:spcBef>
              <a:defRPr/>
            </a:pPr>
            <a:r>
              <a:rPr lang="en-GB" sz="3200" dirty="0">
                <a:latin typeface="Arial" panose="020B0604020202020204" pitchFamily="34" charset="0"/>
                <a:ea typeface="Calibri" panose="020F0502020204030204" pitchFamily="34" charset="0"/>
                <a:cs typeface="Arial" panose="020B0604020202020204" pitchFamily="34" charset="0"/>
              </a:rPr>
              <a:t>M</a:t>
            </a:r>
            <a:r>
              <a:rPr lang="en-GB" sz="3200" dirty="0">
                <a:effectLst/>
                <a:latin typeface="Arial" panose="020B0604020202020204" pitchFamily="34" charset="0"/>
                <a:ea typeface="Calibri" panose="020F0502020204030204" pitchFamily="34" charset="0"/>
                <a:cs typeface="Arial" panose="020B0604020202020204" pitchFamily="34" charset="0"/>
              </a:rPr>
              <a:t>ean age and cirrhosis status for hepatitis D in the UK (1/2)</a:t>
            </a:r>
            <a:endParaRPr lang="en-GB" sz="3200" dirty="0">
              <a:latin typeface="Arial" panose="020B0604020202020204" pitchFamily="34" charset="0"/>
              <a:cs typeface="Arial" panose="020B0604020202020204" pitchFamily="34" charset="0"/>
            </a:endParaRPr>
          </a:p>
          <a:p>
            <a:pPr>
              <a:spcBef>
                <a:spcPts val="0"/>
              </a:spcBef>
              <a:spcAft>
                <a:spcPts val="600"/>
              </a:spcAft>
              <a:defRPr/>
            </a:pPr>
            <a:r>
              <a:rPr lang="en-GB" sz="2000" dirty="0">
                <a:latin typeface="Arial" panose="020B0604020202020204" pitchFamily="34" charset="0"/>
                <a:cs typeface="Arial" panose="020B0604020202020204" pitchFamily="34" charset="0"/>
              </a:rPr>
              <a:t>(DGC section 3.7 and 3.16)</a:t>
            </a:r>
            <a:br>
              <a:rPr lang="en-GB" sz="3200" dirty="0">
                <a:latin typeface="Arial" panose="020B0604020202020204" pitchFamily="34" charset="0"/>
                <a:cs typeface="Arial" panose="020B0604020202020204" pitchFamily="34" charset="0"/>
              </a:rPr>
            </a:br>
            <a:endParaRPr lang="en-GB" sz="2000" i="1" dirty="0">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61B1D4F4-6A0F-B807-FAF9-3C98E12020C2}"/>
              </a:ext>
            </a:extLst>
          </p:cNvPr>
          <p:cNvSpPr/>
          <p:nvPr/>
        </p:nvSpPr>
        <p:spPr>
          <a:xfrm>
            <a:off x="163287" y="1599884"/>
            <a:ext cx="11754834" cy="1481686"/>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latin typeface="Arial" panose="020B0604020202020204" pitchFamily="34" charset="0"/>
              </a:rPr>
              <a:t>Background</a:t>
            </a:r>
          </a:p>
          <a:p>
            <a:pPr marL="285750" indent="-285750">
              <a:buFont typeface="Arial" panose="020B0604020202020204" pitchFamily="34" charset="0"/>
              <a:buChar char="•"/>
            </a:pPr>
            <a:r>
              <a:rPr lang="en-GB" dirty="0">
                <a:solidFill>
                  <a:schemeClr val="tx1"/>
                </a:solidFill>
                <a:latin typeface="Arial" panose="020B0604020202020204" pitchFamily="34" charset="0"/>
              </a:rPr>
              <a:t>Company used </a:t>
            </a:r>
            <a:r>
              <a:rPr lang="en-GB" dirty="0" err="1">
                <a:solidFill>
                  <a:schemeClr val="tx1"/>
                </a:solidFill>
                <a:latin typeface="Arial" panose="020B0604020202020204" pitchFamily="34" charset="0"/>
              </a:rPr>
              <a:t>Spaan</a:t>
            </a:r>
            <a:r>
              <a:rPr lang="en-GB" dirty="0">
                <a:solidFill>
                  <a:schemeClr val="tx1"/>
                </a:solidFill>
                <a:latin typeface="Arial" panose="020B0604020202020204" pitchFamily="34" charset="0"/>
              </a:rPr>
              <a:t> et al (2020) to identify baseline age of people with CHD in the UK to inform base case analysis (assumed median age of 35.1 years)</a:t>
            </a:r>
          </a:p>
          <a:p>
            <a:pPr marL="285750" indent="-285750">
              <a:buFont typeface="Arial" panose="020B0604020202020204" pitchFamily="34" charset="0"/>
              <a:buChar char="•"/>
            </a:pPr>
            <a:r>
              <a:rPr lang="en-GB" dirty="0">
                <a:solidFill>
                  <a:schemeClr val="tx1"/>
                </a:solidFill>
                <a:latin typeface="Arial" panose="020B0604020202020204" pitchFamily="34" charset="0"/>
              </a:rPr>
              <a:t>UKHSA analyses confirmed median age of 35 years </a:t>
            </a:r>
            <a:r>
              <a:rPr lang="en-GB" dirty="0">
                <a:solidFill>
                  <a:schemeClr val="tx1"/>
                </a:solidFill>
                <a:effectLst/>
                <a:latin typeface="Arial" panose="020B0604020202020204" pitchFamily="34" charset="0"/>
                <a:ea typeface="Calibri" panose="020F0502020204030204" pitchFamily="34" charset="0"/>
              </a:rPr>
              <a:t>but committee consider UKHSA data on mean age would increase certainty in the cost-effectiveness results and severity weighting </a:t>
            </a:r>
            <a:endParaRPr lang="en-GB" dirty="0">
              <a:solidFill>
                <a:schemeClr val="tx1"/>
              </a:solidFill>
              <a:latin typeface="Arial" panose="020B0604020202020204" pitchFamily="34" charset="0"/>
            </a:endParaRPr>
          </a:p>
        </p:txBody>
      </p:sp>
      <p:sp>
        <p:nvSpPr>
          <p:cNvPr id="3" name="Rectangle 2" descr="Marker showing slides are confidential ">
            <a:extLst>
              <a:ext uri="{FF2B5EF4-FFF2-40B4-BE49-F238E27FC236}">
                <a16:creationId xmlns:a16="http://schemas.microsoft.com/office/drawing/2014/main" id="{96207699-776F-1F7D-41A3-9CEB98D45062}"/>
              </a:ext>
              <a:ext uri="{C183D7F6-B498-43B3-948B-1728B52AA6E4}">
                <adec:decorative xmlns:adec="http://schemas.microsoft.com/office/drawing/2017/decorative" val="0"/>
              </a:ext>
            </a:extLst>
          </p:cNvPr>
          <p:cNvSpPr/>
          <p:nvPr/>
        </p:nvSpPr>
        <p:spPr>
          <a:xfrm>
            <a:off x="4929912" y="1"/>
            <a:ext cx="1889754" cy="25037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rPr>
              <a:t>CONFIDENTIAL</a:t>
            </a:r>
          </a:p>
        </p:txBody>
      </p:sp>
      <p:graphicFrame>
        <p:nvGraphicFramePr>
          <p:cNvPr id="5" name="Table 4">
            <a:extLst>
              <a:ext uri="{FF2B5EF4-FFF2-40B4-BE49-F238E27FC236}">
                <a16:creationId xmlns:a16="http://schemas.microsoft.com/office/drawing/2014/main" id="{2BF0FCDC-F2F1-4082-CFBC-1D86F99CBABF}"/>
              </a:ext>
            </a:extLst>
          </p:cNvPr>
          <p:cNvGraphicFramePr>
            <a:graphicFrameLocks noGrp="1"/>
          </p:cNvGraphicFramePr>
          <p:nvPr>
            <p:extLst>
              <p:ext uri="{D42A27DB-BD31-4B8C-83A1-F6EECF244321}">
                <p14:modId xmlns:p14="http://schemas.microsoft.com/office/powerpoint/2010/main" val="2015466077"/>
              </p:ext>
            </p:extLst>
          </p:nvPr>
        </p:nvGraphicFramePr>
        <p:xfrm>
          <a:off x="2411753" y="4681536"/>
          <a:ext cx="6721097" cy="1651000"/>
        </p:xfrm>
        <a:graphic>
          <a:graphicData uri="http://schemas.openxmlformats.org/drawingml/2006/table">
            <a:tbl>
              <a:tblPr firstRow="1" bandRow="1">
                <a:tableStyleId>{5C22544A-7EE6-4342-B048-85BDC9FD1C3A}</a:tableStyleId>
              </a:tblPr>
              <a:tblGrid>
                <a:gridCol w="3306726">
                  <a:extLst>
                    <a:ext uri="{9D8B030D-6E8A-4147-A177-3AD203B41FA5}">
                      <a16:colId xmlns:a16="http://schemas.microsoft.com/office/drawing/2014/main" val="387307811"/>
                    </a:ext>
                  </a:extLst>
                </a:gridCol>
                <a:gridCol w="2043086">
                  <a:extLst>
                    <a:ext uri="{9D8B030D-6E8A-4147-A177-3AD203B41FA5}">
                      <a16:colId xmlns:a16="http://schemas.microsoft.com/office/drawing/2014/main" val="3098304129"/>
                    </a:ext>
                  </a:extLst>
                </a:gridCol>
                <a:gridCol w="1371285">
                  <a:extLst>
                    <a:ext uri="{9D8B030D-6E8A-4147-A177-3AD203B41FA5}">
                      <a16:colId xmlns:a16="http://schemas.microsoft.com/office/drawing/2014/main" val="1064551954"/>
                    </a:ext>
                  </a:extLst>
                </a:gridCol>
              </a:tblGrid>
              <a:tr h="370840">
                <a:tc>
                  <a:txBody>
                    <a:bodyPr/>
                    <a:lstStyle/>
                    <a:p>
                      <a:r>
                        <a:rPr lang="en-GB" dirty="0"/>
                        <a:t>Source </a:t>
                      </a:r>
                    </a:p>
                  </a:txBody>
                  <a:tcPr/>
                </a:tc>
                <a:tc>
                  <a:txBody>
                    <a:bodyPr/>
                    <a:lstStyle/>
                    <a:p>
                      <a:r>
                        <a:rPr lang="en-GB" dirty="0"/>
                        <a:t>Median age</a:t>
                      </a:r>
                    </a:p>
                  </a:txBody>
                  <a:tcPr/>
                </a:tc>
                <a:tc>
                  <a:txBody>
                    <a:bodyPr/>
                    <a:lstStyle/>
                    <a:p>
                      <a:r>
                        <a:rPr lang="en-GB" dirty="0"/>
                        <a:t>Mean age</a:t>
                      </a:r>
                    </a:p>
                  </a:txBody>
                  <a:tcPr/>
                </a:tc>
                <a:extLst>
                  <a:ext uri="{0D108BD9-81ED-4DB2-BD59-A6C34878D82A}">
                    <a16:rowId xmlns:a16="http://schemas.microsoft.com/office/drawing/2014/main" val="4233639574"/>
                  </a:ext>
                </a:extLst>
              </a:tr>
              <a:tr h="468469">
                <a:tc>
                  <a:txBody>
                    <a:bodyPr/>
                    <a:lstStyle/>
                    <a:p>
                      <a:r>
                        <a:rPr lang="en-GB" dirty="0"/>
                        <a:t>UKHSA</a:t>
                      </a:r>
                    </a:p>
                    <a:p>
                      <a:r>
                        <a:rPr lang="en-GB" dirty="0"/>
                        <a:t>(all people n=602)</a:t>
                      </a:r>
                    </a:p>
                  </a:txBody>
                  <a:tcPr/>
                </a:tc>
                <a:tc>
                  <a:txBody>
                    <a:bodyPr/>
                    <a:lstStyle/>
                    <a:p>
                      <a:r>
                        <a:rPr lang="en-GB" dirty="0"/>
                        <a:t>35.0 years</a:t>
                      </a:r>
                    </a:p>
                  </a:txBody>
                  <a:tcPr/>
                </a:tc>
                <a:tc>
                  <a:txBody>
                    <a:bodyPr/>
                    <a:lstStyle/>
                    <a:p>
                      <a:r>
                        <a:rPr lang="en-GB" sz="1800" u="sng" dirty="0" err="1">
                          <a:effectLst/>
                          <a:highlight>
                            <a:srgbClr val="000000"/>
                          </a:highlight>
                          <a:latin typeface="Arial" panose="020B0604020202020204" pitchFamily="34" charset="0"/>
                          <a:ea typeface="Calibri" panose="020F0502020204030204" pitchFamily="34" charset="0"/>
                        </a:rPr>
                        <a:t>xxxx</a:t>
                      </a:r>
                      <a:r>
                        <a:rPr lang="en-GB" sz="1800" u="none" dirty="0">
                          <a:effectLst/>
                          <a:latin typeface="Arial" panose="020B0604020202020204" pitchFamily="34" charset="0"/>
                          <a:ea typeface="Calibri" panose="020F0502020204030204" pitchFamily="34" charset="0"/>
                        </a:rPr>
                        <a:t> years</a:t>
                      </a:r>
                      <a:endParaRPr lang="en-GB" u="none" dirty="0"/>
                    </a:p>
                  </a:txBody>
                  <a:tcPr/>
                </a:tc>
                <a:extLst>
                  <a:ext uri="{0D108BD9-81ED-4DB2-BD59-A6C34878D82A}">
                    <a16:rowId xmlns:a16="http://schemas.microsoft.com/office/drawing/2014/main" val="548406721"/>
                  </a:ext>
                </a:extLst>
              </a:tr>
              <a:tr h="370840">
                <a:tc>
                  <a:txBody>
                    <a:bodyPr/>
                    <a:lstStyle/>
                    <a:p>
                      <a:r>
                        <a:rPr lang="en-GB" dirty="0"/>
                        <a:t>UKHSA </a:t>
                      </a:r>
                    </a:p>
                    <a:p>
                      <a:r>
                        <a:rPr lang="en-GB" dirty="0"/>
                        <a:t>(cohort </a:t>
                      </a:r>
                      <a:r>
                        <a:rPr lang="en-GB" sz="1800" kern="1200" dirty="0">
                          <a:solidFill>
                            <a:schemeClr val="dk1"/>
                          </a:solidFill>
                          <a:effectLst/>
                          <a:latin typeface="+mn-lt"/>
                          <a:ea typeface="+mn-ea"/>
                          <a:cs typeface="+mn-cs"/>
                        </a:rPr>
                        <a:t>currently alive n= 570)</a:t>
                      </a:r>
                      <a:r>
                        <a:rPr lang="en-GB" dirty="0"/>
                        <a:t> </a:t>
                      </a:r>
                    </a:p>
                  </a:txBody>
                  <a:tcPr/>
                </a:tc>
                <a:tc>
                  <a:txBody>
                    <a:bodyPr/>
                    <a:lstStyle/>
                    <a:p>
                      <a:r>
                        <a:rPr lang="en-GB" dirty="0"/>
                        <a:t>35.0 years </a:t>
                      </a:r>
                    </a:p>
                  </a:txBody>
                  <a:tcPr/>
                </a:tc>
                <a:tc>
                  <a:txBody>
                    <a:bodyPr/>
                    <a:lstStyle/>
                    <a:p>
                      <a:r>
                        <a:rPr lang="en-GB" sz="1800" u="sng" kern="1200" dirty="0" err="1">
                          <a:solidFill>
                            <a:schemeClr val="dk1"/>
                          </a:solidFill>
                          <a:effectLst/>
                          <a:highlight>
                            <a:srgbClr val="000000"/>
                          </a:highlight>
                          <a:latin typeface="+mn-lt"/>
                          <a:ea typeface="+mn-ea"/>
                          <a:cs typeface="+mn-cs"/>
                        </a:rPr>
                        <a:t>xxxx</a:t>
                      </a:r>
                      <a:r>
                        <a:rPr lang="en-GB" sz="1800" u="none" kern="1200" dirty="0">
                          <a:solidFill>
                            <a:schemeClr val="dk1"/>
                          </a:solidFill>
                          <a:effectLst/>
                          <a:latin typeface="+mn-lt"/>
                          <a:ea typeface="+mn-ea"/>
                          <a:cs typeface="+mn-cs"/>
                        </a:rPr>
                        <a:t> years</a:t>
                      </a:r>
                      <a:endParaRPr lang="en-GB" u="none" dirty="0"/>
                    </a:p>
                  </a:txBody>
                  <a:tcPr/>
                </a:tc>
                <a:extLst>
                  <a:ext uri="{0D108BD9-81ED-4DB2-BD59-A6C34878D82A}">
                    <a16:rowId xmlns:a16="http://schemas.microsoft.com/office/drawing/2014/main" val="2062457391"/>
                  </a:ext>
                </a:extLst>
              </a:tr>
            </a:tbl>
          </a:graphicData>
        </a:graphic>
      </p:graphicFrame>
    </p:spTree>
    <p:extLst>
      <p:ext uri="{BB962C8B-B14F-4D97-AF65-F5344CB8AC3E}">
        <p14:creationId xmlns:p14="http://schemas.microsoft.com/office/powerpoint/2010/main" val="282941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E4E1D21-37B6-4DED-9C97-E9DA5819D47B}"/>
              </a:ext>
            </a:extLst>
          </p:cNvPr>
          <p:cNvSpPr/>
          <p:nvPr/>
        </p:nvSpPr>
        <p:spPr>
          <a:xfrm>
            <a:off x="408648" y="1196798"/>
            <a:ext cx="11374703" cy="184702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tx1"/>
                </a:solidFill>
                <a:latin typeface="Arial" panose="020B0604020202020204" pitchFamily="34" charset="0"/>
              </a:rPr>
              <a:t>EAG comments</a:t>
            </a:r>
          </a:p>
          <a:p>
            <a:pPr marL="285750" indent="-285750">
              <a:buFont typeface="Arial" panose="020B0604020202020204" pitchFamily="34" charset="0"/>
              <a:buChar char="•"/>
            </a:pPr>
            <a:r>
              <a:rPr lang="en-GB" dirty="0">
                <a:solidFill>
                  <a:schemeClr val="tx1"/>
                </a:solidFill>
                <a:latin typeface="Arial" panose="020B0604020202020204" pitchFamily="34" charset="0"/>
              </a:rPr>
              <a:t>EAG was surprised data on baseline distribution of cirrhosis was not collected in the UKHSA study and  recommends the committee confirms this  with the company </a:t>
            </a:r>
          </a:p>
          <a:p>
            <a:pPr marL="285750" indent="-285750">
              <a:buFont typeface="Arial" panose="020B0604020202020204" pitchFamily="34" charset="0"/>
              <a:buChar char="•"/>
            </a:pPr>
            <a:r>
              <a:rPr lang="en-GB" dirty="0">
                <a:solidFill>
                  <a:schemeClr val="tx1"/>
                </a:solidFill>
                <a:latin typeface="Arial" panose="020B0604020202020204" pitchFamily="34" charset="0"/>
              </a:rPr>
              <a:t>Reiterates preference for mean age instead of median age for the UKHSA population</a:t>
            </a:r>
          </a:p>
          <a:p>
            <a:pPr marL="285750" indent="-285750">
              <a:buFont typeface="Arial" panose="020B0604020202020204" pitchFamily="34" charset="0"/>
              <a:buChar char="•"/>
            </a:pPr>
            <a:r>
              <a:rPr lang="en-GB" dirty="0">
                <a:solidFill>
                  <a:schemeClr val="tx1"/>
                </a:solidFill>
                <a:latin typeface="Arial" panose="020B0604020202020204" pitchFamily="34" charset="0"/>
              </a:rPr>
              <a:t>The choice of source for baseline characteristics has a significant impact on assumptions made around the severity modifier </a:t>
            </a:r>
          </a:p>
        </p:txBody>
      </p:sp>
      <p:sp>
        <p:nvSpPr>
          <p:cNvPr id="12" name="TextBox 11">
            <a:extLst>
              <a:ext uri="{FF2B5EF4-FFF2-40B4-BE49-F238E27FC236}">
                <a16:creationId xmlns:a16="http://schemas.microsoft.com/office/drawing/2014/main" id="{6D2889DC-70D9-4588-96B5-F38E631138AC}"/>
              </a:ext>
            </a:extLst>
          </p:cNvPr>
          <p:cNvSpPr txBox="1"/>
          <p:nvPr/>
        </p:nvSpPr>
        <p:spPr>
          <a:xfrm>
            <a:off x="922020" y="6260684"/>
            <a:ext cx="10736580" cy="276999"/>
          </a:xfrm>
          <a:prstGeom prst="rect">
            <a:avLst/>
          </a:prstGeom>
          <a:noFill/>
        </p:spPr>
        <p:txBody>
          <a:bodyPr wrap="square" rtlCol="0">
            <a:spAutoFit/>
          </a:bodyPr>
          <a:lstStyle/>
          <a:p>
            <a:r>
              <a:rPr lang="en-GB" sz="1200" dirty="0">
                <a:latin typeface="Arial" panose="020B0604020202020204" pitchFamily="34" charset="0"/>
              </a:rPr>
              <a:t>Abbreviations: DGC, draft guidance for consultation; UKHSA, UK Health Security Agency; </a:t>
            </a:r>
            <a:endParaRPr lang="en-GB" sz="1200" strike="sngStrike" dirty="0">
              <a:solidFill>
                <a:srgbClr val="FF0000"/>
              </a:solidFill>
              <a:latin typeface="Arial" panose="020B0604020202020204" pitchFamily="34" charset="0"/>
            </a:endParaRPr>
          </a:p>
        </p:txBody>
      </p:sp>
      <p:sp>
        <p:nvSpPr>
          <p:cNvPr id="23" name="Title 1">
            <a:extLst>
              <a:ext uri="{FF2B5EF4-FFF2-40B4-BE49-F238E27FC236}">
                <a16:creationId xmlns:a16="http://schemas.microsoft.com/office/drawing/2014/main" id="{4FBE000B-7AD1-0FAD-77C9-A8B7CC4EAC81}"/>
              </a:ext>
            </a:extLst>
          </p:cNvPr>
          <p:cNvSpPr txBox="1">
            <a:spLocks/>
          </p:cNvSpPr>
          <p:nvPr/>
        </p:nvSpPr>
        <p:spPr>
          <a:xfrm>
            <a:off x="284494" y="206616"/>
            <a:ext cx="11694732" cy="88014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32500" lnSpcReduction="20000"/>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spcBef>
                <a:spcPts val="0"/>
              </a:spcBef>
              <a:spcAft>
                <a:spcPts val="600"/>
              </a:spcAft>
              <a:defRPr/>
            </a:pPr>
            <a:r>
              <a:rPr lang="en-GB" sz="9600" dirty="0">
                <a:latin typeface="Arial" panose="020B0604020202020204" pitchFamily="34" charset="0"/>
                <a:ea typeface="Calibri" panose="020F0502020204030204" pitchFamily="34" charset="0"/>
                <a:cs typeface="Arial" panose="020B0604020202020204" pitchFamily="34" charset="0"/>
              </a:rPr>
              <a:t>M</a:t>
            </a:r>
            <a:r>
              <a:rPr lang="en-GB" sz="9600" dirty="0">
                <a:effectLst/>
                <a:latin typeface="Arial" panose="020B0604020202020204" pitchFamily="34" charset="0"/>
                <a:ea typeface="Calibri" panose="020F0502020204030204" pitchFamily="34" charset="0"/>
                <a:cs typeface="Arial" panose="020B0604020202020204" pitchFamily="34" charset="0"/>
              </a:rPr>
              <a:t>ean age and cirrhosis status for hepatitis D in the UK (2/2)</a:t>
            </a:r>
            <a:endParaRPr lang="en-GB" sz="9600" dirty="0">
              <a:latin typeface="Arial" panose="020B0604020202020204" pitchFamily="34" charset="0"/>
              <a:cs typeface="Arial" panose="020B0604020202020204" pitchFamily="34" charset="0"/>
            </a:endParaRPr>
          </a:p>
          <a:p>
            <a:pPr>
              <a:spcBef>
                <a:spcPts val="0"/>
              </a:spcBef>
              <a:spcAft>
                <a:spcPts val="600"/>
              </a:spcAft>
              <a:defRPr/>
            </a:pPr>
            <a:r>
              <a:rPr lang="en-GB" sz="6200" dirty="0">
                <a:latin typeface="Arial" panose="020B0604020202020204" pitchFamily="34" charset="0"/>
                <a:cs typeface="Arial" panose="020B0604020202020204" pitchFamily="34" charset="0"/>
              </a:rPr>
              <a:t>(DGC section 3.7 and 3.16)</a:t>
            </a:r>
            <a:br>
              <a:rPr lang="en-GB" sz="9600" dirty="0">
                <a:latin typeface="Arial" panose="020B0604020202020204" pitchFamily="34" charset="0"/>
                <a:cs typeface="Arial" panose="020B0604020202020204" pitchFamily="34" charset="0"/>
              </a:rPr>
            </a:br>
            <a:endParaRPr lang="en-GB" sz="2200" i="1" dirty="0">
              <a:latin typeface="Arial" panose="020B0604020202020204" pitchFamily="34" charset="0"/>
              <a:cs typeface="Arial" panose="020B0604020202020204" pitchFamily="34" charset="0"/>
            </a:endParaRPr>
          </a:p>
        </p:txBody>
      </p:sp>
      <p:sp>
        <p:nvSpPr>
          <p:cNvPr id="2" name="Rectangle 1" descr="Question to committee">
            <a:extLst>
              <a:ext uri="{FF2B5EF4-FFF2-40B4-BE49-F238E27FC236}">
                <a16:creationId xmlns:a16="http://schemas.microsoft.com/office/drawing/2014/main" id="{DAB5D124-57BA-ABA8-F633-590AE419CDEA}"/>
              </a:ext>
              <a:ext uri="{C183D7F6-B498-43B3-948B-1728B52AA6E4}">
                <adec:decorative xmlns:adec="http://schemas.microsoft.com/office/drawing/2017/decorative" val="0"/>
              </a:ext>
            </a:extLst>
          </p:cNvPr>
          <p:cNvSpPr/>
          <p:nvPr/>
        </p:nvSpPr>
        <p:spPr>
          <a:xfrm>
            <a:off x="922020" y="5051713"/>
            <a:ext cx="10861331" cy="523897"/>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Arial" panose="020B0604020202020204" pitchFamily="34" charset="0"/>
              </a:rPr>
              <a:t>What assumptions affecting the severity modifier do the committee prefer?</a:t>
            </a:r>
            <a:endParaRPr lang="en-GB" sz="1800" dirty="0">
              <a:solidFill>
                <a:schemeClr val="tx1"/>
              </a:solidFill>
              <a:latin typeface="Arial" panose="020B0604020202020204" pitchFamily="34" charset="0"/>
            </a:endParaRPr>
          </a:p>
        </p:txBody>
      </p:sp>
      <p:grpSp>
        <p:nvGrpSpPr>
          <p:cNvPr id="3" name="Group 2">
            <a:extLst>
              <a:ext uri="{FF2B5EF4-FFF2-40B4-BE49-F238E27FC236}">
                <a16:creationId xmlns:a16="http://schemas.microsoft.com/office/drawing/2014/main" id="{9A304863-6472-6648-0FF5-CF0E48D8520D}"/>
              </a:ext>
              <a:ext uri="{C183D7F6-B498-43B3-948B-1728B52AA6E4}">
                <adec:decorative xmlns:adec="http://schemas.microsoft.com/office/drawing/2017/decorative" val="1"/>
              </a:ext>
            </a:extLst>
          </p:cNvPr>
          <p:cNvGrpSpPr/>
          <p:nvPr/>
        </p:nvGrpSpPr>
        <p:grpSpPr>
          <a:xfrm>
            <a:off x="114320" y="4984111"/>
            <a:ext cx="1135069" cy="701399"/>
            <a:chOff x="-1440493" y="4133589"/>
            <a:chExt cx="576000" cy="576000"/>
          </a:xfrm>
        </p:grpSpPr>
        <p:sp>
          <p:nvSpPr>
            <p:cNvPr id="4" name="Oval 3">
              <a:extLst>
                <a:ext uri="{FF2B5EF4-FFF2-40B4-BE49-F238E27FC236}">
                  <a16:creationId xmlns:a16="http://schemas.microsoft.com/office/drawing/2014/main" id="{1175E235-EAE4-239E-67A8-F36E7DC60B4D}"/>
                </a:ext>
              </a:extLst>
            </p:cNvPr>
            <p:cNvSpPr/>
            <p:nvPr/>
          </p:nvSpPr>
          <p:spPr>
            <a:xfrm>
              <a:off x="-1440493" y="4133589"/>
              <a:ext cx="576000" cy="576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rial" panose="020B0604020202020204" pitchFamily="34" charset="0"/>
              </a:endParaRPr>
            </a:p>
          </p:txBody>
        </p:sp>
        <p:pic>
          <p:nvPicPr>
            <p:cNvPr id="5" name="Graphic 4" descr="Chat with solid fill">
              <a:extLst>
                <a:ext uri="{FF2B5EF4-FFF2-40B4-BE49-F238E27FC236}">
                  <a16:creationId xmlns:a16="http://schemas.microsoft.com/office/drawing/2014/main" id="{1DBDFAC9-3439-FC92-798B-1B009EA1E36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84225" y="4189857"/>
              <a:ext cx="463463" cy="463463"/>
            </a:xfrm>
            <a:prstGeom prst="rect">
              <a:avLst/>
            </a:prstGeom>
          </p:spPr>
        </p:pic>
      </p:grpSp>
    </p:spTree>
    <p:extLst>
      <p:ext uri="{BB962C8B-B14F-4D97-AF65-F5344CB8AC3E}">
        <p14:creationId xmlns:p14="http://schemas.microsoft.com/office/powerpoint/2010/main" val="8428807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7F924-B9E9-45CF-B702-E7E77DDDD1B3}"/>
              </a:ext>
            </a:extLst>
          </p:cNvPr>
          <p:cNvSpPr>
            <a:spLocks noGrp="1"/>
          </p:cNvSpPr>
          <p:nvPr>
            <p:ph type="ctrTitle"/>
          </p:nvPr>
        </p:nvSpPr>
        <p:spPr>
          <a:xfrm>
            <a:off x="724989" y="746308"/>
            <a:ext cx="5595129" cy="1584515"/>
          </a:xfrm>
        </p:spPr>
        <p:txBody>
          <a:bodyPr>
            <a:normAutofit fontScale="90000"/>
          </a:bodyPr>
          <a:lstStyle/>
          <a:p>
            <a:r>
              <a:rPr lang="en-GB" dirty="0"/>
              <a:t>Updated cost effectiveness evidence</a:t>
            </a:r>
          </a:p>
        </p:txBody>
      </p:sp>
    </p:spTree>
    <p:extLst>
      <p:ext uri="{BB962C8B-B14F-4D97-AF65-F5344CB8AC3E}">
        <p14:creationId xmlns:p14="http://schemas.microsoft.com/office/powerpoint/2010/main" val="25052056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A095D89B-195A-4D94-A8DE-CD5502F42403}"/>
              </a:ext>
            </a:extLst>
          </p:cNvPr>
          <p:cNvSpPr/>
          <p:nvPr/>
        </p:nvSpPr>
        <p:spPr>
          <a:xfrm>
            <a:off x="77953" y="3249833"/>
            <a:ext cx="11818373" cy="3099909"/>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accent2"/>
                </a:solidFill>
                <a:latin typeface="Arial" panose="020B0604020202020204" pitchFamily="34" charset="0"/>
              </a:rPr>
              <a:t>Company response at consultation</a:t>
            </a:r>
          </a:p>
        </p:txBody>
      </p:sp>
      <p:sp>
        <p:nvSpPr>
          <p:cNvPr id="12" name="TextBox 11">
            <a:extLst>
              <a:ext uri="{FF2B5EF4-FFF2-40B4-BE49-F238E27FC236}">
                <a16:creationId xmlns:a16="http://schemas.microsoft.com/office/drawing/2014/main" id="{6D2889DC-70D9-4588-96B5-F38E631138AC}"/>
              </a:ext>
            </a:extLst>
          </p:cNvPr>
          <p:cNvSpPr txBox="1"/>
          <p:nvPr/>
        </p:nvSpPr>
        <p:spPr>
          <a:xfrm>
            <a:off x="844550" y="6416200"/>
            <a:ext cx="10428515" cy="276999"/>
          </a:xfrm>
          <a:prstGeom prst="rect">
            <a:avLst/>
          </a:prstGeom>
          <a:noFill/>
        </p:spPr>
        <p:txBody>
          <a:bodyPr wrap="square" rtlCol="0">
            <a:spAutoFit/>
          </a:bodyPr>
          <a:lstStyle/>
          <a:p>
            <a:r>
              <a:rPr lang="en-GB" sz="1200" b="1" dirty="0">
                <a:latin typeface="Arial" panose="020B0604020202020204" pitchFamily="34" charset="0"/>
              </a:rPr>
              <a:t>Abbreviations</a:t>
            </a:r>
            <a:r>
              <a:rPr lang="en-GB" sz="1200" dirty="0">
                <a:latin typeface="Arial" panose="020B0604020202020204" pitchFamily="34" charset="0"/>
              </a:rPr>
              <a:t>; DGC, draft guidance for consultation; HCC, hepatocellular carcinoma; </a:t>
            </a:r>
            <a:endParaRPr lang="en-GB" sz="1200" strike="sngStrike" dirty="0">
              <a:solidFill>
                <a:srgbClr val="FF0000"/>
              </a:solidFill>
              <a:latin typeface="Arial" panose="020B0604020202020204" pitchFamily="34" charset="0"/>
            </a:endParaRPr>
          </a:p>
        </p:txBody>
      </p:sp>
      <p:sp>
        <p:nvSpPr>
          <p:cNvPr id="13" name="Rectangle 12">
            <a:extLst>
              <a:ext uri="{FF2B5EF4-FFF2-40B4-BE49-F238E27FC236}">
                <a16:creationId xmlns:a16="http://schemas.microsoft.com/office/drawing/2014/main" id="{E82CA74A-6F08-4190-9479-10C9823605C7}"/>
              </a:ext>
            </a:extLst>
          </p:cNvPr>
          <p:cNvSpPr/>
          <p:nvPr/>
        </p:nvSpPr>
        <p:spPr>
          <a:xfrm>
            <a:off x="77955" y="744316"/>
            <a:ext cx="11818372" cy="880142"/>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tx1"/>
                </a:solidFill>
                <a:latin typeface="Arial" panose="020B0604020202020204" pitchFamily="34" charset="0"/>
              </a:rPr>
              <a:t>DGC: </a:t>
            </a:r>
            <a:r>
              <a:rPr lang="en-GB" dirty="0">
                <a:solidFill>
                  <a:schemeClr val="tx1"/>
                </a:solidFill>
                <a:latin typeface="Arial" panose="020B0604020202020204" pitchFamily="34" charset="0"/>
              </a:rPr>
              <a:t>Combined responders could still have detectable virus so would be at low risk of progressing but not zero; Combined responders may be at risk of hepatocellular carcinoma; </a:t>
            </a:r>
          </a:p>
          <a:p>
            <a:r>
              <a:rPr lang="en-GB" dirty="0">
                <a:solidFill>
                  <a:schemeClr val="tx1"/>
                </a:solidFill>
                <a:latin typeface="Arial" panose="020B0604020202020204" pitchFamily="34" charset="0"/>
              </a:rPr>
              <a:t>It is plausible virus can regress for combined responders but company’s transition probabilities seemed high</a:t>
            </a:r>
          </a:p>
        </p:txBody>
      </p:sp>
      <p:sp>
        <p:nvSpPr>
          <p:cNvPr id="23" name="Title 1">
            <a:extLst>
              <a:ext uri="{FF2B5EF4-FFF2-40B4-BE49-F238E27FC236}">
                <a16:creationId xmlns:a16="http://schemas.microsoft.com/office/drawing/2014/main" id="{4FBE000B-7AD1-0FAD-77C9-A8B7CC4EAC81}"/>
              </a:ext>
            </a:extLst>
          </p:cNvPr>
          <p:cNvSpPr txBox="1">
            <a:spLocks/>
          </p:cNvSpPr>
          <p:nvPr/>
        </p:nvSpPr>
        <p:spPr>
          <a:xfrm>
            <a:off x="0" y="-11395"/>
            <a:ext cx="12425680" cy="42680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spcBef>
                <a:spcPts val="0"/>
              </a:spcBef>
              <a:defRPr/>
            </a:pPr>
            <a:r>
              <a:rPr lang="en-GB" sz="3000" dirty="0">
                <a:latin typeface="Arial" panose="020B0604020202020204" pitchFamily="34" charset="0"/>
                <a:ea typeface="Calibri" panose="020F0502020204030204" pitchFamily="34" charset="0"/>
                <a:cs typeface="Arial" panose="020B0604020202020204" pitchFamily="34" charset="0"/>
              </a:rPr>
              <a:t>Progression and regression rates for combined responders </a:t>
            </a:r>
            <a:r>
              <a:rPr lang="en-GB" sz="3000" dirty="0">
                <a:latin typeface="Arial" panose="020B0604020202020204" pitchFamily="34" charset="0"/>
                <a:cs typeface="Arial" panose="020B0604020202020204" pitchFamily="34" charset="0"/>
              </a:rPr>
              <a:t>(1/2)</a:t>
            </a:r>
          </a:p>
          <a:p>
            <a:pPr>
              <a:spcBef>
                <a:spcPts val="0"/>
              </a:spcBef>
              <a:defRPr/>
            </a:pPr>
            <a:r>
              <a:rPr lang="en-GB" sz="2000" dirty="0">
                <a:latin typeface="Arial" panose="020B0604020202020204" pitchFamily="34" charset="0"/>
                <a:cs typeface="Arial" panose="020B0604020202020204" pitchFamily="34" charset="0"/>
              </a:rPr>
              <a:t>(DGC section 3.9)                                                                                         </a:t>
            </a:r>
          </a:p>
        </p:txBody>
      </p:sp>
      <p:sp>
        <p:nvSpPr>
          <p:cNvPr id="2" name="Rectangle 1">
            <a:extLst>
              <a:ext uri="{FF2B5EF4-FFF2-40B4-BE49-F238E27FC236}">
                <a16:creationId xmlns:a16="http://schemas.microsoft.com/office/drawing/2014/main" id="{61B1D4F4-6A0F-B807-FAF9-3C98E12020C2}"/>
              </a:ext>
            </a:extLst>
          </p:cNvPr>
          <p:cNvSpPr/>
          <p:nvPr/>
        </p:nvSpPr>
        <p:spPr>
          <a:xfrm>
            <a:off x="77954" y="1714653"/>
            <a:ext cx="11818373" cy="1468722"/>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accent2"/>
                </a:solidFill>
                <a:latin typeface="Arial" panose="020B0604020202020204" pitchFamily="34" charset="0"/>
              </a:rPr>
              <a:t>Background</a:t>
            </a:r>
          </a:p>
          <a:p>
            <a:r>
              <a:rPr lang="en-GB" dirty="0">
                <a:solidFill>
                  <a:schemeClr val="tx1"/>
                </a:solidFill>
                <a:latin typeface="Arial" panose="020B0604020202020204" pitchFamily="34" charset="0"/>
              </a:rPr>
              <a:t>Committee requested scenario analyses for combined responders showing:</a:t>
            </a:r>
          </a:p>
          <a:p>
            <a:pPr marL="342900" indent="-342900">
              <a:buFont typeface="Arial" panose="020B0604020202020204" pitchFamily="34" charset="0"/>
              <a:buChar char="•"/>
            </a:pPr>
            <a:r>
              <a:rPr lang="en-GB" dirty="0">
                <a:solidFill>
                  <a:schemeClr val="tx1"/>
                </a:solidFill>
                <a:latin typeface="Arial" panose="020B0604020202020204" pitchFamily="34" charset="0"/>
              </a:rPr>
              <a:t>Low but not zero risk of progression through fibrosis; </a:t>
            </a:r>
          </a:p>
          <a:p>
            <a:pPr marL="342900" indent="-342900">
              <a:buFont typeface="Arial" panose="020B0604020202020204" pitchFamily="34" charset="0"/>
              <a:buChar char="•"/>
            </a:pPr>
            <a:r>
              <a:rPr lang="en-GB" dirty="0">
                <a:solidFill>
                  <a:schemeClr val="tx1"/>
                </a:solidFill>
                <a:latin typeface="Arial" panose="020B0604020202020204" pitchFamily="34" charset="0"/>
              </a:rPr>
              <a:t>Low but not zero risk of progression to hepatocellular carcinoma</a:t>
            </a:r>
          </a:p>
          <a:p>
            <a:pPr marL="342900" indent="-342900">
              <a:buFont typeface="Arial" panose="020B0604020202020204" pitchFamily="34" charset="0"/>
              <a:buChar char="•"/>
            </a:pPr>
            <a:r>
              <a:rPr lang="en-GB" dirty="0">
                <a:solidFill>
                  <a:schemeClr val="tx1"/>
                </a:solidFill>
                <a:latin typeface="Arial" panose="020B0604020202020204" pitchFamily="34" charset="0"/>
              </a:rPr>
              <a:t>Lower probability of fibrosis  </a:t>
            </a:r>
          </a:p>
        </p:txBody>
      </p:sp>
      <p:graphicFrame>
        <p:nvGraphicFramePr>
          <p:cNvPr id="3" name="Table 2">
            <a:extLst>
              <a:ext uri="{FF2B5EF4-FFF2-40B4-BE49-F238E27FC236}">
                <a16:creationId xmlns:a16="http://schemas.microsoft.com/office/drawing/2014/main" id="{E3808932-4F9A-E46B-905D-BDD8033E6B1D}"/>
              </a:ext>
            </a:extLst>
          </p:cNvPr>
          <p:cNvGraphicFramePr>
            <a:graphicFrameLocks noGrp="1"/>
          </p:cNvGraphicFramePr>
          <p:nvPr>
            <p:extLst>
              <p:ext uri="{D42A27DB-BD31-4B8C-83A1-F6EECF244321}">
                <p14:modId xmlns:p14="http://schemas.microsoft.com/office/powerpoint/2010/main" val="2833062412"/>
              </p:ext>
            </p:extLst>
          </p:nvPr>
        </p:nvGraphicFramePr>
        <p:xfrm>
          <a:off x="355347" y="3619226"/>
          <a:ext cx="11406592" cy="2664058"/>
        </p:xfrm>
        <a:graphic>
          <a:graphicData uri="http://schemas.openxmlformats.org/drawingml/2006/table">
            <a:tbl>
              <a:tblPr firstRow="1" bandRow="1">
                <a:tableStyleId>{5C22544A-7EE6-4342-B048-85BDC9FD1C3A}</a:tableStyleId>
              </a:tblPr>
              <a:tblGrid>
                <a:gridCol w="1626192">
                  <a:extLst>
                    <a:ext uri="{9D8B030D-6E8A-4147-A177-3AD203B41FA5}">
                      <a16:colId xmlns:a16="http://schemas.microsoft.com/office/drawing/2014/main" val="387307811"/>
                    </a:ext>
                  </a:extLst>
                </a:gridCol>
                <a:gridCol w="5100003">
                  <a:extLst>
                    <a:ext uri="{9D8B030D-6E8A-4147-A177-3AD203B41FA5}">
                      <a16:colId xmlns:a16="http://schemas.microsoft.com/office/drawing/2014/main" val="3098304129"/>
                    </a:ext>
                  </a:extLst>
                </a:gridCol>
                <a:gridCol w="4680397">
                  <a:extLst>
                    <a:ext uri="{9D8B030D-6E8A-4147-A177-3AD203B41FA5}">
                      <a16:colId xmlns:a16="http://schemas.microsoft.com/office/drawing/2014/main" val="1064551954"/>
                    </a:ext>
                  </a:extLst>
                </a:gridCol>
              </a:tblGrid>
              <a:tr h="469498">
                <a:tc>
                  <a:txBody>
                    <a:bodyPr/>
                    <a:lstStyle/>
                    <a:p>
                      <a:r>
                        <a:rPr lang="en-GB" dirty="0"/>
                        <a:t>Assumption</a:t>
                      </a:r>
                    </a:p>
                  </a:txBody>
                  <a:tcPr/>
                </a:tc>
                <a:tc>
                  <a:txBody>
                    <a:bodyPr/>
                    <a:lstStyle/>
                    <a:p>
                      <a:r>
                        <a:rPr lang="en-GB" dirty="0"/>
                        <a:t>Company base case assumption</a:t>
                      </a:r>
                    </a:p>
                  </a:txBody>
                  <a:tcPr/>
                </a:tc>
                <a:tc>
                  <a:txBody>
                    <a:bodyPr/>
                    <a:lstStyle/>
                    <a:p>
                      <a:r>
                        <a:rPr lang="en-GB" dirty="0"/>
                        <a:t>Company scenario analysis </a:t>
                      </a:r>
                    </a:p>
                  </a:txBody>
                  <a:tcPr/>
                </a:tc>
                <a:extLst>
                  <a:ext uri="{0D108BD9-81ED-4DB2-BD59-A6C34878D82A}">
                    <a16:rowId xmlns:a16="http://schemas.microsoft.com/office/drawing/2014/main" val="4233639574"/>
                  </a:ext>
                </a:extLst>
              </a:tr>
              <a:tr h="468469">
                <a:tc>
                  <a:txBody>
                    <a:bodyPr/>
                    <a:lstStyle/>
                    <a:p>
                      <a:r>
                        <a:rPr lang="en-GB" dirty="0"/>
                        <a:t>Progressing through fibrosis states</a:t>
                      </a:r>
                    </a:p>
                  </a:txBody>
                  <a:tcPr/>
                </a:tc>
                <a:tc>
                  <a:txBody>
                    <a:bodyPr/>
                    <a:lstStyle/>
                    <a:p>
                      <a:r>
                        <a:rPr lang="en-GB" dirty="0"/>
                        <a:t>No </a:t>
                      </a:r>
                      <a:r>
                        <a:rPr lang="en-GB" sz="1800" kern="1200" dirty="0">
                          <a:solidFill>
                            <a:schemeClr val="dk1"/>
                          </a:solidFill>
                          <a:effectLst/>
                          <a:latin typeface="+mn-lt"/>
                          <a:ea typeface="+mn-ea"/>
                          <a:cs typeface="+mn-cs"/>
                        </a:rPr>
                        <a:t>probability of progressing  through fibrosis states or to decompensated cirrhosis </a:t>
                      </a:r>
                      <a:endParaRPr lang="en-GB" dirty="0"/>
                    </a:p>
                  </a:txBody>
                  <a:tcPr/>
                </a:tc>
                <a:tc>
                  <a:txBody>
                    <a:bodyPr/>
                    <a:lstStyle/>
                    <a:p>
                      <a:r>
                        <a:rPr lang="en-GB" sz="1800" kern="1200" dirty="0">
                          <a:solidFill>
                            <a:schemeClr val="dk1"/>
                          </a:solidFill>
                          <a:effectLst/>
                          <a:latin typeface="+mn-lt"/>
                          <a:ea typeface="+mn-ea"/>
                          <a:cs typeface="+mn-cs"/>
                        </a:rPr>
                        <a:t>Progression for combined responders was 20% of that for partial responders.</a:t>
                      </a:r>
                      <a:endParaRPr lang="en-GB" u="none" dirty="0"/>
                    </a:p>
                  </a:txBody>
                  <a:tcPr/>
                </a:tc>
                <a:extLst>
                  <a:ext uri="{0D108BD9-81ED-4DB2-BD59-A6C34878D82A}">
                    <a16:rowId xmlns:a16="http://schemas.microsoft.com/office/drawing/2014/main" val="548406721"/>
                  </a:ext>
                </a:extLst>
              </a:tr>
              <a:tr h="370840">
                <a:tc>
                  <a:txBody>
                    <a:bodyPr/>
                    <a:lstStyle/>
                    <a:p>
                      <a:r>
                        <a:rPr lang="en-GB" dirty="0"/>
                        <a:t>Progressing to HCC</a:t>
                      </a:r>
                    </a:p>
                  </a:txBody>
                  <a:tcPr/>
                </a:tc>
                <a:tc>
                  <a:txBody>
                    <a:bodyPr/>
                    <a:lstStyle/>
                    <a:p>
                      <a:r>
                        <a:rPr lang="en-GB" sz="1800" kern="1200" dirty="0">
                          <a:solidFill>
                            <a:schemeClr val="dk1"/>
                          </a:solidFill>
                          <a:effectLst/>
                          <a:latin typeface="+mn-lt"/>
                          <a:ea typeface="+mn-ea"/>
                          <a:cs typeface="+mn-cs"/>
                        </a:rPr>
                        <a:t>No probability of progressing to HCC </a:t>
                      </a:r>
                      <a:endParaRPr lang="en-GB" dirty="0"/>
                    </a:p>
                  </a:txBody>
                  <a:tcPr/>
                </a:tc>
                <a:tc>
                  <a:txBody>
                    <a:bodyPr/>
                    <a:lstStyle/>
                    <a:p>
                      <a:r>
                        <a:rPr lang="en-GB" u="none" dirty="0"/>
                        <a:t>Progression in combined responders was 20% of that for partial responders. </a:t>
                      </a:r>
                    </a:p>
                  </a:txBody>
                  <a:tcPr/>
                </a:tc>
                <a:extLst>
                  <a:ext uri="{0D108BD9-81ED-4DB2-BD59-A6C34878D82A}">
                    <a16:rowId xmlns:a16="http://schemas.microsoft.com/office/drawing/2014/main" val="2062457391"/>
                  </a:ext>
                </a:extLst>
              </a:tr>
              <a:tr h="370840">
                <a:tc>
                  <a:txBody>
                    <a:bodyPr/>
                    <a:lstStyle/>
                    <a:p>
                      <a:r>
                        <a:rPr lang="en-GB" dirty="0"/>
                        <a:t>Regression </a:t>
                      </a:r>
                    </a:p>
                  </a:txBody>
                  <a:tcPr/>
                </a:tc>
                <a:tc>
                  <a:txBody>
                    <a:bodyPr/>
                    <a:lstStyle/>
                    <a:p>
                      <a:r>
                        <a:rPr lang="en-GB" sz="1800" kern="1200" dirty="0">
                          <a:solidFill>
                            <a:schemeClr val="dk1"/>
                          </a:solidFill>
                          <a:effectLst/>
                          <a:latin typeface="+mn-lt"/>
                          <a:ea typeface="+mn-ea"/>
                          <a:cs typeface="+mn-cs"/>
                        </a:rPr>
                        <a:t>Regression can start from beginning of treatment</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latin typeface="Arial" panose="020B0604020202020204" pitchFamily="34" charset="0"/>
                        </a:rPr>
                        <a:t>Risk of regression reduced by 50% for combined responder</a:t>
                      </a:r>
                    </a:p>
                  </a:txBody>
                  <a:tcPr/>
                </a:tc>
                <a:extLst>
                  <a:ext uri="{0D108BD9-81ED-4DB2-BD59-A6C34878D82A}">
                    <a16:rowId xmlns:a16="http://schemas.microsoft.com/office/drawing/2014/main" val="1585309259"/>
                  </a:ext>
                </a:extLst>
              </a:tr>
            </a:tbl>
          </a:graphicData>
        </a:graphic>
      </p:graphicFrame>
    </p:spTree>
    <p:extLst>
      <p:ext uri="{BB962C8B-B14F-4D97-AF65-F5344CB8AC3E}">
        <p14:creationId xmlns:p14="http://schemas.microsoft.com/office/powerpoint/2010/main" val="6860398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A095D89B-195A-4D94-A8DE-CD5502F42403}"/>
              </a:ext>
            </a:extLst>
          </p:cNvPr>
          <p:cNvSpPr/>
          <p:nvPr/>
        </p:nvSpPr>
        <p:spPr>
          <a:xfrm>
            <a:off x="233806" y="1361440"/>
            <a:ext cx="11724387" cy="3929382"/>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latin typeface="Arial" panose="020B0604020202020204" pitchFamily="34" charset="0"/>
              </a:rPr>
              <a:t>EAG critique</a:t>
            </a:r>
          </a:p>
          <a:p>
            <a:pPr marL="285750" indent="-28575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EAG’s clinical experts agree combined responders have no progression in fibrosis compared with non-responders but it is not clinically plausible to assume combined responders would never develop HCC</a:t>
            </a:r>
          </a:p>
          <a:p>
            <a:pPr marL="285750" indent="-28575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Also agree combined responders could have fibrosis regression</a:t>
            </a:r>
          </a:p>
          <a:p>
            <a:pPr marL="285750" indent="-285750">
              <a:buFont typeface="Arial" panose="020B0604020202020204" pitchFamily="34" charset="0"/>
              <a:buChar char="•"/>
            </a:pPr>
            <a:endParaRPr lang="en-GB" dirty="0">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EAG’s preferred assumption is that fibrosis regression could only start from cycle 4 onwards (96 weeks) in the model and have carried out scenario analyses – small impact on model </a:t>
            </a:r>
          </a:p>
        </p:txBody>
      </p:sp>
      <p:sp>
        <p:nvSpPr>
          <p:cNvPr id="12" name="TextBox 11">
            <a:extLst>
              <a:ext uri="{FF2B5EF4-FFF2-40B4-BE49-F238E27FC236}">
                <a16:creationId xmlns:a16="http://schemas.microsoft.com/office/drawing/2014/main" id="{6D2889DC-70D9-4588-96B5-F38E631138AC}"/>
              </a:ext>
            </a:extLst>
          </p:cNvPr>
          <p:cNvSpPr txBox="1"/>
          <p:nvPr/>
        </p:nvSpPr>
        <p:spPr>
          <a:xfrm>
            <a:off x="1982075" y="6388799"/>
            <a:ext cx="10736580" cy="276999"/>
          </a:xfrm>
          <a:prstGeom prst="rect">
            <a:avLst/>
          </a:prstGeom>
          <a:noFill/>
        </p:spPr>
        <p:txBody>
          <a:bodyPr wrap="square" rtlCol="0">
            <a:spAutoFit/>
          </a:bodyPr>
          <a:lstStyle/>
          <a:p>
            <a:r>
              <a:rPr lang="en-GB" sz="1200" b="1" dirty="0">
                <a:latin typeface="Arial" panose="020B0604020202020204" pitchFamily="34" charset="0"/>
              </a:rPr>
              <a:t>Abbreviations</a:t>
            </a:r>
            <a:r>
              <a:rPr lang="en-GB" sz="1200" dirty="0">
                <a:latin typeface="Arial" panose="020B0604020202020204" pitchFamily="34" charset="0"/>
              </a:rPr>
              <a:t>; DGC, draft guidance for consultation; HCC, hepatocellular carcinoma, </a:t>
            </a:r>
            <a:endParaRPr lang="en-GB" sz="1200" strike="sngStrike" dirty="0">
              <a:solidFill>
                <a:srgbClr val="FF0000"/>
              </a:solidFill>
              <a:latin typeface="Arial" panose="020B0604020202020204" pitchFamily="34" charset="0"/>
            </a:endParaRPr>
          </a:p>
        </p:txBody>
      </p:sp>
      <p:sp>
        <p:nvSpPr>
          <p:cNvPr id="23" name="Title 1">
            <a:extLst>
              <a:ext uri="{FF2B5EF4-FFF2-40B4-BE49-F238E27FC236}">
                <a16:creationId xmlns:a16="http://schemas.microsoft.com/office/drawing/2014/main" id="{4FBE000B-7AD1-0FAD-77C9-A8B7CC4EAC81}"/>
              </a:ext>
            </a:extLst>
          </p:cNvPr>
          <p:cNvSpPr txBox="1">
            <a:spLocks/>
          </p:cNvSpPr>
          <p:nvPr/>
        </p:nvSpPr>
        <p:spPr>
          <a:xfrm>
            <a:off x="0" y="79429"/>
            <a:ext cx="12192000" cy="60760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spcBef>
                <a:spcPts val="0"/>
              </a:spcBef>
              <a:defRPr/>
            </a:pPr>
            <a:r>
              <a:rPr lang="en-GB" sz="2800" dirty="0">
                <a:latin typeface="Arial" panose="020B0604020202020204" pitchFamily="34" charset="0"/>
                <a:ea typeface="Calibri" panose="020F0502020204030204" pitchFamily="34" charset="0"/>
                <a:cs typeface="Arial" panose="020B0604020202020204" pitchFamily="34" charset="0"/>
              </a:rPr>
              <a:t>Progression and regression rates for combined responders      (2/2)</a:t>
            </a:r>
            <a:endParaRPr lang="en-GB" sz="2800" dirty="0">
              <a:latin typeface="Arial" panose="020B0604020202020204" pitchFamily="34" charset="0"/>
              <a:cs typeface="Arial" panose="020B0604020202020204" pitchFamily="34" charset="0"/>
            </a:endParaRPr>
          </a:p>
          <a:p>
            <a:pPr>
              <a:spcBef>
                <a:spcPts val="0"/>
              </a:spcBef>
              <a:defRPr/>
            </a:pPr>
            <a:r>
              <a:rPr lang="en-GB" sz="2000" dirty="0">
                <a:latin typeface="Arial" panose="020B0604020202020204" pitchFamily="34" charset="0"/>
                <a:cs typeface="Arial" panose="020B0604020202020204" pitchFamily="34" charset="0"/>
              </a:rPr>
              <a:t> (DGC section 3.9)</a:t>
            </a:r>
            <a:br>
              <a:rPr lang="en-GB" sz="3200" dirty="0">
                <a:latin typeface="Arial" panose="020B0604020202020204" pitchFamily="34" charset="0"/>
                <a:cs typeface="Arial" panose="020B0604020202020204" pitchFamily="34" charset="0"/>
              </a:rPr>
            </a:br>
            <a:endParaRPr lang="en-GB" sz="2000" i="1" dirty="0">
              <a:latin typeface="Arial" panose="020B0604020202020204" pitchFamily="34" charset="0"/>
              <a:cs typeface="Arial" panose="020B0604020202020204" pitchFamily="34" charset="0"/>
            </a:endParaRPr>
          </a:p>
        </p:txBody>
      </p:sp>
      <p:sp>
        <p:nvSpPr>
          <p:cNvPr id="4" name="Rectangle 2">
            <a:extLst>
              <a:ext uri="{FF2B5EF4-FFF2-40B4-BE49-F238E27FC236}">
                <a16:creationId xmlns:a16="http://schemas.microsoft.com/office/drawing/2014/main" id="{0E8AB1A3-BB9C-90FC-7F00-D16E7743AF65}"/>
              </a:ext>
            </a:extLst>
          </p:cNvPr>
          <p:cNvSpPr>
            <a:spLocks noChangeArrowheads="1"/>
          </p:cNvSpPr>
          <p:nvPr/>
        </p:nvSpPr>
        <p:spPr bwMode="auto">
          <a:xfrm>
            <a:off x="6134426" y="242501"/>
            <a:ext cx="2279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a:t>
            </a:r>
            <a:endParaRPr kumimoji="0" lang="en-GB" altLang="en-US" sz="1800" b="0" i="0" u="none" strike="noStrike" cap="none" normalizeH="0" baseline="0" dirty="0">
              <a:ln>
                <a:noFill/>
              </a:ln>
              <a:effectLst/>
              <a:latin typeface="Arial" panose="020B0604020202020204" pitchFamily="34" charset="0"/>
            </a:endParaRPr>
          </a:p>
        </p:txBody>
      </p:sp>
      <p:sp>
        <p:nvSpPr>
          <p:cNvPr id="2" name="Rectangle 1" descr="Question to committee">
            <a:extLst>
              <a:ext uri="{FF2B5EF4-FFF2-40B4-BE49-F238E27FC236}">
                <a16:creationId xmlns:a16="http://schemas.microsoft.com/office/drawing/2014/main" id="{101828DE-2A0C-0926-D3C8-B53FE3971563}"/>
              </a:ext>
              <a:ext uri="{C183D7F6-B498-43B3-948B-1728B52AA6E4}">
                <adec:decorative xmlns:adec="http://schemas.microsoft.com/office/drawing/2017/decorative" val="0"/>
              </a:ext>
            </a:extLst>
          </p:cNvPr>
          <p:cNvSpPr/>
          <p:nvPr/>
        </p:nvSpPr>
        <p:spPr>
          <a:xfrm>
            <a:off x="1928646" y="5477627"/>
            <a:ext cx="8334705" cy="693337"/>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latin typeface="Arial" panose="020B0604020202020204" pitchFamily="34" charset="0"/>
              </a:rPr>
              <a:t>Has the company appropriately modelled progression and regression rates? </a:t>
            </a:r>
          </a:p>
        </p:txBody>
      </p:sp>
      <p:grpSp>
        <p:nvGrpSpPr>
          <p:cNvPr id="3" name="Group 2">
            <a:extLst>
              <a:ext uri="{FF2B5EF4-FFF2-40B4-BE49-F238E27FC236}">
                <a16:creationId xmlns:a16="http://schemas.microsoft.com/office/drawing/2014/main" id="{50364076-73A6-F5CE-92D1-7550CAB52B5A}"/>
              </a:ext>
              <a:ext uri="{C183D7F6-B498-43B3-948B-1728B52AA6E4}">
                <adec:decorative xmlns:adec="http://schemas.microsoft.com/office/drawing/2017/decorative" val="1"/>
              </a:ext>
            </a:extLst>
          </p:cNvPr>
          <p:cNvGrpSpPr/>
          <p:nvPr/>
        </p:nvGrpSpPr>
        <p:grpSpPr>
          <a:xfrm>
            <a:off x="957890" y="5290822"/>
            <a:ext cx="1135069" cy="1126438"/>
            <a:chOff x="-1440493" y="4133589"/>
            <a:chExt cx="576000" cy="576000"/>
          </a:xfrm>
        </p:grpSpPr>
        <p:sp>
          <p:nvSpPr>
            <p:cNvPr id="5" name="Oval 4">
              <a:extLst>
                <a:ext uri="{FF2B5EF4-FFF2-40B4-BE49-F238E27FC236}">
                  <a16:creationId xmlns:a16="http://schemas.microsoft.com/office/drawing/2014/main" id="{24017B4E-EE19-8C9E-BC2A-3172FA5A3865}"/>
                </a:ext>
              </a:extLst>
            </p:cNvPr>
            <p:cNvSpPr/>
            <p:nvPr/>
          </p:nvSpPr>
          <p:spPr>
            <a:xfrm>
              <a:off x="-1440493" y="4133589"/>
              <a:ext cx="576000" cy="576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rial" panose="020B0604020202020204" pitchFamily="34" charset="0"/>
              </a:endParaRPr>
            </a:p>
          </p:txBody>
        </p:sp>
        <p:pic>
          <p:nvPicPr>
            <p:cNvPr id="6" name="Graphic 5" descr="Chat with solid fill">
              <a:extLst>
                <a:ext uri="{FF2B5EF4-FFF2-40B4-BE49-F238E27FC236}">
                  <a16:creationId xmlns:a16="http://schemas.microsoft.com/office/drawing/2014/main" id="{88F23410-2DD8-D9BB-85D0-F8819E9A997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84225" y="4189857"/>
              <a:ext cx="463463" cy="463463"/>
            </a:xfrm>
            <a:prstGeom prst="rect">
              <a:avLst/>
            </a:prstGeom>
          </p:spPr>
        </p:pic>
      </p:grpSp>
    </p:spTree>
    <p:extLst>
      <p:ext uri="{BB962C8B-B14F-4D97-AF65-F5344CB8AC3E}">
        <p14:creationId xmlns:p14="http://schemas.microsoft.com/office/powerpoint/2010/main" val="32626963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6D2889DC-70D9-4588-96B5-F38E631138AC}"/>
              </a:ext>
            </a:extLst>
          </p:cNvPr>
          <p:cNvSpPr txBox="1"/>
          <p:nvPr/>
        </p:nvSpPr>
        <p:spPr>
          <a:xfrm>
            <a:off x="1380994" y="6581001"/>
            <a:ext cx="10736580" cy="276999"/>
          </a:xfrm>
          <a:prstGeom prst="rect">
            <a:avLst/>
          </a:prstGeom>
          <a:noFill/>
        </p:spPr>
        <p:txBody>
          <a:bodyPr wrap="square" rtlCol="0">
            <a:spAutoFit/>
          </a:bodyPr>
          <a:lstStyle/>
          <a:p>
            <a:r>
              <a:rPr lang="en-GB" sz="1200" b="1" dirty="0">
                <a:latin typeface="Arial" panose="020B0604020202020204" pitchFamily="34" charset="0"/>
              </a:rPr>
              <a:t>Abbreviations</a:t>
            </a:r>
            <a:r>
              <a:rPr lang="en-GB" sz="1200" dirty="0">
                <a:latin typeface="Arial" panose="020B0604020202020204" pitchFamily="34" charset="0"/>
              </a:rPr>
              <a:t>; DGC, draft guidance for consultation; HCC, hepatocellular carcinoma; RNA, Ribonucleic acid</a:t>
            </a:r>
            <a:endParaRPr lang="en-GB" sz="1200" strike="sngStrike" dirty="0">
              <a:solidFill>
                <a:srgbClr val="FF0000"/>
              </a:solidFill>
              <a:latin typeface="Arial" panose="020B0604020202020204" pitchFamily="34" charset="0"/>
            </a:endParaRPr>
          </a:p>
        </p:txBody>
      </p:sp>
      <p:sp>
        <p:nvSpPr>
          <p:cNvPr id="13" name="Rectangle 12">
            <a:extLst>
              <a:ext uri="{FF2B5EF4-FFF2-40B4-BE49-F238E27FC236}">
                <a16:creationId xmlns:a16="http://schemas.microsoft.com/office/drawing/2014/main" id="{E82CA74A-6F08-4190-9479-10C9823605C7}"/>
              </a:ext>
            </a:extLst>
          </p:cNvPr>
          <p:cNvSpPr/>
          <p:nvPr/>
        </p:nvSpPr>
        <p:spPr>
          <a:xfrm>
            <a:off x="225240" y="982954"/>
            <a:ext cx="11818372" cy="880142"/>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tx1"/>
                </a:solidFill>
                <a:latin typeface="Arial" panose="020B0604020202020204" pitchFamily="34" charset="0"/>
              </a:rPr>
              <a:t>DGC: </a:t>
            </a:r>
            <a:r>
              <a:rPr lang="en-GB" dirty="0">
                <a:solidFill>
                  <a:schemeClr val="tx1"/>
                </a:solidFill>
                <a:latin typeface="Arial" panose="020B0604020202020204" pitchFamily="34" charset="0"/>
              </a:rPr>
              <a:t>Clinical experts considered treatment would continue for combined or virological responders developing HCC and stop for people with convincing evidence of virus eradication.</a:t>
            </a:r>
          </a:p>
          <a:p>
            <a:r>
              <a:rPr lang="en-GB" dirty="0">
                <a:solidFill>
                  <a:schemeClr val="tx1"/>
                </a:solidFill>
                <a:latin typeface="Arial" panose="020B0604020202020204" pitchFamily="34" charset="0"/>
              </a:rPr>
              <a:t>Committee were uncertain if company’s stopping rule aligned with MYR 301 further data is available</a:t>
            </a:r>
          </a:p>
        </p:txBody>
      </p:sp>
      <p:sp>
        <p:nvSpPr>
          <p:cNvPr id="4" name="Rectangle 2">
            <a:extLst>
              <a:ext uri="{FF2B5EF4-FFF2-40B4-BE49-F238E27FC236}">
                <a16:creationId xmlns:a16="http://schemas.microsoft.com/office/drawing/2014/main" id="{0E8AB1A3-BB9C-90FC-7F00-D16E7743AF65}"/>
              </a:ext>
            </a:extLst>
          </p:cNvPr>
          <p:cNvSpPr>
            <a:spLocks noChangeArrowheads="1"/>
          </p:cNvSpPr>
          <p:nvPr/>
        </p:nvSpPr>
        <p:spPr bwMode="auto">
          <a:xfrm>
            <a:off x="6134426" y="242501"/>
            <a:ext cx="2279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a:t>
            </a:r>
            <a:endParaRPr kumimoji="0" lang="en-GB" altLang="en-US" sz="1800" b="0" i="0" u="none" strike="noStrike" cap="none" normalizeH="0" baseline="0" dirty="0">
              <a:ln>
                <a:noFill/>
              </a:ln>
              <a:effectLst/>
              <a:latin typeface="Arial" panose="020B0604020202020204" pitchFamily="34" charset="0"/>
            </a:endParaRPr>
          </a:p>
        </p:txBody>
      </p:sp>
      <p:sp>
        <p:nvSpPr>
          <p:cNvPr id="5" name="Rectangle 4">
            <a:extLst>
              <a:ext uri="{FF2B5EF4-FFF2-40B4-BE49-F238E27FC236}">
                <a16:creationId xmlns:a16="http://schemas.microsoft.com/office/drawing/2014/main" id="{478FEC25-52C2-25B0-2D3D-F744976D179B}"/>
              </a:ext>
            </a:extLst>
          </p:cNvPr>
          <p:cNvSpPr/>
          <p:nvPr/>
        </p:nvSpPr>
        <p:spPr>
          <a:xfrm>
            <a:off x="186814" y="1983186"/>
            <a:ext cx="11818372" cy="4597815"/>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accent2"/>
                </a:solidFill>
                <a:latin typeface="Arial" panose="020B0604020202020204" pitchFamily="34" charset="0"/>
              </a:rPr>
              <a:t>Company response at consultation</a:t>
            </a:r>
          </a:p>
          <a:p>
            <a:pPr marL="285750" indent="-285750">
              <a:buFont typeface="Arial" panose="020B0604020202020204" pitchFamily="34" charset="0"/>
              <a:buChar char="•"/>
            </a:pPr>
            <a:r>
              <a:rPr lang="en-GB" dirty="0">
                <a:solidFill>
                  <a:schemeClr val="tx1"/>
                </a:solidFill>
                <a:latin typeface="Arial" panose="020B0604020202020204" pitchFamily="34" charset="0"/>
              </a:rPr>
              <a:t>Scenarios to explore how treatment continuation criteria impact on estimates of cost-effectiveness estimates</a:t>
            </a:r>
          </a:p>
          <a:p>
            <a:pPr marL="285750" indent="-285750">
              <a:buFont typeface="Arial" panose="020B0604020202020204" pitchFamily="34" charset="0"/>
              <a:buChar char="•"/>
            </a:pPr>
            <a:endParaRPr lang="en-GB" dirty="0">
              <a:solidFill>
                <a:schemeClr val="tx1"/>
              </a:solidFill>
              <a:latin typeface="Arial" panose="020B0604020202020204" pitchFamily="34" charset="0"/>
            </a:endParaRPr>
          </a:p>
          <a:p>
            <a:endParaRPr lang="en-GB" b="1" dirty="0">
              <a:solidFill>
                <a:schemeClr val="accent2"/>
              </a:solidFill>
              <a:latin typeface="Arial" panose="020B0604020202020204" pitchFamily="34" charset="0"/>
            </a:endParaRPr>
          </a:p>
        </p:txBody>
      </p:sp>
      <p:sp>
        <p:nvSpPr>
          <p:cNvPr id="2" name="Rectangle 1" descr="Marker showing slides are confidential ">
            <a:extLst>
              <a:ext uri="{FF2B5EF4-FFF2-40B4-BE49-F238E27FC236}">
                <a16:creationId xmlns:a16="http://schemas.microsoft.com/office/drawing/2014/main" id="{73726869-48DF-8076-29B7-4432AA7EB367}"/>
              </a:ext>
              <a:ext uri="{C183D7F6-B498-43B3-948B-1728B52AA6E4}">
                <adec:decorative xmlns:adec="http://schemas.microsoft.com/office/drawing/2017/decorative" val="0"/>
              </a:ext>
            </a:extLst>
          </p:cNvPr>
          <p:cNvSpPr/>
          <p:nvPr/>
        </p:nvSpPr>
        <p:spPr>
          <a:xfrm>
            <a:off x="4929912" y="1"/>
            <a:ext cx="1889754"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rPr>
              <a:t>CONFIDENTIAL</a:t>
            </a:r>
          </a:p>
        </p:txBody>
      </p:sp>
      <p:sp>
        <p:nvSpPr>
          <p:cNvPr id="23" name="Title 1">
            <a:extLst>
              <a:ext uri="{FF2B5EF4-FFF2-40B4-BE49-F238E27FC236}">
                <a16:creationId xmlns:a16="http://schemas.microsoft.com/office/drawing/2014/main" id="{4FBE000B-7AD1-0FAD-77C9-A8B7CC4EAC81}"/>
              </a:ext>
            </a:extLst>
          </p:cNvPr>
          <p:cNvSpPr txBox="1">
            <a:spLocks/>
          </p:cNvSpPr>
          <p:nvPr/>
        </p:nvSpPr>
        <p:spPr>
          <a:xfrm>
            <a:off x="152400" y="223818"/>
            <a:ext cx="12192000" cy="58969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lnSpc>
                <a:spcPct val="80000"/>
              </a:lnSpc>
              <a:spcBef>
                <a:spcPts val="0"/>
              </a:spcBef>
              <a:defRPr/>
            </a:pPr>
            <a:r>
              <a:rPr lang="en-GB" sz="3000" dirty="0">
                <a:latin typeface="Arial" panose="020B0604020202020204" pitchFamily="34" charset="0"/>
                <a:cs typeface="Arial" panose="020B0604020202020204" pitchFamily="34" charset="0"/>
              </a:rPr>
              <a:t>Treatment duration beyond 48 weeks                                  </a:t>
            </a:r>
            <a:r>
              <a:rPr lang="en-GB" sz="3200" dirty="0">
                <a:latin typeface="Arial" panose="020B0604020202020204" pitchFamily="34" charset="0"/>
                <a:cs typeface="Arial" panose="020B0604020202020204" pitchFamily="34" charset="0"/>
              </a:rPr>
              <a:t>(1/2)</a:t>
            </a:r>
          </a:p>
          <a:p>
            <a:pPr>
              <a:lnSpc>
                <a:spcPct val="80000"/>
              </a:lnSpc>
              <a:spcBef>
                <a:spcPts val="0"/>
              </a:spcBef>
              <a:defRPr/>
            </a:pPr>
            <a:r>
              <a:rPr lang="en-GB" sz="2000" dirty="0">
                <a:latin typeface="Arial" panose="020B0604020202020204" pitchFamily="34" charset="0"/>
                <a:cs typeface="Arial" panose="020B0604020202020204" pitchFamily="34" charset="0"/>
              </a:rPr>
              <a:t>(DGC section 3.11)</a:t>
            </a:r>
            <a:br>
              <a:rPr lang="en-GB" sz="3200" dirty="0">
                <a:latin typeface="Arial" panose="020B0604020202020204" pitchFamily="34" charset="0"/>
                <a:cs typeface="Arial" panose="020B0604020202020204" pitchFamily="34" charset="0"/>
              </a:rPr>
            </a:br>
            <a:endParaRPr lang="en-GB" sz="2000" i="1" dirty="0">
              <a:latin typeface="Arial" panose="020B0604020202020204" pitchFamily="34" charset="0"/>
              <a:cs typeface="Arial" panose="020B0604020202020204" pitchFamily="34" charset="0"/>
            </a:endParaRPr>
          </a:p>
        </p:txBody>
      </p:sp>
      <p:graphicFrame>
        <p:nvGraphicFramePr>
          <p:cNvPr id="3" name="Table 5">
            <a:extLst>
              <a:ext uri="{FF2B5EF4-FFF2-40B4-BE49-F238E27FC236}">
                <a16:creationId xmlns:a16="http://schemas.microsoft.com/office/drawing/2014/main" id="{440BC381-6463-D98B-D69B-223756AE010C}"/>
              </a:ext>
            </a:extLst>
          </p:cNvPr>
          <p:cNvGraphicFramePr>
            <a:graphicFrameLocks noGrp="1"/>
          </p:cNvGraphicFramePr>
          <p:nvPr>
            <p:extLst>
              <p:ext uri="{D42A27DB-BD31-4B8C-83A1-F6EECF244321}">
                <p14:modId xmlns:p14="http://schemas.microsoft.com/office/powerpoint/2010/main" val="3814984524"/>
              </p:ext>
            </p:extLst>
          </p:nvPr>
        </p:nvGraphicFramePr>
        <p:xfrm>
          <a:off x="600088" y="2635671"/>
          <a:ext cx="11068675" cy="3825240"/>
        </p:xfrm>
        <a:graphic>
          <a:graphicData uri="http://schemas.openxmlformats.org/drawingml/2006/table">
            <a:tbl>
              <a:tblPr firstRow="1" bandRow="1">
                <a:tableStyleId>{5C22544A-7EE6-4342-B048-85BDC9FD1C3A}</a:tableStyleId>
              </a:tblPr>
              <a:tblGrid>
                <a:gridCol w="3549248">
                  <a:extLst>
                    <a:ext uri="{9D8B030D-6E8A-4147-A177-3AD203B41FA5}">
                      <a16:colId xmlns:a16="http://schemas.microsoft.com/office/drawing/2014/main" val="2041192664"/>
                    </a:ext>
                  </a:extLst>
                </a:gridCol>
                <a:gridCol w="3853556">
                  <a:extLst>
                    <a:ext uri="{9D8B030D-6E8A-4147-A177-3AD203B41FA5}">
                      <a16:colId xmlns:a16="http://schemas.microsoft.com/office/drawing/2014/main" val="1714977072"/>
                    </a:ext>
                  </a:extLst>
                </a:gridCol>
                <a:gridCol w="3665871">
                  <a:extLst>
                    <a:ext uri="{9D8B030D-6E8A-4147-A177-3AD203B41FA5}">
                      <a16:colId xmlns:a16="http://schemas.microsoft.com/office/drawing/2014/main" val="340304936"/>
                    </a:ext>
                  </a:extLst>
                </a:gridCol>
              </a:tblGrid>
              <a:tr h="291175">
                <a:tc>
                  <a:txBody>
                    <a:bodyPr/>
                    <a:lstStyle/>
                    <a:p>
                      <a:endParaRPr lang="en-GB" sz="1700" dirty="0">
                        <a:latin typeface="Arial" panose="020B0604020202020204" pitchFamily="34" charset="0"/>
                        <a:cs typeface="Arial" panose="020B0604020202020204" pitchFamily="34" charset="0"/>
                      </a:endParaRPr>
                    </a:p>
                  </a:txBody>
                  <a:tcPr/>
                </a:tc>
                <a:tc>
                  <a:txBody>
                    <a:bodyPr/>
                    <a:lstStyle/>
                    <a:p>
                      <a:r>
                        <a:rPr lang="en-GB" sz="1700" dirty="0">
                          <a:latin typeface="Arial" panose="020B0604020202020204" pitchFamily="34" charset="0"/>
                          <a:cs typeface="Arial" panose="020B0604020202020204" pitchFamily="34" charset="0"/>
                        </a:rPr>
                        <a:t>Base case assumption</a:t>
                      </a:r>
                    </a:p>
                  </a:txBody>
                  <a:tcPr/>
                </a:tc>
                <a:tc>
                  <a:txBody>
                    <a:bodyPr/>
                    <a:lstStyle/>
                    <a:p>
                      <a:r>
                        <a:rPr lang="en-GB" sz="1700" dirty="0">
                          <a:latin typeface="Arial" panose="020B0604020202020204" pitchFamily="34" charset="0"/>
                          <a:cs typeface="Arial" panose="020B0604020202020204" pitchFamily="34" charset="0"/>
                        </a:rPr>
                        <a:t>Scenario analyses</a:t>
                      </a:r>
                    </a:p>
                  </a:txBody>
                  <a:tcPr/>
                </a:tc>
                <a:extLst>
                  <a:ext uri="{0D108BD9-81ED-4DB2-BD59-A6C34878D82A}">
                    <a16:rowId xmlns:a16="http://schemas.microsoft.com/office/drawing/2014/main" val="1302838902"/>
                  </a:ext>
                </a:extLst>
              </a:tr>
              <a:tr h="253651">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700" b="1" kern="1200" dirty="0">
                          <a:solidFill>
                            <a:schemeClr val="dk1"/>
                          </a:solidFill>
                          <a:effectLst/>
                          <a:latin typeface="Arial" panose="020B0604020202020204" pitchFamily="34" charset="0"/>
                          <a:ea typeface="+mn-ea"/>
                          <a:cs typeface="Arial" panose="020B0604020202020204" pitchFamily="34" charset="0"/>
                        </a:rPr>
                        <a:t>Treatment continuation for HCC</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700" kern="1200" dirty="0">
                          <a:solidFill>
                            <a:schemeClr val="dk1"/>
                          </a:solidFill>
                          <a:effectLst/>
                          <a:latin typeface="Arial" panose="020B0604020202020204" pitchFamily="34" charset="0"/>
                          <a:ea typeface="+mn-ea"/>
                          <a:cs typeface="Arial" panose="020B0604020202020204" pitchFamily="34" charset="0"/>
                        </a:rPr>
                        <a:t>Costs of treating HCC are included</a:t>
                      </a:r>
                      <a:endParaRPr lang="en-GB" sz="1700" b="0" kern="1200" dirty="0">
                        <a:solidFill>
                          <a:schemeClr val="dk1"/>
                        </a:solidFill>
                        <a:effectLst/>
                        <a:latin typeface="Arial" panose="020B0604020202020204" pitchFamily="34" charset="0"/>
                        <a:ea typeface="+mn-ea"/>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700" kern="1200" dirty="0">
                          <a:solidFill>
                            <a:schemeClr val="dk1"/>
                          </a:solidFill>
                          <a:effectLst/>
                          <a:latin typeface="Arial" panose="020B0604020202020204" pitchFamily="34" charset="0"/>
                          <a:ea typeface="+mn-ea"/>
                          <a:cs typeface="Arial" panose="020B0604020202020204" pitchFamily="34" charset="0"/>
                        </a:rPr>
                        <a:t>No costs for treating HCC </a:t>
                      </a:r>
                      <a:endParaRPr lang="en-GB" sz="17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30911067"/>
                  </a:ext>
                </a:extLst>
              </a:tr>
              <a:tr h="522749">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700" b="1" dirty="0">
                          <a:latin typeface="Arial" panose="020B0604020202020204" pitchFamily="34" charset="0"/>
                          <a:cs typeface="Arial" panose="020B0604020202020204" pitchFamily="34" charset="0"/>
                        </a:rPr>
                        <a:t>Treatment continuation for virologic responders</a:t>
                      </a:r>
                    </a:p>
                    <a:p>
                      <a:pPr marL="285750" indent="-285750">
                        <a:buFont typeface="Arial" panose="020B0604020202020204" pitchFamily="34" charset="0"/>
                        <a:buChar char="•"/>
                      </a:pPr>
                      <a:endParaRPr lang="en-GB" sz="1700" b="1" dirty="0">
                        <a:latin typeface="Arial" panose="020B0604020202020204" pitchFamily="34" charset="0"/>
                        <a:cs typeface="Arial" panose="020B0604020202020204" pitchFamily="34" charset="0"/>
                      </a:endParaRPr>
                    </a:p>
                  </a:txBody>
                  <a:tcPr/>
                </a:tc>
                <a:tc>
                  <a:txBody>
                    <a:bodyPr/>
                    <a:lstStyle/>
                    <a:p>
                      <a:pPr marL="0" indent="0">
                        <a:buFont typeface="Arial" panose="020B0604020202020204" pitchFamily="34" charset="0"/>
                        <a:buNone/>
                      </a:pPr>
                      <a:r>
                        <a:rPr lang="en-GB" sz="1700" dirty="0">
                          <a:solidFill>
                            <a:schemeClr val="tx1"/>
                          </a:solidFill>
                          <a:latin typeface="Arial" panose="020B0604020202020204" pitchFamily="34" charset="0"/>
                          <a:cs typeface="Arial" panose="020B0604020202020204" pitchFamily="34" charset="0"/>
                        </a:rPr>
                        <a:t>Non-responders stop treatment and virologic responders stay on treatment at week 48 without further assessment</a:t>
                      </a:r>
                      <a:endParaRPr lang="en-GB" sz="1700" b="1"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700" dirty="0">
                          <a:latin typeface="Arial" panose="020B0604020202020204" pitchFamily="34" charset="0"/>
                          <a:cs typeface="Arial" panose="020B0604020202020204" pitchFamily="34" charset="0"/>
                        </a:rPr>
                        <a:t>Continuation rules at Weeks 48 and 72 are the same for virologic and combined responders </a:t>
                      </a:r>
                    </a:p>
                  </a:txBody>
                  <a:tcPr/>
                </a:tc>
                <a:extLst>
                  <a:ext uri="{0D108BD9-81ED-4DB2-BD59-A6C34878D82A}">
                    <a16:rowId xmlns:a16="http://schemas.microsoft.com/office/drawing/2014/main" val="3901081381"/>
                  </a:ext>
                </a:extLst>
              </a:tr>
              <a:tr h="754483">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700" b="1" dirty="0">
                          <a:latin typeface="Arial" panose="020B0604020202020204" pitchFamily="34" charset="0"/>
                          <a:cs typeface="Arial" panose="020B0604020202020204" pitchFamily="34" charset="0"/>
                        </a:rPr>
                        <a:t>Treatment stopping for virus eradication</a:t>
                      </a:r>
                    </a:p>
                    <a:p>
                      <a:pPr marL="285750" indent="-285750">
                        <a:buFont typeface="Arial" panose="020B0604020202020204" pitchFamily="34" charset="0"/>
                        <a:buChar char="•"/>
                      </a:pPr>
                      <a:endParaRPr lang="en-GB" sz="1700" b="0" dirty="0">
                        <a:latin typeface="Arial" panose="020B0604020202020204" pitchFamily="34" charset="0"/>
                        <a:cs typeface="Arial" panose="020B0604020202020204" pitchFamily="34" charset="0"/>
                      </a:endParaRPr>
                    </a:p>
                  </a:txBody>
                  <a:tcPr/>
                </a:tc>
                <a:tc>
                  <a:txBody>
                    <a:bodyPr/>
                    <a:lstStyle/>
                    <a:p>
                      <a:pPr marL="0" indent="0">
                        <a:buFont typeface="Arial" panose="020B0604020202020204" pitchFamily="34" charset="0"/>
                        <a:buNone/>
                      </a:pPr>
                      <a:r>
                        <a:rPr lang="en-GB" sz="1700" b="0" dirty="0">
                          <a:latin typeface="Arial" panose="020B0604020202020204" pitchFamily="34" charset="0"/>
                          <a:cs typeface="Arial" panose="020B0604020202020204" pitchFamily="34" charset="0"/>
                        </a:rPr>
                        <a:t>Combined responders with undetectable RNA at 48 weeks will stop treatment 52 weeks later</a:t>
                      </a:r>
                    </a:p>
                  </a:txBody>
                  <a:tcPr/>
                </a:tc>
                <a:tc>
                  <a:txBody>
                    <a:bodyPr/>
                    <a:lstStyle/>
                    <a:p>
                      <a:r>
                        <a:rPr lang="en-GB" sz="1700" dirty="0" err="1">
                          <a:solidFill>
                            <a:schemeClr val="tx1"/>
                          </a:solidFill>
                          <a:latin typeface="Arial" panose="020B0604020202020204" pitchFamily="34" charset="0"/>
                          <a:cs typeface="Arial" panose="020B0604020202020204" pitchFamily="34" charset="0"/>
                        </a:rPr>
                        <a:t>Bulevertide</a:t>
                      </a:r>
                      <a:r>
                        <a:rPr lang="en-GB" sz="1700" dirty="0">
                          <a:solidFill>
                            <a:schemeClr val="tx1"/>
                          </a:solidFill>
                          <a:latin typeface="Arial" panose="020B0604020202020204" pitchFamily="34" charset="0"/>
                          <a:cs typeface="Arial" panose="020B0604020202020204" pitchFamily="34" charset="0"/>
                        </a:rPr>
                        <a:t> costs removed from Week 120 for the proportion of people in this group</a:t>
                      </a:r>
                      <a:r>
                        <a:rPr lang="en-GB" sz="1700" dirty="0">
                          <a:solidFill>
                            <a:schemeClr val="tx1"/>
                          </a:solidFill>
                          <a:effectLst/>
                          <a:latin typeface="Arial" panose="020B0604020202020204" pitchFamily="34" charset="0"/>
                          <a:cs typeface="Arial" panose="020B0604020202020204" pitchFamily="34" charset="0"/>
                        </a:rPr>
                        <a:t> </a:t>
                      </a:r>
                      <a:r>
                        <a:rPr lang="en-GB" sz="1700" dirty="0">
                          <a:solidFill>
                            <a:schemeClr val="tx1"/>
                          </a:solidFill>
                          <a:effectLst/>
                          <a:highlight>
                            <a:srgbClr val="000000"/>
                          </a:highlight>
                          <a:latin typeface="Arial" panose="020B0604020202020204" pitchFamily="34" charset="0"/>
                          <a:cs typeface="Arial" panose="020B0604020202020204" pitchFamily="34" charset="0"/>
                        </a:rPr>
                        <a:t>x</a:t>
                      </a:r>
                      <a:r>
                        <a:rPr lang="en-GB" sz="1700" u="sng" dirty="0">
                          <a:solidFill>
                            <a:schemeClr val="tx1"/>
                          </a:solidFill>
                          <a:effectLst/>
                          <a:highlight>
                            <a:srgbClr val="000000"/>
                          </a:highlight>
                          <a:latin typeface="Arial" panose="020B0604020202020204" pitchFamily="34" charset="0"/>
                          <a:ea typeface="Calibri" panose="020F0502020204030204" pitchFamily="34" charset="0"/>
                          <a:cs typeface="Arial" panose="020B0604020202020204" pitchFamily="34" charset="0"/>
                        </a:rPr>
                        <a:t>x xx </a:t>
                      </a:r>
                      <a:r>
                        <a:rPr lang="en-GB" sz="1700" u="sng" dirty="0" err="1">
                          <a:solidFill>
                            <a:schemeClr val="tx1"/>
                          </a:solidFill>
                          <a:effectLst/>
                          <a:highlight>
                            <a:srgbClr val="000000"/>
                          </a:highlight>
                          <a:latin typeface="Arial" panose="020B0604020202020204" pitchFamily="34" charset="0"/>
                          <a:ea typeface="Calibri" panose="020F0502020204030204" pitchFamily="34" charset="0"/>
                          <a:cs typeface="Arial" panose="020B0604020202020204" pitchFamily="34" charset="0"/>
                        </a:rPr>
                        <a:t>xx</a:t>
                      </a:r>
                      <a:r>
                        <a:rPr lang="en-GB" sz="1700" u="sng" dirty="0">
                          <a:solidFill>
                            <a:schemeClr val="tx1"/>
                          </a:solidFill>
                          <a:effectLst/>
                          <a:highlight>
                            <a:srgbClr val="000000"/>
                          </a:highlight>
                          <a:latin typeface="Arial" panose="020B0604020202020204" pitchFamily="34" charset="0"/>
                          <a:ea typeface="Calibri" panose="020F0502020204030204" pitchFamily="34" charset="0"/>
                          <a:cs typeface="Arial" panose="020B0604020202020204" pitchFamily="34" charset="0"/>
                        </a:rPr>
                        <a:t> </a:t>
                      </a:r>
                      <a:r>
                        <a:rPr lang="en-GB" sz="1700" u="sng" dirty="0" err="1">
                          <a:solidFill>
                            <a:schemeClr val="tx1"/>
                          </a:solidFill>
                          <a:effectLst/>
                          <a:highlight>
                            <a:srgbClr val="000000"/>
                          </a:highlight>
                          <a:latin typeface="Arial" panose="020B0604020202020204" pitchFamily="34" charset="0"/>
                          <a:ea typeface="Calibri" panose="020F0502020204030204" pitchFamily="34" charset="0"/>
                          <a:cs typeface="Arial" panose="020B0604020202020204" pitchFamily="34" charset="0"/>
                        </a:rPr>
                        <a:t>xxxxx</a:t>
                      </a:r>
                      <a:endParaRPr lang="en-GB" sz="1700" dirty="0">
                        <a:highlight>
                          <a:srgbClr val="000000"/>
                        </a:highligh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023945241"/>
                  </a:ext>
                </a:extLst>
              </a:tr>
              <a:tr h="7216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700" b="1" dirty="0">
                          <a:solidFill>
                            <a:schemeClr val="tx1"/>
                          </a:solidFill>
                          <a:latin typeface="Arial" panose="020B0604020202020204" pitchFamily="34" charset="0"/>
                          <a:cs typeface="Arial" panose="020B0604020202020204" pitchFamily="34" charset="0"/>
                        </a:rPr>
                        <a:t>Treatment continuing for virologic responders combined with treatment stopping for virus eradication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700" b="0" dirty="0">
                          <a:solidFill>
                            <a:schemeClr val="tx1"/>
                          </a:solidFill>
                          <a:latin typeface="Arial" panose="020B0604020202020204" pitchFamily="34" charset="0"/>
                          <a:cs typeface="Arial" panose="020B0604020202020204" pitchFamily="34" charset="0"/>
                        </a:rPr>
                        <a:t>Not included in base case. Company noted the same continuation rules  may only apply to specific cases</a:t>
                      </a:r>
                    </a:p>
                  </a:txBody>
                  <a:tcPr/>
                </a:tc>
                <a:tc>
                  <a:txBody>
                    <a:bodyPr/>
                    <a:lstStyle/>
                    <a:p>
                      <a:r>
                        <a:rPr lang="en-GB" sz="1700" dirty="0">
                          <a:latin typeface="Arial" panose="020B0604020202020204" pitchFamily="34" charset="0"/>
                          <a:cs typeface="Arial" panose="020B0604020202020204" pitchFamily="34" charset="0"/>
                        </a:rPr>
                        <a:t>Scenario only; proportion with undetectable RNA is </a:t>
                      </a:r>
                      <a:r>
                        <a:rPr lang="en-GB" sz="1700" u="sng" dirty="0">
                          <a:highlight>
                            <a:srgbClr val="000000"/>
                          </a:highlight>
                          <a:latin typeface="Arial" panose="020B0604020202020204" pitchFamily="34" charset="0"/>
                          <a:cs typeface="Arial" panose="020B0604020202020204" pitchFamily="34" charset="0"/>
                        </a:rPr>
                        <a:t>xx </a:t>
                      </a:r>
                      <a:r>
                        <a:rPr lang="en-GB" sz="1700" u="sng" dirty="0" err="1">
                          <a:highlight>
                            <a:srgbClr val="000000"/>
                          </a:highlight>
                          <a:latin typeface="Arial" panose="020B0604020202020204" pitchFamily="34" charset="0"/>
                          <a:cs typeface="Arial" panose="020B0604020202020204" pitchFamily="34" charset="0"/>
                        </a:rPr>
                        <a:t>xx</a:t>
                      </a:r>
                      <a:r>
                        <a:rPr lang="en-GB" sz="1700" u="sng" dirty="0">
                          <a:highlight>
                            <a:srgbClr val="000000"/>
                          </a:highlight>
                          <a:latin typeface="Arial" panose="020B0604020202020204" pitchFamily="34" charset="0"/>
                          <a:cs typeface="Arial" panose="020B0604020202020204" pitchFamily="34" charset="0"/>
                        </a:rPr>
                        <a:t> </a:t>
                      </a:r>
                      <a:r>
                        <a:rPr lang="en-GB" sz="1700" u="sng" dirty="0" err="1">
                          <a:highlight>
                            <a:srgbClr val="000000"/>
                          </a:highlight>
                          <a:latin typeface="Arial" panose="020B0604020202020204" pitchFamily="34" charset="0"/>
                          <a:cs typeface="Arial" panose="020B0604020202020204" pitchFamily="34" charset="0"/>
                        </a:rPr>
                        <a:t>xxxxxxx</a:t>
                      </a:r>
                      <a:endParaRPr lang="en-GB" sz="1700" u="sng" dirty="0">
                        <a:highlight>
                          <a:srgbClr val="000000"/>
                        </a:highlight>
                        <a:latin typeface="Arial" panose="020B0604020202020204" pitchFamily="34" charset="0"/>
                        <a:cs typeface="Arial" panose="020B0604020202020204" pitchFamily="34" charset="0"/>
                      </a:endParaRPr>
                    </a:p>
                    <a:p>
                      <a:r>
                        <a:rPr lang="en-GB" sz="1700" u="none" dirty="0">
                          <a:latin typeface="Arial" panose="020B0604020202020204" pitchFamily="34" charset="0"/>
                          <a:cs typeface="Arial" panose="020B0604020202020204" pitchFamily="34" charset="0"/>
                        </a:rPr>
                        <a:t>Company consider this is the most realistic scenario</a:t>
                      </a:r>
                      <a:endParaRPr lang="en-GB" sz="17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237183030"/>
                  </a:ext>
                </a:extLst>
              </a:tr>
            </a:tbl>
          </a:graphicData>
        </a:graphic>
      </p:graphicFrame>
      <p:graphicFrame>
        <p:nvGraphicFramePr>
          <p:cNvPr id="6" name="Table 5">
            <a:extLst>
              <a:ext uri="{FF2B5EF4-FFF2-40B4-BE49-F238E27FC236}">
                <a16:creationId xmlns:a16="http://schemas.microsoft.com/office/drawing/2014/main" id="{5218354B-EA6C-416B-FFAA-1B041E7E42C7}"/>
              </a:ext>
            </a:extLst>
          </p:cNvPr>
          <p:cNvGraphicFramePr>
            <a:graphicFrameLocks noGrp="1"/>
          </p:cNvGraphicFramePr>
          <p:nvPr>
            <p:extLst>
              <p:ext uri="{D42A27DB-BD31-4B8C-83A1-F6EECF244321}">
                <p14:modId xmlns:p14="http://schemas.microsoft.com/office/powerpoint/2010/main" val="4209581952"/>
              </p:ext>
            </p:extLst>
          </p:nvPr>
        </p:nvGraphicFramePr>
        <p:xfrm>
          <a:off x="225239" y="2581257"/>
          <a:ext cx="11694617" cy="3916680"/>
        </p:xfrm>
        <a:graphic>
          <a:graphicData uri="http://schemas.openxmlformats.org/drawingml/2006/table">
            <a:tbl>
              <a:tblPr firstRow="1" bandRow="1">
                <a:tableStyleId>{5C22544A-7EE6-4342-B048-85BDC9FD1C3A}</a:tableStyleId>
              </a:tblPr>
              <a:tblGrid>
                <a:gridCol w="2496190">
                  <a:extLst>
                    <a:ext uri="{9D8B030D-6E8A-4147-A177-3AD203B41FA5}">
                      <a16:colId xmlns:a16="http://schemas.microsoft.com/office/drawing/2014/main" val="2041192664"/>
                    </a:ext>
                  </a:extLst>
                </a:gridCol>
                <a:gridCol w="3585767">
                  <a:extLst>
                    <a:ext uri="{9D8B030D-6E8A-4147-A177-3AD203B41FA5}">
                      <a16:colId xmlns:a16="http://schemas.microsoft.com/office/drawing/2014/main" val="1714977072"/>
                    </a:ext>
                  </a:extLst>
                </a:gridCol>
                <a:gridCol w="5612660">
                  <a:extLst>
                    <a:ext uri="{9D8B030D-6E8A-4147-A177-3AD203B41FA5}">
                      <a16:colId xmlns:a16="http://schemas.microsoft.com/office/drawing/2014/main" val="340304936"/>
                    </a:ext>
                  </a:extLst>
                </a:gridCol>
              </a:tblGrid>
              <a:tr h="345493">
                <a:tc>
                  <a:txBody>
                    <a:bodyPr/>
                    <a:lstStyle/>
                    <a:p>
                      <a:endParaRPr lang="en-GB" sz="1700" dirty="0">
                        <a:latin typeface="Arial" panose="020B0604020202020204" pitchFamily="34" charset="0"/>
                        <a:cs typeface="Arial" panose="020B0604020202020204" pitchFamily="34" charset="0"/>
                      </a:endParaRPr>
                    </a:p>
                  </a:txBody>
                  <a:tcPr/>
                </a:tc>
                <a:tc>
                  <a:txBody>
                    <a:bodyPr/>
                    <a:lstStyle/>
                    <a:p>
                      <a:r>
                        <a:rPr lang="en-GB" sz="1700" dirty="0">
                          <a:latin typeface="Arial" panose="020B0604020202020204" pitchFamily="34" charset="0"/>
                          <a:cs typeface="Arial" panose="020B0604020202020204" pitchFamily="34" charset="0"/>
                        </a:rPr>
                        <a:t>Base case assumption</a:t>
                      </a:r>
                    </a:p>
                  </a:txBody>
                  <a:tcPr/>
                </a:tc>
                <a:tc>
                  <a:txBody>
                    <a:bodyPr/>
                    <a:lstStyle/>
                    <a:p>
                      <a:r>
                        <a:rPr lang="en-GB" sz="1700" dirty="0">
                          <a:latin typeface="Arial" panose="020B0604020202020204" pitchFamily="34" charset="0"/>
                          <a:cs typeface="Arial" panose="020B0604020202020204" pitchFamily="34" charset="0"/>
                        </a:rPr>
                        <a:t>Scenario analyses</a:t>
                      </a:r>
                    </a:p>
                  </a:txBody>
                  <a:tcPr/>
                </a:tc>
                <a:extLst>
                  <a:ext uri="{0D108BD9-81ED-4DB2-BD59-A6C34878D82A}">
                    <a16:rowId xmlns:a16="http://schemas.microsoft.com/office/drawing/2014/main" val="1302838902"/>
                  </a:ext>
                </a:extLst>
              </a:tr>
              <a:tr h="540771">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500" b="1" kern="1200" dirty="0">
                          <a:solidFill>
                            <a:schemeClr val="dk1"/>
                          </a:solidFill>
                          <a:effectLst/>
                          <a:latin typeface="Arial" panose="020B0604020202020204" pitchFamily="34" charset="0"/>
                          <a:ea typeface="+mn-ea"/>
                          <a:cs typeface="Arial" panose="020B0604020202020204" pitchFamily="34" charset="0"/>
                        </a:rPr>
                        <a:t>Treatment continuation for HCC</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500" kern="1200" dirty="0">
                          <a:solidFill>
                            <a:schemeClr val="dk1"/>
                          </a:solidFill>
                          <a:effectLst/>
                          <a:latin typeface="Arial" panose="020B0604020202020204" pitchFamily="34" charset="0"/>
                          <a:ea typeface="+mn-ea"/>
                          <a:cs typeface="Arial" panose="020B0604020202020204" pitchFamily="34" charset="0"/>
                        </a:rPr>
                        <a:t>Costs of treating HCC are included</a:t>
                      </a:r>
                      <a:endParaRPr lang="en-GB" sz="1500" b="0" kern="1200" dirty="0">
                        <a:solidFill>
                          <a:schemeClr val="dk1"/>
                        </a:solidFill>
                        <a:effectLst/>
                        <a:latin typeface="Arial" panose="020B0604020202020204" pitchFamily="34" charset="0"/>
                        <a:ea typeface="+mn-ea"/>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500" kern="1200" dirty="0">
                          <a:solidFill>
                            <a:schemeClr val="dk1"/>
                          </a:solidFill>
                          <a:effectLst/>
                          <a:latin typeface="Arial" panose="020B0604020202020204" pitchFamily="34" charset="0"/>
                          <a:ea typeface="+mn-ea"/>
                          <a:cs typeface="Arial" panose="020B0604020202020204" pitchFamily="34" charset="0"/>
                        </a:rPr>
                        <a:t>No costs for treating HCC </a:t>
                      </a:r>
                      <a:endParaRPr lang="en-GB" sz="15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30911067"/>
                  </a:ext>
                </a:extLst>
              </a:tr>
              <a:tr h="991413">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500" b="1" dirty="0">
                          <a:latin typeface="Arial" panose="020B0604020202020204" pitchFamily="34" charset="0"/>
                          <a:cs typeface="Arial" panose="020B0604020202020204" pitchFamily="34" charset="0"/>
                        </a:rPr>
                        <a:t>Treatment continuation for virologic responders</a:t>
                      </a:r>
                    </a:p>
                  </a:txBody>
                  <a:tcPr/>
                </a:tc>
                <a:tc>
                  <a:txBody>
                    <a:bodyPr/>
                    <a:lstStyle/>
                    <a:p>
                      <a:pPr marL="0" indent="0">
                        <a:buFont typeface="Arial" panose="020B0604020202020204" pitchFamily="34" charset="0"/>
                        <a:buNone/>
                      </a:pPr>
                      <a:r>
                        <a:rPr lang="en-GB" sz="1500" dirty="0">
                          <a:solidFill>
                            <a:schemeClr val="tx1"/>
                          </a:solidFill>
                          <a:latin typeface="Arial" panose="020B0604020202020204" pitchFamily="34" charset="0"/>
                          <a:cs typeface="Arial" panose="020B0604020202020204" pitchFamily="34" charset="0"/>
                        </a:rPr>
                        <a:t>Non-responders stop treatment and virologic responders stay on treatment until week 72</a:t>
                      </a:r>
                      <a:endParaRPr lang="en-GB" sz="1500" b="1" dirty="0">
                        <a:latin typeface="Arial" panose="020B0604020202020204" pitchFamily="34" charset="0"/>
                        <a:cs typeface="Arial" panose="020B0604020202020204" pitchFamily="34" charset="0"/>
                      </a:endParaRP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500" kern="1200" dirty="0">
                          <a:solidFill>
                            <a:schemeClr val="dk1"/>
                          </a:solidFill>
                          <a:effectLst/>
                          <a:latin typeface="Arial" panose="020B0604020202020204" pitchFamily="34" charset="0"/>
                          <a:ea typeface="+mn-ea"/>
                          <a:cs typeface="Arial" panose="020B0604020202020204" pitchFamily="34" charset="0"/>
                        </a:rPr>
                        <a:t>Definition of response changed to  include virologic only and combined response. All responders continue treatment beyond 72 weeks, non-responders stop at week 48.</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500" dirty="0">
                          <a:latin typeface="Arial" panose="020B0604020202020204" pitchFamily="34" charset="0"/>
                          <a:cs typeface="Arial" panose="020B0604020202020204" pitchFamily="34" charset="0"/>
                        </a:rPr>
                        <a:t>As above but non responders stop treatment at week 72 </a:t>
                      </a:r>
                    </a:p>
                  </a:txBody>
                  <a:tcPr/>
                </a:tc>
                <a:extLst>
                  <a:ext uri="{0D108BD9-81ED-4DB2-BD59-A6C34878D82A}">
                    <a16:rowId xmlns:a16="http://schemas.microsoft.com/office/drawing/2014/main" val="3901081381"/>
                  </a:ext>
                </a:extLst>
              </a:tr>
              <a:tr h="766092">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500" b="1" dirty="0">
                          <a:latin typeface="Arial" panose="020B0604020202020204" pitchFamily="34" charset="0"/>
                          <a:cs typeface="Arial" panose="020B0604020202020204" pitchFamily="34" charset="0"/>
                        </a:rPr>
                        <a:t>Treatment stopping for virus eradication</a:t>
                      </a:r>
                    </a:p>
                  </a:txBody>
                  <a:tcPr/>
                </a:tc>
                <a:tc>
                  <a:txBody>
                    <a:bodyPr/>
                    <a:lstStyle/>
                    <a:p>
                      <a:pPr marL="0" indent="0">
                        <a:buFont typeface="Arial" panose="020B0604020202020204" pitchFamily="34" charset="0"/>
                        <a:buNone/>
                      </a:pPr>
                      <a:r>
                        <a:rPr lang="en-GB" sz="1500" b="0" dirty="0">
                          <a:latin typeface="Arial" panose="020B0604020202020204" pitchFamily="34" charset="0"/>
                          <a:cs typeface="Arial" panose="020B0604020202020204" pitchFamily="34" charset="0"/>
                        </a:rPr>
                        <a:t>Combined responders with undetectable RNA at 48 weeks will stop treatment 52 weeks later</a:t>
                      </a:r>
                    </a:p>
                  </a:txBody>
                  <a:tcPr/>
                </a:tc>
                <a:tc>
                  <a:txBody>
                    <a:bodyPr/>
                    <a:lstStyle/>
                    <a:p>
                      <a:r>
                        <a:rPr lang="en-GB" sz="1500" dirty="0" err="1">
                          <a:solidFill>
                            <a:schemeClr val="tx1"/>
                          </a:solidFill>
                          <a:latin typeface="Arial" panose="020B0604020202020204" pitchFamily="34" charset="0"/>
                          <a:cs typeface="Arial" panose="020B0604020202020204" pitchFamily="34" charset="0"/>
                        </a:rPr>
                        <a:t>Bulevertide</a:t>
                      </a:r>
                      <a:r>
                        <a:rPr lang="en-GB" sz="1500" dirty="0">
                          <a:solidFill>
                            <a:schemeClr val="tx1"/>
                          </a:solidFill>
                          <a:latin typeface="Arial" panose="020B0604020202020204" pitchFamily="34" charset="0"/>
                          <a:cs typeface="Arial" panose="020B0604020202020204" pitchFamily="34" charset="0"/>
                        </a:rPr>
                        <a:t> costs removed from Week 120 for the proportion of people in this group</a:t>
                      </a:r>
                      <a:r>
                        <a:rPr lang="en-GB" sz="15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en-GB" sz="1500" u="sng" dirty="0">
                          <a:solidFill>
                            <a:schemeClr val="tx1"/>
                          </a:solidFill>
                          <a:effectLst/>
                          <a:highlight>
                            <a:srgbClr val="000000"/>
                          </a:highlight>
                          <a:latin typeface="Arial" panose="020B0604020202020204" pitchFamily="34" charset="0"/>
                          <a:ea typeface="Calibri" panose="020F0502020204030204" pitchFamily="34" charset="0"/>
                          <a:cs typeface="Arial" panose="020B0604020202020204" pitchFamily="34" charset="0"/>
                        </a:rPr>
                        <a:t>x xx </a:t>
                      </a:r>
                      <a:r>
                        <a:rPr lang="en-GB" sz="1500" u="sng" dirty="0" err="1">
                          <a:solidFill>
                            <a:schemeClr val="tx1"/>
                          </a:solidFill>
                          <a:effectLst/>
                          <a:highlight>
                            <a:srgbClr val="000000"/>
                          </a:highlight>
                          <a:latin typeface="Arial" panose="020B0604020202020204" pitchFamily="34" charset="0"/>
                          <a:ea typeface="Calibri" panose="020F0502020204030204" pitchFamily="34" charset="0"/>
                          <a:cs typeface="Arial" panose="020B0604020202020204" pitchFamily="34" charset="0"/>
                        </a:rPr>
                        <a:t>xxxxxx</a:t>
                      </a:r>
                      <a:r>
                        <a:rPr lang="en-GB" sz="1500" u="sng"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en-GB" sz="15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023945241"/>
                  </a:ext>
                </a:extLst>
              </a:tr>
              <a:tr h="12167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500" b="1" dirty="0">
                          <a:solidFill>
                            <a:schemeClr val="tx1"/>
                          </a:solidFill>
                          <a:latin typeface="Arial" panose="020B0604020202020204" pitchFamily="34" charset="0"/>
                          <a:cs typeface="Arial" panose="020B0604020202020204" pitchFamily="34" charset="0"/>
                        </a:rPr>
                        <a:t>Treatment continuing for virologic responders combined with treatment stopping for virus eradication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500" b="0" dirty="0">
                          <a:solidFill>
                            <a:schemeClr val="tx1"/>
                          </a:solidFill>
                          <a:latin typeface="Arial" panose="020B0604020202020204" pitchFamily="34" charset="0"/>
                          <a:cs typeface="Arial" panose="020B0604020202020204" pitchFamily="34" charset="0"/>
                        </a:rPr>
                        <a:t>Not included in base case. Company noted the same continuation rules  may only apply to specific cases</a:t>
                      </a:r>
                    </a:p>
                  </a:txBody>
                  <a:tcPr/>
                </a:tc>
                <a:tc>
                  <a:txBody>
                    <a:bodyPr/>
                    <a:lstStyle/>
                    <a:p>
                      <a:pPr algn="ctr"/>
                      <a:r>
                        <a:rPr lang="en-GB" sz="1500" dirty="0">
                          <a:latin typeface="Arial" panose="020B0604020202020204" pitchFamily="34" charset="0"/>
                          <a:cs typeface="Arial" panose="020B0604020202020204" pitchFamily="34" charset="0"/>
                        </a:rPr>
                        <a:t>Scenario only; proportion with undetectable RNA is (</a:t>
                      </a:r>
                      <a:r>
                        <a:rPr lang="en-GB" sz="1500" u="sng" dirty="0">
                          <a:highlight>
                            <a:srgbClr val="000000"/>
                          </a:highlight>
                          <a:latin typeface="Arial" panose="020B0604020202020204" pitchFamily="34" charset="0"/>
                          <a:cs typeface="Arial" panose="020B0604020202020204" pitchFamily="34" charset="0"/>
                        </a:rPr>
                        <a:t>x </a:t>
                      </a:r>
                      <a:r>
                        <a:rPr lang="en-GB" sz="1500" u="sng" dirty="0" err="1">
                          <a:highlight>
                            <a:srgbClr val="000000"/>
                          </a:highlight>
                          <a:latin typeface="Arial" panose="020B0604020202020204" pitchFamily="34" charset="0"/>
                          <a:cs typeface="Arial" panose="020B0604020202020204" pitchFamily="34" charset="0"/>
                        </a:rPr>
                        <a:t>xxxx</a:t>
                      </a:r>
                      <a:r>
                        <a:rPr lang="en-GB" sz="1500" u="sng" dirty="0">
                          <a:highlight>
                            <a:srgbClr val="000000"/>
                          </a:highlight>
                          <a:latin typeface="Arial" panose="020B0604020202020204" pitchFamily="34" charset="0"/>
                          <a:cs typeface="Arial" panose="020B0604020202020204" pitchFamily="34" charset="0"/>
                        </a:rPr>
                        <a:t> </a:t>
                      </a:r>
                      <a:r>
                        <a:rPr lang="en-GB" sz="1500" u="sng" dirty="0" err="1">
                          <a:highlight>
                            <a:srgbClr val="000000"/>
                          </a:highlight>
                          <a:latin typeface="Arial" panose="020B0604020202020204" pitchFamily="34" charset="0"/>
                          <a:cs typeface="Arial" panose="020B0604020202020204" pitchFamily="34" charset="0"/>
                        </a:rPr>
                        <a:t>xxxx</a:t>
                      </a:r>
                      <a:r>
                        <a:rPr lang="en-GB" sz="1500" u="sng" dirty="0">
                          <a:latin typeface="Arial" panose="020B0604020202020204" pitchFamily="34" charset="0"/>
                          <a:cs typeface="Arial" panose="020B0604020202020204" pitchFamily="34" charset="0"/>
                        </a:rPr>
                        <a:t>)</a:t>
                      </a:r>
                    </a:p>
                    <a:p>
                      <a:r>
                        <a:rPr lang="en-GB" sz="1500" u="none" dirty="0">
                          <a:latin typeface="Arial" panose="020B0604020202020204" pitchFamily="34" charset="0"/>
                          <a:cs typeface="Arial" panose="020B0604020202020204" pitchFamily="34" charset="0"/>
                        </a:rPr>
                        <a:t>Company consider this is the most realistic scenario</a:t>
                      </a:r>
                      <a:endParaRPr lang="en-GB" sz="15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237183030"/>
                  </a:ext>
                </a:extLst>
              </a:tr>
            </a:tbl>
          </a:graphicData>
        </a:graphic>
      </p:graphicFrame>
    </p:spTree>
    <p:extLst>
      <p:ext uri="{BB962C8B-B14F-4D97-AF65-F5344CB8AC3E}">
        <p14:creationId xmlns:p14="http://schemas.microsoft.com/office/powerpoint/2010/main" val="354989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483187FD-3E4D-44C8-B84F-68CD3FDD4158}"/>
              </a:ext>
            </a:extLst>
          </p:cNvPr>
          <p:cNvSpPr txBox="1">
            <a:spLocks/>
          </p:cNvSpPr>
          <p:nvPr/>
        </p:nvSpPr>
        <p:spPr>
          <a:xfrm>
            <a:off x="221616" y="392353"/>
            <a:ext cx="11376025" cy="58505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lnSpcReduction="10000"/>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defRPr/>
            </a:pPr>
            <a:r>
              <a:rPr lang="en-GB" sz="4000" dirty="0">
                <a:latin typeface="Arial" panose="020B0604020202020204" pitchFamily="34" charset="0"/>
                <a:cs typeface="Arial" panose="020B0604020202020204" pitchFamily="34" charset="0"/>
              </a:rPr>
              <a:t>Bulevirtide (</a:t>
            </a:r>
            <a:r>
              <a:rPr lang="en-GB" sz="4000" dirty="0" err="1">
                <a:latin typeface="Arial" panose="020B0604020202020204" pitchFamily="34" charset="0"/>
                <a:cs typeface="Arial" panose="020B0604020202020204" pitchFamily="34" charset="0"/>
              </a:rPr>
              <a:t>Hepcludex</a:t>
            </a:r>
            <a:r>
              <a:rPr lang="en-GB" sz="4000" dirty="0">
                <a:latin typeface="Arial" panose="020B0604020202020204" pitchFamily="34" charset="0"/>
                <a:cs typeface="Arial" panose="020B0604020202020204" pitchFamily="34" charset="0"/>
              </a:rPr>
              <a:t>, Gilead)</a:t>
            </a:r>
            <a:endParaRPr lang="en-GB"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BBDAF043-B657-E9BF-BDE2-F09589E99E07}"/>
              </a:ext>
            </a:extLst>
          </p:cNvPr>
          <p:cNvSpPr txBox="1"/>
          <p:nvPr/>
        </p:nvSpPr>
        <p:spPr>
          <a:xfrm rot="10800000" flipV="1">
            <a:off x="11205033" y="-64184"/>
            <a:ext cx="997253" cy="456536"/>
          </a:xfrm>
          <a:prstGeom prst="rect">
            <a:avLst/>
          </a:prstGeom>
          <a:solidFill>
            <a:schemeClr val="accent6">
              <a:lumMod val="75000"/>
            </a:schemeClr>
          </a:solidFill>
        </p:spPr>
        <p:txBody>
          <a:bodyPr wrap="square" rtlCol="0" anchor="ctr">
            <a:spAutoFit/>
          </a:bodyPr>
          <a:lstStyle/>
          <a:p>
            <a:pPr algn="ctr">
              <a:lnSpc>
                <a:spcPct val="150000"/>
              </a:lnSpc>
              <a:spcAft>
                <a:spcPts val="1200"/>
              </a:spcAft>
            </a:pPr>
            <a:r>
              <a:rPr lang="en-GB"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RECAP</a:t>
            </a:r>
          </a:p>
        </p:txBody>
      </p:sp>
      <p:sp>
        <p:nvSpPr>
          <p:cNvPr id="3" name="TextBox 2">
            <a:extLst>
              <a:ext uri="{FF2B5EF4-FFF2-40B4-BE49-F238E27FC236}">
                <a16:creationId xmlns:a16="http://schemas.microsoft.com/office/drawing/2014/main" id="{F902BB02-F51C-0BCA-BE72-920A572A0ADB}"/>
              </a:ext>
            </a:extLst>
          </p:cNvPr>
          <p:cNvSpPr txBox="1"/>
          <p:nvPr/>
        </p:nvSpPr>
        <p:spPr>
          <a:xfrm>
            <a:off x="1692251" y="6465647"/>
            <a:ext cx="9016389" cy="307777"/>
          </a:xfrm>
          <a:prstGeom prst="rect">
            <a:avLst/>
          </a:prstGeom>
          <a:noFill/>
        </p:spPr>
        <p:txBody>
          <a:bodyPr wrap="square" rtlCol="0">
            <a:spAutoFit/>
          </a:bodyPr>
          <a:lstStyle/>
          <a:p>
            <a:pPr algn="ctr"/>
            <a:r>
              <a:rPr lang="en-GB" sz="1400" b="1" dirty="0">
                <a:latin typeface="Arial" panose="020B0604020202020204" pitchFamily="34" charset="0"/>
              </a:rPr>
              <a:t>Abbreviations: </a:t>
            </a:r>
            <a:r>
              <a:rPr lang="en-GB" sz="1400" dirty="0">
                <a:latin typeface="Arial" panose="020B0604020202020204" pitchFamily="34" charset="0"/>
              </a:rPr>
              <a:t>HDV, hepatitis D virus; MHRA, medicines and healthcare products regulatory authority.</a:t>
            </a:r>
          </a:p>
        </p:txBody>
      </p:sp>
      <p:graphicFrame>
        <p:nvGraphicFramePr>
          <p:cNvPr id="6" name="Table 3" descr="Details of treatment, including marketing authorisation, mechanism of action, administration and price">
            <a:extLst>
              <a:ext uri="{FF2B5EF4-FFF2-40B4-BE49-F238E27FC236}">
                <a16:creationId xmlns:a16="http://schemas.microsoft.com/office/drawing/2014/main" id="{0A02FE65-A01E-B54E-6278-0A9A26F97736}"/>
              </a:ext>
              <a:ext uri="{C183D7F6-B498-43B3-948B-1728B52AA6E4}">
                <adec:decorative xmlns:adec="http://schemas.microsoft.com/office/drawing/2017/decorative" val="0"/>
              </a:ext>
            </a:extLst>
          </p:cNvPr>
          <p:cNvGraphicFramePr>
            <a:graphicFrameLocks noGrp="1"/>
          </p:cNvGraphicFramePr>
          <p:nvPr>
            <p:extLst>
              <p:ext uri="{D42A27DB-BD31-4B8C-83A1-F6EECF244321}">
                <p14:modId xmlns:p14="http://schemas.microsoft.com/office/powerpoint/2010/main" val="517292981"/>
              </p:ext>
            </p:extLst>
          </p:nvPr>
        </p:nvGraphicFramePr>
        <p:xfrm>
          <a:off x="387097" y="1433944"/>
          <a:ext cx="11626696" cy="4172848"/>
        </p:xfrm>
        <a:graphic>
          <a:graphicData uri="http://schemas.openxmlformats.org/drawingml/2006/table">
            <a:tbl>
              <a:tblPr firstCol="1" bandRow="1">
                <a:tableStyleId>{5C22544A-7EE6-4342-B048-85BDC9FD1C3A}</a:tableStyleId>
              </a:tblPr>
              <a:tblGrid>
                <a:gridCol w="2105025">
                  <a:extLst>
                    <a:ext uri="{9D8B030D-6E8A-4147-A177-3AD203B41FA5}">
                      <a16:colId xmlns:a16="http://schemas.microsoft.com/office/drawing/2014/main" val="748657784"/>
                    </a:ext>
                  </a:extLst>
                </a:gridCol>
                <a:gridCol w="9521671">
                  <a:extLst>
                    <a:ext uri="{9D8B030D-6E8A-4147-A177-3AD203B41FA5}">
                      <a16:colId xmlns:a16="http://schemas.microsoft.com/office/drawing/2014/main" val="3173266189"/>
                    </a:ext>
                  </a:extLst>
                </a:gridCol>
              </a:tblGrid>
              <a:tr h="1156759">
                <a:tc>
                  <a:txBody>
                    <a:bodyPr/>
                    <a:lstStyle/>
                    <a:p>
                      <a:r>
                        <a:rPr lang="en-GB" dirty="0">
                          <a:solidFill>
                            <a:schemeClr val="bg1"/>
                          </a:solidFill>
                          <a:latin typeface="Arial" panose="020B0604020202020204" pitchFamily="34" charset="0"/>
                          <a:cs typeface="Arial" panose="020B0604020202020204" pitchFamily="34" charset="0"/>
                        </a:rPr>
                        <a:t>Marketing authorisation</a:t>
                      </a:r>
                    </a:p>
                  </a:txBody>
                  <a:tcPr>
                    <a:solidFill>
                      <a:schemeClr val="accent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latin typeface="Arial" panose="020B0604020202020204" pitchFamily="34" charset="0"/>
                          <a:cs typeface="Arial" panose="020B0604020202020204" pitchFamily="34" charset="0"/>
                        </a:rPr>
                        <a:t>Bulevirtide received a </a:t>
                      </a:r>
                      <a:r>
                        <a:rPr lang="en-GB" b="0" u="none" dirty="0">
                          <a:latin typeface="Arial" panose="020B0604020202020204" pitchFamily="34" charset="0"/>
                          <a:cs typeface="Arial" panose="020B0604020202020204" pitchFamily="34" charset="0"/>
                        </a:rPr>
                        <a:t>conditional</a:t>
                      </a:r>
                      <a:r>
                        <a:rPr lang="en-GB" dirty="0">
                          <a:latin typeface="Arial" panose="020B0604020202020204" pitchFamily="34" charset="0"/>
                          <a:cs typeface="Arial" panose="020B0604020202020204" pitchFamily="34" charset="0"/>
                        </a:rPr>
                        <a:t> marketing authorisation from MHRA in November 2021</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latin typeface="Arial" panose="020B0604020202020204" pitchFamily="34" charset="0"/>
                          <a:cs typeface="Arial" panose="020B0604020202020204" pitchFamily="34" charset="0"/>
                        </a:rPr>
                        <a:t>Marketing authorisation wording: “</a:t>
                      </a:r>
                      <a:r>
                        <a:rPr lang="en-GB" b="1" i="1" dirty="0" err="1">
                          <a:latin typeface="Arial" panose="020B0604020202020204" pitchFamily="34" charset="0"/>
                          <a:cs typeface="Arial" panose="020B0604020202020204" pitchFamily="34" charset="0"/>
                        </a:rPr>
                        <a:t>Hepcludex</a:t>
                      </a:r>
                      <a:r>
                        <a:rPr lang="en-GB" b="1" i="1" dirty="0">
                          <a:latin typeface="Arial" panose="020B0604020202020204" pitchFamily="34" charset="0"/>
                          <a:cs typeface="Arial" panose="020B0604020202020204" pitchFamily="34" charset="0"/>
                        </a:rPr>
                        <a:t> is indicated for the treatment of chronic hepatitis delta virus (HDV) infection in plasma (or serum) HDV-RNA positive adult patients with compensated liver disease</a:t>
                      </a:r>
                      <a:r>
                        <a:rPr lang="en-GB" dirty="0">
                          <a:latin typeface="Arial" panose="020B0604020202020204" pitchFamily="34" charset="0"/>
                          <a:cs typeface="Arial" panose="020B0604020202020204" pitchFamily="34" charset="0"/>
                        </a:rPr>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latin typeface="Arial" panose="020B0604020202020204" pitchFamily="34" charset="0"/>
                          <a:cs typeface="Arial" panose="020B0604020202020204" pitchFamily="34" charset="0"/>
                        </a:rPr>
                        <a:t>Bulevirtide was awarded Promising Innovative Medicine designation by the MHRA in March 2019</a:t>
                      </a:r>
                    </a:p>
                  </a:txBody>
                  <a:tcPr/>
                </a:tc>
                <a:extLst>
                  <a:ext uri="{0D108BD9-81ED-4DB2-BD59-A6C34878D82A}">
                    <a16:rowId xmlns:a16="http://schemas.microsoft.com/office/drawing/2014/main" val="3751016788"/>
                  </a:ext>
                </a:extLst>
              </a:tr>
              <a:tr h="1156759">
                <a:tc>
                  <a:txBody>
                    <a:bodyPr/>
                    <a:lstStyle/>
                    <a:p>
                      <a:r>
                        <a:rPr lang="en-GB" dirty="0">
                          <a:solidFill>
                            <a:schemeClr val="bg1"/>
                          </a:solidFill>
                          <a:latin typeface="Arial" panose="020B0604020202020204" pitchFamily="34" charset="0"/>
                          <a:cs typeface="Arial" panose="020B0604020202020204" pitchFamily="34" charset="0"/>
                        </a:rPr>
                        <a:t>Mechanism of action</a:t>
                      </a:r>
                    </a:p>
                  </a:txBody>
                  <a:tcPr>
                    <a:solidFill>
                      <a:schemeClr val="accent1"/>
                    </a:solidFill>
                  </a:tcPr>
                </a:tc>
                <a:tc>
                  <a:txBody>
                    <a:bodyPr/>
                    <a:lstStyle/>
                    <a:p>
                      <a:pPr marL="285750" indent="-285750" algn="l" defTabSz="914400" rtl="0" eaLnBrk="1" latinLnBrk="0" hangingPunct="1">
                        <a:buFont typeface="Arial" panose="020B0604020202020204" pitchFamily="34" charset="0"/>
                        <a:buChar char="•"/>
                      </a:pPr>
                      <a:r>
                        <a:rPr lang="en-GB" sz="1800" kern="1200" dirty="0">
                          <a:solidFill>
                            <a:schemeClr val="dk1"/>
                          </a:solidFill>
                          <a:latin typeface="Arial" panose="020B0604020202020204" pitchFamily="34" charset="0"/>
                          <a:ea typeface="+mn-ea"/>
                          <a:cs typeface="Arial" panose="020B0604020202020204" pitchFamily="34" charset="0"/>
                        </a:rPr>
                        <a:t>Bulevirtide binds to the sodium/taurocholate </a:t>
                      </a:r>
                      <a:r>
                        <a:rPr lang="en-GB" sz="1800" kern="1200" dirty="0" err="1">
                          <a:solidFill>
                            <a:schemeClr val="dk1"/>
                          </a:solidFill>
                          <a:latin typeface="Arial" panose="020B0604020202020204" pitchFamily="34" charset="0"/>
                          <a:ea typeface="+mn-ea"/>
                          <a:cs typeface="Arial" panose="020B0604020202020204" pitchFamily="34" charset="0"/>
                        </a:rPr>
                        <a:t>cotransporting</a:t>
                      </a:r>
                      <a:r>
                        <a:rPr lang="en-GB" sz="1800" kern="1200" dirty="0">
                          <a:solidFill>
                            <a:schemeClr val="dk1"/>
                          </a:solidFill>
                          <a:latin typeface="Arial" panose="020B0604020202020204" pitchFamily="34" charset="0"/>
                          <a:ea typeface="+mn-ea"/>
                          <a:cs typeface="Arial" panose="020B0604020202020204" pitchFamily="34" charset="0"/>
                        </a:rPr>
                        <a:t> peptide (NTCP) of hepatocytes inhibiting entry of HDV</a:t>
                      </a:r>
                    </a:p>
                    <a:p>
                      <a:pPr marL="285750" indent="-285750" algn="l" defTabSz="914400" rtl="0" eaLnBrk="1" latinLnBrk="0" hangingPunct="1">
                        <a:buFont typeface="Arial" panose="020B0604020202020204" pitchFamily="34" charset="0"/>
                        <a:buChar char="•"/>
                      </a:pPr>
                      <a:r>
                        <a:rPr lang="en-GB" dirty="0">
                          <a:latin typeface="Arial" panose="020B0604020202020204" pitchFamily="34" charset="0"/>
                          <a:cs typeface="Arial" panose="020B0604020202020204" pitchFamily="34" charset="0"/>
                        </a:rPr>
                        <a:t>By blocking the essential entry receptor, new infection of hepatocytes is decreased, viral spread is inhibited, and the life cycle of HDV is disrupted.</a:t>
                      </a:r>
                    </a:p>
                  </a:txBody>
                  <a:tcPr/>
                </a:tc>
                <a:extLst>
                  <a:ext uri="{0D108BD9-81ED-4DB2-BD59-A6C34878D82A}">
                    <a16:rowId xmlns:a16="http://schemas.microsoft.com/office/drawing/2014/main" val="984656975"/>
                  </a:ext>
                </a:extLst>
              </a:tr>
              <a:tr h="450490">
                <a:tc>
                  <a:txBody>
                    <a:bodyPr/>
                    <a:lstStyle/>
                    <a:p>
                      <a:r>
                        <a:rPr lang="en-GB" dirty="0">
                          <a:solidFill>
                            <a:schemeClr val="bg1"/>
                          </a:solidFill>
                          <a:latin typeface="Arial" panose="020B0604020202020204" pitchFamily="34" charset="0"/>
                          <a:cs typeface="Arial" panose="020B0604020202020204" pitchFamily="34" charset="0"/>
                        </a:rPr>
                        <a:t>Administration</a:t>
                      </a:r>
                    </a:p>
                  </a:txBody>
                  <a:tcPr>
                    <a:solidFill>
                      <a:schemeClr val="accent1"/>
                    </a:solidFill>
                  </a:tcPr>
                </a:tc>
                <a:tc>
                  <a:txBody>
                    <a:bodyPr/>
                    <a:lstStyle/>
                    <a:p>
                      <a:pPr marL="285750" indent="-285750" algn="l" defTabSz="914400" rtl="0" eaLnBrk="1" latinLnBrk="0" hangingPunct="1">
                        <a:buFont typeface="Arial" panose="020B0604020202020204" pitchFamily="34" charset="0"/>
                        <a:buChar char="•"/>
                      </a:pPr>
                      <a:r>
                        <a:rPr lang="en-GB" sz="1800" kern="1200" dirty="0">
                          <a:solidFill>
                            <a:schemeClr val="dk1"/>
                          </a:solidFill>
                          <a:effectLst/>
                          <a:latin typeface="Arial" panose="020B0604020202020204" pitchFamily="34" charset="0"/>
                          <a:ea typeface="+mn-ea"/>
                          <a:cs typeface="Arial" panose="020B0604020202020204" pitchFamily="34" charset="0"/>
                        </a:rPr>
                        <a:t>Bulevirtide is a daily 2mg subcutaneous injection, self-administered by patients</a:t>
                      </a:r>
                      <a:endParaRPr lang="en-GB" sz="1800" kern="1200" dirty="0">
                        <a:solidFill>
                          <a:schemeClr val="dk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2152176351"/>
                  </a:ext>
                </a:extLst>
              </a:tr>
              <a:tr h="796278">
                <a:tc>
                  <a:txBody>
                    <a:bodyPr/>
                    <a:lstStyle/>
                    <a:p>
                      <a:r>
                        <a:rPr lang="en-GB" dirty="0">
                          <a:solidFill>
                            <a:schemeClr val="bg1"/>
                          </a:solidFill>
                          <a:latin typeface="Arial" panose="020B0604020202020204" pitchFamily="34" charset="0"/>
                          <a:cs typeface="Arial" panose="020B0604020202020204" pitchFamily="34" charset="0"/>
                        </a:rPr>
                        <a:t>Price</a:t>
                      </a:r>
                    </a:p>
                  </a:txBody>
                  <a:tcPr>
                    <a:solidFill>
                      <a:schemeClr val="accent1"/>
                    </a:solidFill>
                  </a:tcPr>
                </a:tc>
                <a:tc>
                  <a:txBody>
                    <a:bodyPr/>
                    <a:lstStyle/>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Company has a confidential commercial arrangement (simple discount patient access scheme)</a:t>
                      </a:r>
                    </a:p>
                  </a:txBody>
                  <a:tcPr/>
                </a:tc>
                <a:extLst>
                  <a:ext uri="{0D108BD9-81ED-4DB2-BD59-A6C34878D82A}">
                    <a16:rowId xmlns:a16="http://schemas.microsoft.com/office/drawing/2014/main" val="3201822029"/>
                  </a:ext>
                </a:extLst>
              </a:tr>
            </a:tbl>
          </a:graphicData>
        </a:graphic>
      </p:graphicFrame>
    </p:spTree>
    <p:extLst>
      <p:ext uri="{BB962C8B-B14F-4D97-AF65-F5344CB8AC3E}">
        <p14:creationId xmlns:p14="http://schemas.microsoft.com/office/powerpoint/2010/main" val="37610383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A095D89B-195A-4D94-A8DE-CD5502F42403}"/>
              </a:ext>
            </a:extLst>
          </p:cNvPr>
          <p:cNvSpPr/>
          <p:nvPr/>
        </p:nvSpPr>
        <p:spPr>
          <a:xfrm>
            <a:off x="233806" y="959571"/>
            <a:ext cx="11724387" cy="4331251"/>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latin typeface="Arial" panose="020B0604020202020204" pitchFamily="34" charset="0"/>
              </a:rPr>
              <a:t>EAG critique</a:t>
            </a:r>
          </a:p>
          <a:p>
            <a:pPr marL="285750" indent="-28575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EAG had 2 concerns regarding extrapolations beyond observed data in the model:</a:t>
            </a:r>
          </a:p>
          <a:p>
            <a:pPr marL="800100" lvl="1" indent="-342900">
              <a:buFont typeface="+mj-lt"/>
              <a:buAutoNum type="arabicPeriod"/>
            </a:pPr>
            <a:r>
              <a:rPr lang="en-GB" dirty="0">
                <a:solidFill>
                  <a:schemeClr val="tx1"/>
                </a:solidFill>
                <a:latin typeface="Arial" panose="020B0604020202020204" pitchFamily="34" charset="0"/>
                <a:ea typeface="Calibri" panose="020F0502020204030204" pitchFamily="34" charset="0"/>
                <a:cs typeface="Arial" panose="020B0604020202020204" pitchFamily="34" charset="0"/>
              </a:rPr>
              <a:t>C</a:t>
            </a:r>
            <a:r>
              <a:rPr lang="en-GB" dirty="0">
                <a:solidFill>
                  <a:schemeClr val="tx1"/>
                </a:solidFill>
                <a:effectLst/>
                <a:latin typeface="Arial" panose="020B0604020202020204" pitchFamily="34" charset="0"/>
                <a:ea typeface="Calibri" panose="020F0502020204030204" pitchFamily="34" charset="0"/>
                <a:cs typeface="Arial" panose="020B0604020202020204" pitchFamily="34" charset="0"/>
              </a:rPr>
              <a:t>ompany has not provide an update on </a:t>
            </a:r>
            <a:r>
              <a:rPr lang="en-GB" dirty="0">
                <a:solidFill>
                  <a:schemeClr val="tx1"/>
                </a:solidFill>
                <a:latin typeface="Arial" panose="020B0604020202020204" pitchFamily="34" charset="0"/>
                <a:ea typeface="Calibri" panose="020F0502020204030204" pitchFamily="34" charset="0"/>
                <a:cs typeface="Arial" panose="020B0604020202020204" pitchFamily="34" charset="0"/>
              </a:rPr>
              <a:t>availability of </a:t>
            </a:r>
            <a:r>
              <a:rPr lang="en-GB" dirty="0">
                <a:solidFill>
                  <a:schemeClr val="tx1"/>
                </a:solidFill>
                <a:effectLst/>
                <a:latin typeface="Arial" panose="020B0604020202020204" pitchFamily="34" charset="0"/>
                <a:ea typeface="Calibri" panose="020F0502020204030204" pitchFamily="34" charset="0"/>
                <a:cs typeface="Arial" panose="020B0604020202020204" pitchFamily="34" charset="0"/>
              </a:rPr>
              <a:t> 96-week data from MYR301 but the EAG consider response data in the model should be limited to 48 weeks until more mature data is available </a:t>
            </a:r>
          </a:p>
          <a:p>
            <a:pPr marL="800100" lvl="1" indent="-342900">
              <a:buFont typeface="+mj-lt"/>
              <a:buAutoNum type="arabicPeriod"/>
            </a:pPr>
            <a:r>
              <a:rPr lang="en-GB" dirty="0">
                <a:solidFill>
                  <a:schemeClr val="tx1"/>
                </a:solidFill>
                <a:latin typeface="Arial" panose="020B0604020202020204" pitchFamily="34" charset="0"/>
                <a:ea typeface="Calibri" panose="020F0502020204030204" pitchFamily="34" charset="0"/>
                <a:cs typeface="Arial" panose="020B0604020202020204" pitchFamily="34" charset="0"/>
              </a:rPr>
              <a:t>In </a:t>
            </a:r>
            <a:r>
              <a:rPr lang="en-GB" dirty="0">
                <a:solidFill>
                  <a:schemeClr val="tx1"/>
                </a:solidFill>
                <a:effectLst/>
                <a:latin typeface="Arial" panose="020B0604020202020204" pitchFamily="34" charset="0"/>
                <a:ea typeface="Calibri" panose="020F0502020204030204" pitchFamily="34" charset="0"/>
                <a:cs typeface="Arial" panose="020B0604020202020204" pitchFamily="34" charset="0"/>
              </a:rPr>
              <a:t>MYR301 people having </a:t>
            </a:r>
            <a:r>
              <a:rPr lang="en-GB"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bulevertide</a:t>
            </a:r>
            <a:r>
              <a:rPr lang="en-GB" dirty="0">
                <a:solidFill>
                  <a:schemeClr val="tx1"/>
                </a:solidFill>
                <a:effectLst/>
                <a:latin typeface="Arial" panose="020B0604020202020204" pitchFamily="34" charset="0"/>
                <a:ea typeface="Calibri" panose="020F0502020204030204" pitchFamily="34" charset="0"/>
                <a:cs typeface="Arial" panose="020B0604020202020204" pitchFamily="34" charset="0"/>
              </a:rPr>
              <a:t> continued </a:t>
            </a:r>
            <a:r>
              <a:rPr lang="en-GB" dirty="0">
                <a:solidFill>
                  <a:schemeClr val="tx1"/>
                </a:solidFill>
                <a:latin typeface="Arial" panose="020B0604020202020204" pitchFamily="34" charset="0"/>
                <a:ea typeface="Calibri" panose="020F0502020204030204" pitchFamily="34" charset="0"/>
                <a:cs typeface="Arial" panose="020B0604020202020204" pitchFamily="34" charset="0"/>
              </a:rPr>
              <a:t>treatment u</a:t>
            </a:r>
            <a:r>
              <a:rPr lang="en-GB" dirty="0">
                <a:solidFill>
                  <a:schemeClr val="tx1"/>
                </a:solidFill>
                <a:effectLst/>
                <a:latin typeface="Arial" panose="020B0604020202020204" pitchFamily="34" charset="0"/>
                <a:ea typeface="Calibri" panose="020F0502020204030204" pitchFamily="34" charset="0"/>
                <a:cs typeface="Arial" panose="020B0604020202020204" pitchFamily="34" charset="0"/>
              </a:rPr>
              <a:t>p to 144 weeks, so a scenario where non-responders stop treatment at week 72 might not adequately reflect costs and benefits for these patients</a:t>
            </a:r>
          </a:p>
          <a:p>
            <a:pPr marL="285750" indent="-285750">
              <a:buFont typeface="Arial" panose="020B0604020202020204" pitchFamily="34" charset="0"/>
              <a:buChar char="•"/>
            </a:pPr>
            <a:endParaRPr lang="en-GB"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n-GB" dirty="0">
                <a:solidFill>
                  <a:schemeClr val="tx1"/>
                </a:solidFill>
                <a:effectLst/>
                <a:latin typeface="Arial" panose="020B0604020202020204" pitchFamily="34" charset="0"/>
                <a:ea typeface="Calibri" panose="020F0502020204030204" pitchFamily="34" charset="0"/>
                <a:cs typeface="Arial" panose="020B0604020202020204" pitchFamily="34" charset="0"/>
              </a:rPr>
              <a:t>EAG is still unclear what the treatment cut-off point for non-responders  in clinical practice </a:t>
            </a:r>
          </a:p>
          <a:p>
            <a:pPr marL="742950" lvl="1" indent="-285750">
              <a:buFont typeface="Arial" panose="020B0604020202020204" pitchFamily="34" charset="0"/>
              <a:buChar char="•"/>
            </a:pPr>
            <a:r>
              <a:rPr lang="en-GB" dirty="0">
                <a:solidFill>
                  <a:schemeClr val="tx1"/>
                </a:solidFill>
                <a:latin typeface="Arial" panose="020B0604020202020204" pitchFamily="34" charset="0"/>
                <a:ea typeface="Calibri" panose="020F0502020204030204" pitchFamily="34" charset="0"/>
                <a:cs typeface="Arial" panose="020B0604020202020204" pitchFamily="34" charset="0"/>
              </a:rPr>
              <a:t>It</a:t>
            </a:r>
            <a:r>
              <a:rPr lang="en-GB" dirty="0">
                <a:solidFill>
                  <a:schemeClr val="tx1"/>
                </a:solidFill>
                <a:effectLst/>
                <a:latin typeface="Arial" panose="020B0604020202020204" pitchFamily="34" charset="0"/>
                <a:ea typeface="Calibri" panose="020F0502020204030204" pitchFamily="34" charset="0"/>
                <a:cs typeface="Arial" panose="020B0604020202020204" pitchFamily="34" charset="0"/>
              </a:rPr>
              <a:t> recommends clinical expert opinion validates the assumptions of stopping treatment options for non-responders given in the model </a:t>
            </a:r>
          </a:p>
          <a:p>
            <a:pPr marL="742950" lvl="1" indent="-285750">
              <a:buFont typeface="Arial" panose="020B0604020202020204" pitchFamily="34" charset="0"/>
              <a:buChar char="•"/>
            </a:pPr>
            <a:r>
              <a:rPr lang="en-GB" dirty="0">
                <a:solidFill>
                  <a:schemeClr val="tx1"/>
                </a:solidFill>
                <a:effectLst/>
                <a:latin typeface="Arial" panose="020B0604020202020204" pitchFamily="34" charset="0"/>
                <a:ea typeface="Calibri" panose="020F0502020204030204" pitchFamily="34" charset="0"/>
                <a:cs typeface="Arial" panose="020B0604020202020204" pitchFamily="34" charset="0"/>
              </a:rPr>
              <a:t>The company consider people In MYR301 with undetectable HDV RNA at week 120 would be considered cured and not need retreatment with </a:t>
            </a:r>
            <a:r>
              <a:rPr lang="en-GB"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bulevirtide</a:t>
            </a:r>
            <a:r>
              <a:rPr lang="en-GB"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p>
            <a:pPr marL="742950" lvl="1" indent="-285750">
              <a:buFont typeface="Arial" panose="020B0604020202020204" pitchFamily="34" charset="0"/>
              <a:buChar char="•"/>
            </a:pPr>
            <a:r>
              <a:rPr lang="en-GB" dirty="0">
                <a:solidFill>
                  <a:schemeClr val="tx1"/>
                </a:solidFill>
                <a:effectLst/>
                <a:latin typeface="Arial" panose="020B0604020202020204" pitchFamily="34" charset="0"/>
                <a:ea typeface="Calibri" panose="020F0502020204030204" pitchFamily="34" charset="0"/>
                <a:cs typeface="Arial" panose="020B0604020202020204" pitchFamily="34" charset="0"/>
              </a:rPr>
              <a:t>The EAG recommends the clinical experts validate this assumption</a:t>
            </a:r>
          </a:p>
          <a:p>
            <a:pPr marL="742950" lvl="1" indent="-285750">
              <a:buFont typeface="Arial" panose="020B0604020202020204" pitchFamily="34" charset="0"/>
              <a:buChar char="•"/>
            </a:pPr>
            <a:endParaRPr lang="en-GB" dirty="0">
              <a:solidFill>
                <a:schemeClr val="tx1"/>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6D2889DC-70D9-4588-96B5-F38E631138AC}"/>
              </a:ext>
            </a:extLst>
          </p:cNvPr>
          <p:cNvSpPr txBox="1"/>
          <p:nvPr/>
        </p:nvSpPr>
        <p:spPr>
          <a:xfrm>
            <a:off x="922020" y="6593423"/>
            <a:ext cx="10736580" cy="276999"/>
          </a:xfrm>
          <a:prstGeom prst="rect">
            <a:avLst/>
          </a:prstGeom>
          <a:noFill/>
        </p:spPr>
        <p:txBody>
          <a:bodyPr wrap="square" rtlCol="0">
            <a:spAutoFit/>
          </a:bodyPr>
          <a:lstStyle/>
          <a:p>
            <a:r>
              <a:rPr lang="en-GB" sz="1200" b="1" dirty="0">
                <a:latin typeface="Arial" panose="020B0604020202020204" pitchFamily="34" charset="0"/>
              </a:rPr>
              <a:t>Abbreviations</a:t>
            </a:r>
            <a:r>
              <a:rPr lang="en-GB" sz="1200" dirty="0">
                <a:latin typeface="Arial" panose="020B0604020202020204" pitchFamily="34" charset="0"/>
              </a:rPr>
              <a:t>; DGC, draft guidance for consultation; </a:t>
            </a:r>
            <a:endParaRPr lang="en-GB" sz="1200" strike="sngStrike" dirty="0">
              <a:solidFill>
                <a:srgbClr val="FF0000"/>
              </a:solidFill>
              <a:latin typeface="Arial" panose="020B0604020202020204" pitchFamily="34" charset="0"/>
            </a:endParaRPr>
          </a:p>
        </p:txBody>
      </p:sp>
      <p:sp>
        <p:nvSpPr>
          <p:cNvPr id="23" name="Title 1">
            <a:extLst>
              <a:ext uri="{FF2B5EF4-FFF2-40B4-BE49-F238E27FC236}">
                <a16:creationId xmlns:a16="http://schemas.microsoft.com/office/drawing/2014/main" id="{4FBE000B-7AD1-0FAD-77C9-A8B7CC4EAC81}"/>
              </a:ext>
            </a:extLst>
          </p:cNvPr>
          <p:cNvSpPr txBox="1">
            <a:spLocks/>
          </p:cNvSpPr>
          <p:nvPr/>
        </p:nvSpPr>
        <p:spPr>
          <a:xfrm>
            <a:off x="0" y="79429"/>
            <a:ext cx="12192000" cy="88014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spcBef>
                <a:spcPts val="0"/>
              </a:spcBef>
              <a:defRPr/>
            </a:pPr>
            <a:r>
              <a:rPr lang="en-GB" sz="3200" dirty="0">
                <a:latin typeface="Arial" panose="020B0604020202020204" pitchFamily="34" charset="0"/>
                <a:cs typeface="Arial" panose="020B0604020202020204" pitchFamily="34" charset="0"/>
              </a:rPr>
              <a:t>Treatment duration beyond 48 weeks                                  (2/2)</a:t>
            </a:r>
          </a:p>
          <a:p>
            <a:pPr>
              <a:spcBef>
                <a:spcPts val="0"/>
              </a:spcBef>
              <a:defRPr/>
            </a:pPr>
            <a:r>
              <a:rPr lang="en-GB" sz="2000" dirty="0">
                <a:latin typeface="Arial" panose="020B0604020202020204" pitchFamily="34" charset="0"/>
                <a:cs typeface="Arial" panose="020B0604020202020204" pitchFamily="34" charset="0"/>
              </a:rPr>
              <a:t>(DGC section 3.11)</a:t>
            </a:r>
            <a:br>
              <a:rPr lang="en-GB" sz="3200" dirty="0">
                <a:latin typeface="Arial" panose="020B0604020202020204" pitchFamily="34" charset="0"/>
                <a:cs typeface="Arial" panose="020B0604020202020204" pitchFamily="34" charset="0"/>
              </a:rPr>
            </a:br>
            <a:endParaRPr lang="en-GB" sz="2000" i="1" dirty="0">
              <a:latin typeface="Arial" panose="020B0604020202020204" pitchFamily="34" charset="0"/>
              <a:cs typeface="Arial" panose="020B0604020202020204" pitchFamily="34" charset="0"/>
            </a:endParaRPr>
          </a:p>
        </p:txBody>
      </p:sp>
      <p:sp>
        <p:nvSpPr>
          <p:cNvPr id="4" name="Rectangle 2">
            <a:extLst>
              <a:ext uri="{FF2B5EF4-FFF2-40B4-BE49-F238E27FC236}">
                <a16:creationId xmlns:a16="http://schemas.microsoft.com/office/drawing/2014/main" id="{0E8AB1A3-BB9C-90FC-7F00-D16E7743AF65}"/>
              </a:ext>
            </a:extLst>
          </p:cNvPr>
          <p:cNvSpPr>
            <a:spLocks noChangeArrowheads="1"/>
          </p:cNvSpPr>
          <p:nvPr/>
        </p:nvSpPr>
        <p:spPr bwMode="auto">
          <a:xfrm>
            <a:off x="6134426" y="242501"/>
            <a:ext cx="2279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a:t>
            </a:r>
            <a:endParaRPr kumimoji="0" lang="en-GB" altLang="en-US" sz="1800" b="0" i="0" u="none" strike="noStrike" cap="none" normalizeH="0" baseline="0" dirty="0">
              <a:ln>
                <a:noFill/>
              </a:ln>
              <a:effectLst/>
              <a:latin typeface="Arial" panose="020B0604020202020204" pitchFamily="34" charset="0"/>
            </a:endParaRPr>
          </a:p>
        </p:txBody>
      </p:sp>
      <p:sp>
        <p:nvSpPr>
          <p:cNvPr id="3" name="Rectangle 2" descr="Question to committee">
            <a:extLst>
              <a:ext uri="{FF2B5EF4-FFF2-40B4-BE49-F238E27FC236}">
                <a16:creationId xmlns:a16="http://schemas.microsoft.com/office/drawing/2014/main" id="{3EF0F780-5031-CBF0-0A8E-F15F2B314F14}"/>
              </a:ext>
              <a:ext uri="{C183D7F6-B498-43B3-948B-1728B52AA6E4}">
                <adec:decorative xmlns:adec="http://schemas.microsoft.com/office/drawing/2017/decorative" val="0"/>
              </a:ext>
            </a:extLst>
          </p:cNvPr>
          <p:cNvSpPr/>
          <p:nvPr/>
        </p:nvSpPr>
        <p:spPr>
          <a:xfrm>
            <a:off x="1928646" y="5477627"/>
            <a:ext cx="9305464" cy="693337"/>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latin typeface="Arial" panose="020B0604020202020204" pitchFamily="34" charset="0"/>
              </a:rPr>
              <a:t>Has the company appropriately modelled treatment continuation and stopping?</a:t>
            </a:r>
          </a:p>
        </p:txBody>
      </p:sp>
      <p:grpSp>
        <p:nvGrpSpPr>
          <p:cNvPr id="5" name="Group 4">
            <a:extLst>
              <a:ext uri="{FF2B5EF4-FFF2-40B4-BE49-F238E27FC236}">
                <a16:creationId xmlns:a16="http://schemas.microsoft.com/office/drawing/2014/main" id="{7C999370-582C-8912-985E-A3C26B85B90F}"/>
              </a:ext>
              <a:ext uri="{C183D7F6-B498-43B3-948B-1728B52AA6E4}">
                <adec:decorative xmlns:adec="http://schemas.microsoft.com/office/drawing/2017/decorative" val="1"/>
              </a:ext>
            </a:extLst>
          </p:cNvPr>
          <p:cNvGrpSpPr/>
          <p:nvPr/>
        </p:nvGrpSpPr>
        <p:grpSpPr>
          <a:xfrm>
            <a:off x="957890" y="5290822"/>
            <a:ext cx="1135069" cy="1126438"/>
            <a:chOff x="-1440493" y="4133589"/>
            <a:chExt cx="576000" cy="576000"/>
          </a:xfrm>
        </p:grpSpPr>
        <p:sp>
          <p:nvSpPr>
            <p:cNvPr id="6" name="Oval 5">
              <a:extLst>
                <a:ext uri="{FF2B5EF4-FFF2-40B4-BE49-F238E27FC236}">
                  <a16:creationId xmlns:a16="http://schemas.microsoft.com/office/drawing/2014/main" id="{1BC5B96D-5042-70A2-0D2D-CAE8C3DB691E}"/>
                </a:ext>
              </a:extLst>
            </p:cNvPr>
            <p:cNvSpPr/>
            <p:nvPr/>
          </p:nvSpPr>
          <p:spPr>
            <a:xfrm>
              <a:off x="-1440493" y="4133589"/>
              <a:ext cx="576000" cy="576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rial" panose="020B0604020202020204" pitchFamily="34" charset="0"/>
              </a:endParaRPr>
            </a:p>
          </p:txBody>
        </p:sp>
        <p:pic>
          <p:nvPicPr>
            <p:cNvPr id="7" name="Graphic 6" descr="Chat with solid fill">
              <a:extLst>
                <a:ext uri="{FF2B5EF4-FFF2-40B4-BE49-F238E27FC236}">
                  <a16:creationId xmlns:a16="http://schemas.microsoft.com/office/drawing/2014/main" id="{7DCBA978-D459-6ACC-9C92-5D6FECA2F72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84225" y="4189857"/>
              <a:ext cx="463463" cy="463463"/>
            </a:xfrm>
            <a:prstGeom prst="rect">
              <a:avLst/>
            </a:prstGeom>
          </p:spPr>
        </p:pic>
      </p:grpSp>
    </p:spTree>
    <p:extLst>
      <p:ext uri="{BB962C8B-B14F-4D97-AF65-F5344CB8AC3E}">
        <p14:creationId xmlns:p14="http://schemas.microsoft.com/office/powerpoint/2010/main" val="15145353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6D2889DC-70D9-4588-96B5-F38E631138AC}"/>
              </a:ext>
            </a:extLst>
          </p:cNvPr>
          <p:cNvSpPr txBox="1"/>
          <p:nvPr/>
        </p:nvSpPr>
        <p:spPr>
          <a:xfrm>
            <a:off x="922020" y="6610593"/>
            <a:ext cx="10736580" cy="276999"/>
          </a:xfrm>
          <a:prstGeom prst="rect">
            <a:avLst/>
          </a:prstGeom>
          <a:noFill/>
        </p:spPr>
        <p:txBody>
          <a:bodyPr wrap="square" rtlCol="0">
            <a:spAutoFit/>
          </a:bodyPr>
          <a:lstStyle/>
          <a:p>
            <a:r>
              <a:rPr lang="en-GB" sz="1200" b="1" dirty="0">
                <a:latin typeface="Arial" panose="020B0604020202020204" pitchFamily="34" charset="0"/>
              </a:rPr>
              <a:t>Abbreviations</a:t>
            </a:r>
            <a:r>
              <a:rPr lang="en-GB" sz="1200" dirty="0">
                <a:latin typeface="Arial" panose="020B0604020202020204" pitchFamily="34" charset="0"/>
              </a:rPr>
              <a:t>; DGC, draft guidance for consultation; OLS, ordinary least squares; </a:t>
            </a:r>
            <a:endParaRPr lang="en-GB" sz="1200" strike="sngStrike" dirty="0">
              <a:solidFill>
                <a:srgbClr val="FF0000"/>
              </a:solidFill>
              <a:latin typeface="Arial" panose="020B0604020202020204" pitchFamily="34" charset="0"/>
            </a:endParaRPr>
          </a:p>
        </p:txBody>
      </p:sp>
      <p:sp>
        <p:nvSpPr>
          <p:cNvPr id="13" name="Rectangle 12">
            <a:extLst>
              <a:ext uri="{FF2B5EF4-FFF2-40B4-BE49-F238E27FC236}">
                <a16:creationId xmlns:a16="http://schemas.microsoft.com/office/drawing/2014/main" id="{E82CA74A-6F08-4190-9479-10C9823605C7}"/>
              </a:ext>
            </a:extLst>
          </p:cNvPr>
          <p:cNvSpPr/>
          <p:nvPr/>
        </p:nvSpPr>
        <p:spPr>
          <a:xfrm>
            <a:off x="225468" y="901411"/>
            <a:ext cx="11818144" cy="676868"/>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tx1"/>
                </a:solidFill>
                <a:latin typeface="Arial" panose="020B0604020202020204" pitchFamily="34" charset="0"/>
              </a:rPr>
              <a:t>DGC: </a:t>
            </a:r>
            <a:r>
              <a:rPr lang="en-GB" dirty="0">
                <a:solidFill>
                  <a:schemeClr val="tx1"/>
                </a:solidFill>
                <a:latin typeface="Arial" panose="020B0604020202020204" pitchFamily="34" charset="0"/>
              </a:rPr>
              <a:t>Committee concluded size of utility benefit for combined responders was uncertain. There was a lack of justification for the Tobit approach in the regression model</a:t>
            </a:r>
          </a:p>
        </p:txBody>
      </p:sp>
      <p:sp>
        <p:nvSpPr>
          <p:cNvPr id="23" name="Title 1">
            <a:extLst>
              <a:ext uri="{FF2B5EF4-FFF2-40B4-BE49-F238E27FC236}">
                <a16:creationId xmlns:a16="http://schemas.microsoft.com/office/drawing/2014/main" id="{4FBE000B-7AD1-0FAD-77C9-A8B7CC4EAC81}"/>
              </a:ext>
            </a:extLst>
          </p:cNvPr>
          <p:cNvSpPr txBox="1">
            <a:spLocks/>
          </p:cNvSpPr>
          <p:nvPr/>
        </p:nvSpPr>
        <p:spPr>
          <a:xfrm>
            <a:off x="75219" y="184341"/>
            <a:ext cx="12041561" cy="88014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spcBef>
                <a:spcPts val="0"/>
              </a:spcBef>
              <a:defRPr/>
            </a:pPr>
            <a:r>
              <a:rPr lang="en-GB" sz="3000" dirty="0">
                <a:latin typeface="Arial" panose="020B0604020202020204" pitchFamily="34" charset="0"/>
                <a:cs typeface="Arial" panose="020B0604020202020204" pitchFamily="34" charset="0"/>
              </a:rPr>
              <a:t>Size of utility gain for combined responders                             </a:t>
            </a:r>
            <a:r>
              <a:rPr lang="en-GB" sz="2800" dirty="0">
                <a:latin typeface="Arial" panose="020B0604020202020204" pitchFamily="34" charset="0"/>
                <a:cs typeface="Arial" panose="020B0604020202020204" pitchFamily="34" charset="0"/>
              </a:rPr>
              <a:t>(1/3)</a:t>
            </a:r>
          </a:p>
          <a:p>
            <a:pPr>
              <a:spcBef>
                <a:spcPts val="0"/>
              </a:spcBef>
              <a:defRPr/>
            </a:pPr>
            <a:r>
              <a:rPr lang="en-GB" sz="2000" dirty="0">
                <a:latin typeface="Arial" panose="020B0604020202020204" pitchFamily="34" charset="0"/>
                <a:cs typeface="Arial" panose="020B0604020202020204" pitchFamily="34" charset="0"/>
              </a:rPr>
              <a:t>(DGC section 3.12)  </a:t>
            </a:r>
          </a:p>
        </p:txBody>
      </p:sp>
      <p:sp>
        <p:nvSpPr>
          <p:cNvPr id="4" name="Rectangle 2">
            <a:extLst>
              <a:ext uri="{FF2B5EF4-FFF2-40B4-BE49-F238E27FC236}">
                <a16:creationId xmlns:a16="http://schemas.microsoft.com/office/drawing/2014/main" id="{0E8AB1A3-BB9C-90FC-7F00-D16E7743AF65}"/>
              </a:ext>
            </a:extLst>
          </p:cNvPr>
          <p:cNvSpPr>
            <a:spLocks noChangeArrowheads="1"/>
          </p:cNvSpPr>
          <p:nvPr/>
        </p:nvSpPr>
        <p:spPr bwMode="auto">
          <a:xfrm>
            <a:off x="6134426" y="242501"/>
            <a:ext cx="2279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a:t>
            </a:r>
            <a:endParaRPr kumimoji="0" lang="en-GB" altLang="en-US" sz="1800" b="0" i="0" u="none" strike="noStrike" cap="none" normalizeH="0" baseline="0" dirty="0">
              <a:ln>
                <a:noFill/>
              </a:ln>
              <a:effectLst/>
              <a:latin typeface="Arial" panose="020B0604020202020204" pitchFamily="34" charset="0"/>
            </a:endParaRPr>
          </a:p>
        </p:txBody>
      </p:sp>
      <p:sp>
        <p:nvSpPr>
          <p:cNvPr id="5" name="Rectangle 4">
            <a:extLst>
              <a:ext uri="{FF2B5EF4-FFF2-40B4-BE49-F238E27FC236}">
                <a16:creationId xmlns:a16="http://schemas.microsoft.com/office/drawing/2014/main" id="{478FEC25-52C2-25B0-2D3D-F744976D179B}"/>
              </a:ext>
            </a:extLst>
          </p:cNvPr>
          <p:cNvSpPr/>
          <p:nvPr/>
        </p:nvSpPr>
        <p:spPr>
          <a:xfrm>
            <a:off x="211563" y="1650580"/>
            <a:ext cx="11817534" cy="3184467"/>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latin typeface="Arial" panose="020B0604020202020204" pitchFamily="34" charset="0"/>
              </a:rPr>
              <a:t>Company response at consultation</a:t>
            </a:r>
          </a:p>
          <a:p>
            <a:r>
              <a:rPr lang="en-GB" b="1" dirty="0">
                <a:solidFill>
                  <a:schemeClr val="accent2"/>
                </a:solidFill>
                <a:latin typeface="Arial" panose="020B0604020202020204" pitchFamily="34" charset="0"/>
              </a:rPr>
              <a:t>Justification for use of Tobit model for utility gain</a:t>
            </a:r>
          </a:p>
          <a:p>
            <a:pPr marL="285750" indent="-285750">
              <a:buFont typeface="Arial" panose="020B0604020202020204" pitchFamily="34" charset="0"/>
              <a:buChar char="•"/>
            </a:pPr>
            <a:r>
              <a:rPr lang="en-GB" dirty="0">
                <a:solidFill>
                  <a:schemeClr val="tx1"/>
                </a:solidFill>
                <a:latin typeface="Arial" panose="020B0604020202020204" pitchFamily="34" charset="0"/>
              </a:rPr>
              <a:t>Justify using a Tobit model because EQ-5D scores in MYR301 were significantly skewed </a:t>
            </a:r>
          </a:p>
          <a:p>
            <a:pPr marL="285750" indent="-285750">
              <a:buFont typeface="Arial" panose="020B0604020202020204" pitchFamily="34" charset="0"/>
              <a:buChar char="•"/>
            </a:pPr>
            <a:r>
              <a:rPr lang="en-GB" dirty="0">
                <a:solidFill>
                  <a:schemeClr val="tx1"/>
                </a:solidFill>
                <a:latin typeface="Arial" panose="020B0604020202020204" pitchFamily="34" charset="0"/>
              </a:rPr>
              <a:t>This suggests a ceiling effect which occurs when high proportions have maximum scores on the observed variables so using an alternative OLS regression would not be appropriate when there is a ceiling effect </a:t>
            </a:r>
          </a:p>
        </p:txBody>
      </p:sp>
      <p:sp>
        <p:nvSpPr>
          <p:cNvPr id="2" name="Rectangle 1">
            <a:extLst>
              <a:ext uri="{FF2B5EF4-FFF2-40B4-BE49-F238E27FC236}">
                <a16:creationId xmlns:a16="http://schemas.microsoft.com/office/drawing/2014/main" id="{D9590386-C919-A90A-2091-E9B1DC974E51}"/>
              </a:ext>
            </a:extLst>
          </p:cNvPr>
          <p:cNvSpPr/>
          <p:nvPr/>
        </p:nvSpPr>
        <p:spPr>
          <a:xfrm>
            <a:off x="225468" y="4907348"/>
            <a:ext cx="11856380" cy="1205134"/>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latin typeface="Arial" panose="020B0604020202020204" pitchFamily="34" charset="0"/>
              </a:rPr>
              <a:t>EAG critique</a:t>
            </a:r>
          </a:p>
          <a:p>
            <a:pPr marL="285750" indent="-285750">
              <a:buFont typeface="Arial" panose="020B0604020202020204" pitchFamily="34" charset="0"/>
              <a:buChar char="•"/>
            </a:pPr>
            <a:r>
              <a:rPr lang="en-GB" dirty="0">
                <a:solidFill>
                  <a:schemeClr val="tx1"/>
                </a:solidFill>
                <a:latin typeface="Arial" panose="020B0604020202020204" pitchFamily="34" charset="0"/>
              </a:rPr>
              <a:t>Concerned the company did not use a stepwise approach to choosing the variables in the Tobit model and variables were selected based on internal discussion and clinical expert opinion. </a:t>
            </a:r>
          </a:p>
          <a:p>
            <a:pPr marL="285750" indent="-285750">
              <a:buFont typeface="Arial" panose="020B0604020202020204" pitchFamily="34" charset="0"/>
              <a:buChar char="•"/>
            </a:pPr>
            <a:r>
              <a:rPr lang="en-GB" dirty="0">
                <a:solidFill>
                  <a:schemeClr val="tx1"/>
                </a:solidFill>
                <a:latin typeface="Arial" panose="020B0604020202020204" pitchFamily="34" charset="0"/>
              </a:rPr>
              <a:t>This would explain why the final variables included in the Tobit model were not statistically significant</a:t>
            </a:r>
          </a:p>
        </p:txBody>
      </p:sp>
      <p:sp>
        <p:nvSpPr>
          <p:cNvPr id="3" name="Rectangle 2" descr="Question to committee">
            <a:extLst>
              <a:ext uri="{FF2B5EF4-FFF2-40B4-BE49-F238E27FC236}">
                <a16:creationId xmlns:a16="http://schemas.microsoft.com/office/drawing/2014/main" id="{FCD25902-B653-A598-79E1-928ABDAA92FA}"/>
              </a:ext>
              <a:ext uri="{C183D7F6-B498-43B3-948B-1728B52AA6E4}">
                <adec:decorative xmlns:adec="http://schemas.microsoft.com/office/drawing/2017/decorative" val="0"/>
              </a:ext>
            </a:extLst>
          </p:cNvPr>
          <p:cNvSpPr/>
          <p:nvPr/>
        </p:nvSpPr>
        <p:spPr>
          <a:xfrm>
            <a:off x="1083712" y="6247811"/>
            <a:ext cx="9087421" cy="341983"/>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Arial" panose="020B0604020202020204" pitchFamily="34" charset="0"/>
              </a:rPr>
              <a:t>Has sufficient justification been provided for  the Tobit regression model?</a:t>
            </a:r>
            <a:endParaRPr lang="en-GB" sz="1800" strike="sngStrike" dirty="0">
              <a:solidFill>
                <a:schemeClr val="tx1"/>
              </a:solidFill>
              <a:latin typeface="Arial" panose="020B0604020202020204" pitchFamily="34" charset="0"/>
            </a:endParaRPr>
          </a:p>
        </p:txBody>
      </p:sp>
      <p:grpSp>
        <p:nvGrpSpPr>
          <p:cNvPr id="7" name="Group 6">
            <a:extLst>
              <a:ext uri="{FF2B5EF4-FFF2-40B4-BE49-F238E27FC236}">
                <a16:creationId xmlns:a16="http://schemas.microsoft.com/office/drawing/2014/main" id="{EF56720E-19C4-3E48-DD07-C9669C868B40}"/>
              </a:ext>
              <a:ext uri="{C183D7F6-B498-43B3-948B-1728B52AA6E4}">
                <adec:decorative xmlns:adec="http://schemas.microsoft.com/office/drawing/2017/decorative" val="1"/>
              </a:ext>
            </a:extLst>
          </p:cNvPr>
          <p:cNvGrpSpPr/>
          <p:nvPr/>
        </p:nvGrpSpPr>
        <p:grpSpPr>
          <a:xfrm>
            <a:off x="922020" y="6184782"/>
            <a:ext cx="746449" cy="425811"/>
            <a:chOff x="-1440493" y="4133589"/>
            <a:chExt cx="576000" cy="576000"/>
          </a:xfrm>
        </p:grpSpPr>
        <p:sp>
          <p:nvSpPr>
            <p:cNvPr id="9" name="Oval 8">
              <a:extLst>
                <a:ext uri="{FF2B5EF4-FFF2-40B4-BE49-F238E27FC236}">
                  <a16:creationId xmlns:a16="http://schemas.microsoft.com/office/drawing/2014/main" id="{EAEE6C67-87A0-BE1B-8E60-EA8922A8AD80}"/>
                </a:ext>
              </a:extLst>
            </p:cNvPr>
            <p:cNvSpPr/>
            <p:nvPr/>
          </p:nvSpPr>
          <p:spPr>
            <a:xfrm>
              <a:off x="-1440493" y="4133589"/>
              <a:ext cx="576000" cy="576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rial" panose="020B0604020202020204" pitchFamily="34" charset="0"/>
              </a:endParaRPr>
            </a:p>
          </p:txBody>
        </p:sp>
        <p:pic>
          <p:nvPicPr>
            <p:cNvPr id="10" name="Graphic 9" descr="Chat with solid fill">
              <a:extLst>
                <a:ext uri="{FF2B5EF4-FFF2-40B4-BE49-F238E27FC236}">
                  <a16:creationId xmlns:a16="http://schemas.microsoft.com/office/drawing/2014/main" id="{DA81C59C-05A2-74D4-05FA-F6854795020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84225" y="4189857"/>
              <a:ext cx="463463" cy="463463"/>
            </a:xfrm>
            <a:prstGeom prst="rect">
              <a:avLst/>
            </a:prstGeom>
          </p:spPr>
        </p:pic>
      </p:grpSp>
      <p:sp>
        <p:nvSpPr>
          <p:cNvPr id="8" name="Rectangle 7" descr="Marker showing slides are confidential ">
            <a:extLst>
              <a:ext uri="{FF2B5EF4-FFF2-40B4-BE49-F238E27FC236}">
                <a16:creationId xmlns:a16="http://schemas.microsoft.com/office/drawing/2014/main" id="{AEDFBB64-0F74-1C7A-758E-3C742C047AC9}"/>
              </a:ext>
              <a:ext uri="{C183D7F6-B498-43B3-948B-1728B52AA6E4}">
                <adec:decorative xmlns:adec="http://schemas.microsoft.com/office/drawing/2017/decorative" val="0"/>
              </a:ext>
            </a:extLst>
          </p:cNvPr>
          <p:cNvSpPr/>
          <p:nvPr/>
        </p:nvSpPr>
        <p:spPr>
          <a:xfrm>
            <a:off x="4929912" y="1"/>
            <a:ext cx="1889754"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rPr>
              <a:t>CONFIDENTIAL</a:t>
            </a:r>
          </a:p>
        </p:txBody>
      </p:sp>
      <p:sp>
        <p:nvSpPr>
          <p:cNvPr id="14" name="TextBox 13">
            <a:extLst>
              <a:ext uri="{FF2B5EF4-FFF2-40B4-BE49-F238E27FC236}">
                <a16:creationId xmlns:a16="http://schemas.microsoft.com/office/drawing/2014/main" id="{9B68BC32-3C55-29D9-9402-A9E3585A7D2F}"/>
              </a:ext>
            </a:extLst>
          </p:cNvPr>
          <p:cNvSpPr txBox="1"/>
          <p:nvPr/>
        </p:nvSpPr>
        <p:spPr>
          <a:xfrm>
            <a:off x="994939" y="3429000"/>
            <a:ext cx="8628032" cy="1197429"/>
          </a:xfrm>
          <a:prstGeom prst="rect">
            <a:avLst/>
          </a:prstGeom>
          <a:solidFill>
            <a:schemeClr val="accent4"/>
          </a:solidFill>
        </p:spPr>
        <p:txBody>
          <a:bodyPr wrap="square" rtlCol="0">
            <a:spAutoFit/>
          </a:bodyPr>
          <a:lstStyle/>
          <a:p>
            <a:endParaRPr lang="en-GB" dirty="0"/>
          </a:p>
        </p:txBody>
      </p:sp>
    </p:spTree>
    <p:extLst>
      <p:ext uri="{BB962C8B-B14F-4D97-AF65-F5344CB8AC3E}">
        <p14:creationId xmlns:p14="http://schemas.microsoft.com/office/powerpoint/2010/main" val="23854149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6D2889DC-70D9-4588-96B5-F38E631138AC}"/>
              </a:ext>
            </a:extLst>
          </p:cNvPr>
          <p:cNvSpPr txBox="1"/>
          <p:nvPr/>
        </p:nvSpPr>
        <p:spPr>
          <a:xfrm>
            <a:off x="922020" y="6454923"/>
            <a:ext cx="10736580" cy="276999"/>
          </a:xfrm>
          <a:prstGeom prst="rect">
            <a:avLst/>
          </a:prstGeom>
          <a:noFill/>
        </p:spPr>
        <p:txBody>
          <a:bodyPr wrap="square" rtlCol="0">
            <a:spAutoFit/>
          </a:bodyPr>
          <a:lstStyle/>
          <a:p>
            <a:r>
              <a:rPr lang="en-GB" sz="1200" b="1" dirty="0">
                <a:latin typeface="Arial" panose="020B0604020202020204" pitchFamily="34" charset="0"/>
              </a:rPr>
              <a:t>Abbreviations</a:t>
            </a:r>
            <a:r>
              <a:rPr lang="en-GB" sz="1200" dirty="0">
                <a:latin typeface="Arial" panose="020B0604020202020204" pitchFamily="34" charset="0"/>
              </a:rPr>
              <a:t>; DGC, draft guidance for consultation; HCC, hepatocellular carcinoma, SVR, sustained virologic response, TA, technology appraisal </a:t>
            </a:r>
            <a:endParaRPr lang="en-GB" sz="1200" strike="sngStrike" dirty="0">
              <a:solidFill>
                <a:srgbClr val="FF0000"/>
              </a:solidFill>
              <a:latin typeface="Arial" panose="020B0604020202020204" pitchFamily="34" charset="0"/>
            </a:endParaRPr>
          </a:p>
        </p:txBody>
      </p:sp>
      <p:sp>
        <p:nvSpPr>
          <p:cNvPr id="23" name="Title 1">
            <a:extLst>
              <a:ext uri="{FF2B5EF4-FFF2-40B4-BE49-F238E27FC236}">
                <a16:creationId xmlns:a16="http://schemas.microsoft.com/office/drawing/2014/main" id="{4FBE000B-7AD1-0FAD-77C9-A8B7CC4EAC81}"/>
              </a:ext>
            </a:extLst>
          </p:cNvPr>
          <p:cNvSpPr txBox="1">
            <a:spLocks/>
          </p:cNvSpPr>
          <p:nvPr/>
        </p:nvSpPr>
        <p:spPr>
          <a:xfrm>
            <a:off x="150439" y="236854"/>
            <a:ext cx="12041561" cy="88014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spcBef>
                <a:spcPts val="0"/>
              </a:spcBef>
              <a:defRPr/>
            </a:pPr>
            <a:r>
              <a:rPr lang="en-GB" sz="3200" dirty="0">
                <a:latin typeface="Arial" panose="020B0604020202020204" pitchFamily="34" charset="0"/>
                <a:cs typeface="Arial" panose="020B0604020202020204" pitchFamily="34" charset="0"/>
              </a:rPr>
              <a:t>Size of utility gain for combined responders               (2/3)</a:t>
            </a:r>
          </a:p>
          <a:p>
            <a:pPr>
              <a:spcBef>
                <a:spcPts val="0"/>
              </a:spcBef>
              <a:defRPr/>
            </a:pPr>
            <a:r>
              <a:rPr lang="en-GB" sz="2000" dirty="0">
                <a:latin typeface="Arial" panose="020B0604020202020204" pitchFamily="34" charset="0"/>
                <a:cs typeface="Arial" panose="020B0604020202020204" pitchFamily="34" charset="0"/>
              </a:rPr>
              <a:t>(DGC section 3.12) </a:t>
            </a:r>
          </a:p>
        </p:txBody>
      </p:sp>
      <p:sp>
        <p:nvSpPr>
          <p:cNvPr id="4" name="Rectangle 2">
            <a:extLst>
              <a:ext uri="{FF2B5EF4-FFF2-40B4-BE49-F238E27FC236}">
                <a16:creationId xmlns:a16="http://schemas.microsoft.com/office/drawing/2014/main" id="{0E8AB1A3-BB9C-90FC-7F00-D16E7743AF65}"/>
              </a:ext>
            </a:extLst>
          </p:cNvPr>
          <p:cNvSpPr>
            <a:spLocks noChangeArrowheads="1"/>
          </p:cNvSpPr>
          <p:nvPr/>
        </p:nvSpPr>
        <p:spPr bwMode="auto">
          <a:xfrm>
            <a:off x="6134426" y="242501"/>
            <a:ext cx="2279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a:t>
            </a:r>
            <a:endParaRPr kumimoji="0" lang="en-GB" altLang="en-US" sz="1800" b="0" i="0" u="none" strike="noStrike" cap="none" normalizeH="0" baseline="0" dirty="0">
              <a:ln>
                <a:noFill/>
              </a:ln>
              <a:effectLst/>
              <a:latin typeface="Arial" panose="020B0604020202020204" pitchFamily="34" charset="0"/>
            </a:endParaRPr>
          </a:p>
        </p:txBody>
      </p:sp>
      <p:sp>
        <p:nvSpPr>
          <p:cNvPr id="5" name="Rectangle 4">
            <a:extLst>
              <a:ext uri="{FF2B5EF4-FFF2-40B4-BE49-F238E27FC236}">
                <a16:creationId xmlns:a16="http://schemas.microsoft.com/office/drawing/2014/main" id="{478FEC25-52C2-25B0-2D3D-F744976D179B}"/>
              </a:ext>
            </a:extLst>
          </p:cNvPr>
          <p:cNvSpPr/>
          <p:nvPr/>
        </p:nvSpPr>
        <p:spPr>
          <a:xfrm>
            <a:off x="187538" y="2158399"/>
            <a:ext cx="11817534" cy="3476003"/>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latin typeface="Arial" panose="020B0604020202020204" pitchFamily="34" charset="0"/>
              </a:rPr>
              <a:t>Company response at consultation</a:t>
            </a:r>
          </a:p>
          <a:p>
            <a:r>
              <a:rPr lang="en-GB" b="1" dirty="0">
                <a:solidFill>
                  <a:schemeClr val="accent2"/>
                </a:solidFill>
                <a:latin typeface="Arial" panose="020B0604020202020204" pitchFamily="34" charset="0"/>
              </a:rPr>
              <a:t>Utility gain for responders from past technology appraisals</a:t>
            </a:r>
            <a:endParaRPr lang="en-GB" dirty="0">
              <a:solidFill>
                <a:schemeClr val="tx1"/>
              </a:solidFill>
              <a:latin typeface="Arial" panose="020B0604020202020204" pitchFamily="34" charset="0"/>
            </a:endParaRPr>
          </a:p>
          <a:p>
            <a:pPr marL="285750" indent="-285750">
              <a:buFont typeface="Arial" panose="020B0604020202020204" pitchFamily="34" charset="0"/>
              <a:buChar char="•"/>
            </a:pPr>
            <a:r>
              <a:rPr lang="en-GB" dirty="0">
                <a:solidFill>
                  <a:schemeClr val="tx1"/>
                </a:solidFill>
                <a:latin typeface="Arial" panose="020B0604020202020204" pitchFamily="34" charset="0"/>
              </a:rPr>
              <a:t>Utility gains for people in SVR from previous hepatitis B and C TAs and literature have been in  the same range  as combined responders in MYR301</a:t>
            </a:r>
          </a:p>
          <a:p>
            <a:pPr marL="742950" lvl="1" indent="-285750">
              <a:buFont typeface="Arial" panose="020B0604020202020204" pitchFamily="34" charset="0"/>
              <a:buChar char="•"/>
            </a:pPr>
            <a:r>
              <a:rPr lang="en-GB" dirty="0">
                <a:solidFill>
                  <a:schemeClr val="tx1"/>
                </a:solidFill>
                <a:latin typeface="Arial" panose="020B0604020202020204" pitchFamily="34" charset="0"/>
              </a:rPr>
              <a:t>In TAs for hepatitis B no utility gain was assumed for virologic responders who were not in SVR and people with SVR were assumed to have a small utility decrement (1%) relative to the general population</a:t>
            </a:r>
          </a:p>
          <a:p>
            <a:pPr marL="742950" lvl="1" indent="-285750">
              <a:buFont typeface="Arial" panose="020B0604020202020204" pitchFamily="34" charset="0"/>
              <a:buChar char="•"/>
            </a:pPr>
            <a:r>
              <a:rPr lang="en-GB" dirty="0">
                <a:solidFill>
                  <a:schemeClr val="tx1"/>
                </a:solidFill>
                <a:latin typeface="Arial" panose="020B0604020202020204" pitchFamily="34" charset="0"/>
              </a:rPr>
              <a:t> In TAs</a:t>
            </a:r>
            <a:r>
              <a:rPr lang="en-GB" dirty="0">
                <a:solidFill>
                  <a:srgbClr val="FF0000"/>
                </a:solidFill>
                <a:latin typeface="Arial" panose="020B0604020202020204" pitchFamily="34" charset="0"/>
              </a:rPr>
              <a:t> </a:t>
            </a:r>
            <a:r>
              <a:rPr lang="en-GB" dirty="0">
                <a:solidFill>
                  <a:schemeClr val="tx1"/>
                </a:solidFill>
                <a:latin typeface="Arial" panose="020B0604020202020204" pitchFamily="34" charset="0"/>
              </a:rPr>
              <a:t>for hepatitis C only identified utility gains for people with SVR. </a:t>
            </a:r>
          </a:p>
          <a:p>
            <a:pPr marL="285750" indent="-285750">
              <a:buFont typeface="Arial" panose="020B0604020202020204" pitchFamily="34" charset="0"/>
              <a:buChar char="•"/>
            </a:pPr>
            <a:r>
              <a:rPr lang="en-GB" dirty="0">
                <a:solidFill>
                  <a:schemeClr val="tx1"/>
                </a:solidFill>
                <a:latin typeface="Arial" panose="020B0604020202020204" pitchFamily="34" charset="0"/>
              </a:rPr>
              <a:t>Heterogeneity from literature suggest utility gain can vary between different cohorts                                         Consider MYR301 best represents cohort having treatment with </a:t>
            </a:r>
            <a:r>
              <a:rPr lang="en-GB" dirty="0" err="1">
                <a:solidFill>
                  <a:schemeClr val="tx1"/>
                </a:solidFill>
                <a:latin typeface="Arial" panose="020B0604020202020204" pitchFamily="34" charset="0"/>
              </a:rPr>
              <a:t>bulevirtide</a:t>
            </a:r>
            <a:r>
              <a:rPr lang="en-GB" dirty="0">
                <a:solidFill>
                  <a:schemeClr val="tx1"/>
                </a:solidFill>
                <a:latin typeface="Arial" panose="020B0604020202020204" pitchFamily="34" charset="0"/>
              </a:rPr>
              <a:t> so it is appropriate to use in model </a:t>
            </a:r>
          </a:p>
          <a:p>
            <a:r>
              <a:rPr lang="en-GB" b="1" dirty="0">
                <a:solidFill>
                  <a:schemeClr val="accent2"/>
                </a:solidFill>
                <a:latin typeface="Arial" panose="020B0604020202020204" pitchFamily="34" charset="0"/>
              </a:rPr>
              <a:t>Alternative scenarios for responder utility gains</a:t>
            </a:r>
          </a:p>
          <a:p>
            <a:r>
              <a:rPr lang="en-GB" sz="1800" dirty="0">
                <a:solidFill>
                  <a:schemeClr val="tx1"/>
                </a:solidFill>
                <a:effectLst/>
                <a:latin typeface="Arial" panose="020B0604020202020204" pitchFamily="34" charset="0"/>
                <a:ea typeface="Calibri" panose="020F0502020204030204" pitchFamily="34" charset="0"/>
              </a:rPr>
              <a:t>Company have noted that utility gains in previous TAs are in the same region as those in MYR301 but explored </a:t>
            </a:r>
            <a:r>
              <a:rPr lang="en-GB" dirty="0">
                <a:solidFill>
                  <a:schemeClr val="tx1"/>
                </a:solidFill>
                <a:latin typeface="Arial" panose="020B0604020202020204" pitchFamily="34" charset="0"/>
                <a:ea typeface="Calibri" panose="020F0502020204030204" pitchFamily="34" charset="0"/>
              </a:rPr>
              <a:t>2 scenarios </a:t>
            </a:r>
            <a:r>
              <a:rPr lang="en-GB" sz="1800" dirty="0">
                <a:solidFill>
                  <a:schemeClr val="tx1"/>
                </a:solidFill>
                <a:effectLst/>
                <a:latin typeface="Arial" panose="020B0604020202020204" pitchFamily="34" charset="0"/>
                <a:ea typeface="Calibri" panose="020F0502020204030204" pitchFamily="34" charset="0"/>
              </a:rPr>
              <a:t>where utility gain in the model (</a:t>
            </a:r>
            <a:r>
              <a:rPr lang="en-GB" sz="1800" u="sng" dirty="0" err="1">
                <a:solidFill>
                  <a:schemeClr val="tx1"/>
                </a:solidFill>
                <a:effectLst/>
                <a:highlight>
                  <a:srgbClr val="000000"/>
                </a:highlight>
                <a:latin typeface="Arial" panose="020B0604020202020204" pitchFamily="34" charset="0"/>
                <a:ea typeface="Calibri" panose="020F0502020204030204" pitchFamily="34" charset="0"/>
              </a:rPr>
              <a:t>xxxxx</a:t>
            </a:r>
            <a:r>
              <a:rPr lang="en-GB" sz="1800" dirty="0">
                <a:solidFill>
                  <a:schemeClr val="tx1"/>
                </a:solidFill>
                <a:effectLst/>
                <a:latin typeface="Arial" panose="020B0604020202020204" pitchFamily="34" charset="0"/>
                <a:ea typeface="Calibri" panose="020F0502020204030204" pitchFamily="34" charset="0"/>
              </a:rPr>
              <a:t>) was reduced by 50% and 75%</a:t>
            </a:r>
            <a:endParaRPr lang="en-GB" dirty="0">
              <a:solidFill>
                <a:schemeClr val="tx1"/>
              </a:solidFill>
              <a:latin typeface="Arial" panose="020B0604020202020204" pitchFamily="34" charset="0"/>
            </a:endParaRPr>
          </a:p>
          <a:p>
            <a:endParaRPr lang="en-GB" dirty="0">
              <a:solidFill>
                <a:schemeClr val="tx1"/>
              </a:solidFill>
              <a:latin typeface="Arial" panose="020B0604020202020204" pitchFamily="34" charset="0"/>
            </a:endParaRPr>
          </a:p>
        </p:txBody>
      </p:sp>
      <p:sp>
        <p:nvSpPr>
          <p:cNvPr id="8" name="Rectangle 7">
            <a:extLst>
              <a:ext uri="{FF2B5EF4-FFF2-40B4-BE49-F238E27FC236}">
                <a16:creationId xmlns:a16="http://schemas.microsoft.com/office/drawing/2014/main" id="{2114D523-30DC-83BE-A57D-C3E26B224BDB}"/>
              </a:ext>
            </a:extLst>
          </p:cNvPr>
          <p:cNvSpPr/>
          <p:nvPr/>
        </p:nvSpPr>
        <p:spPr>
          <a:xfrm>
            <a:off x="225354" y="1234002"/>
            <a:ext cx="11818144" cy="606296"/>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tx1"/>
                </a:solidFill>
                <a:latin typeface="Arial" panose="020B0604020202020204" pitchFamily="34" charset="0"/>
              </a:rPr>
              <a:t>DGC: </a:t>
            </a:r>
            <a:r>
              <a:rPr lang="en-GB" dirty="0">
                <a:solidFill>
                  <a:schemeClr val="tx1"/>
                </a:solidFill>
                <a:latin typeface="Arial" panose="020B0604020202020204" pitchFamily="34" charset="0"/>
              </a:rPr>
              <a:t>Combined response in previous hepatitis appraisals was associated with a smaller utility gain</a:t>
            </a:r>
          </a:p>
          <a:p>
            <a:r>
              <a:rPr lang="en-GB" dirty="0">
                <a:solidFill>
                  <a:schemeClr val="tx1"/>
                </a:solidFill>
                <a:latin typeface="Arial" panose="020B0604020202020204" pitchFamily="34" charset="0"/>
              </a:rPr>
              <a:t>Committee requested alternative estimates of utility gain based on previous hepatitis TAs </a:t>
            </a:r>
          </a:p>
          <a:p>
            <a:endParaRPr lang="en-GB" dirty="0">
              <a:solidFill>
                <a:schemeClr val="tx1"/>
              </a:solidFill>
              <a:latin typeface="Arial" panose="020B0604020202020204" pitchFamily="34" charset="0"/>
            </a:endParaRPr>
          </a:p>
          <a:p>
            <a:endParaRPr lang="en-GB" dirty="0">
              <a:solidFill>
                <a:schemeClr val="tx1"/>
              </a:solidFill>
              <a:latin typeface="Arial" panose="020B0604020202020204" pitchFamily="34" charset="0"/>
            </a:endParaRPr>
          </a:p>
        </p:txBody>
      </p:sp>
      <p:sp>
        <p:nvSpPr>
          <p:cNvPr id="9" name="Rectangle 8" descr="Marker showing slides are confidential ">
            <a:extLst>
              <a:ext uri="{FF2B5EF4-FFF2-40B4-BE49-F238E27FC236}">
                <a16:creationId xmlns:a16="http://schemas.microsoft.com/office/drawing/2014/main" id="{ADFADB06-D7D1-A177-D785-2811F354E48F}"/>
              </a:ext>
              <a:ext uri="{C183D7F6-B498-43B3-948B-1728B52AA6E4}">
                <adec:decorative xmlns:adec="http://schemas.microsoft.com/office/drawing/2017/decorative" val="0"/>
              </a:ext>
            </a:extLst>
          </p:cNvPr>
          <p:cNvSpPr/>
          <p:nvPr/>
        </p:nvSpPr>
        <p:spPr>
          <a:xfrm>
            <a:off x="4929912" y="1"/>
            <a:ext cx="1889754"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rPr>
              <a:t>CONFIDENTIAL</a:t>
            </a:r>
          </a:p>
        </p:txBody>
      </p:sp>
    </p:spTree>
    <p:extLst>
      <p:ext uri="{BB962C8B-B14F-4D97-AF65-F5344CB8AC3E}">
        <p14:creationId xmlns:p14="http://schemas.microsoft.com/office/powerpoint/2010/main" val="38295444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6D2889DC-70D9-4588-96B5-F38E631138AC}"/>
              </a:ext>
            </a:extLst>
          </p:cNvPr>
          <p:cNvSpPr txBox="1"/>
          <p:nvPr/>
        </p:nvSpPr>
        <p:spPr>
          <a:xfrm>
            <a:off x="880110" y="6239430"/>
            <a:ext cx="10736580" cy="553998"/>
          </a:xfrm>
          <a:prstGeom prst="rect">
            <a:avLst/>
          </a:prstGeom>
          <a:noFill/>
        </p:spPr>
        <p:txBody>
          <a:bodyPr wrap="square" rtlCol="0">
            <a:spAutoFit/>
          </a:bodyPr>
          <a:lstStyle/>
          <a:p>
            <a:r>
              <a:rPr lang="en-GB" sz="1200" b="1" dirty="0">
                <a:latin typeface="Arial" panose="020B0604020202020204" pitchFamily="34" charset="0"/>
              </a:rPr>
              <a:t>Abbreviations</a:t>
            </a:r>
            <a:r>
              <a:rPr lang="en-GB" sz="1200" dirty="0">
                <a:latin typeface="Arial" panose="020B0604020202020204" pitchFamily="34" charset="0"/>
              </a:rPr>
              <a:t>; ALT, Alanine aminotransferase; DGC, draft guidance for consultation; HCC, hepatocellular carcinoma; ; RNA, </a:t>
            </a:r>
            <a:r>
              <a:rPr lang="en-GB" sz="1200" dirty="0">
                <a:effectLst/>
                <a:latin typeface="Arial" panose="020B0604020202020204" pitchFamily="34" charset="0"/>
                <a:ea typeface="Calibri" panose="020F0502020204030204" pitchFamily="34" charset="0"/>
              </a:rPr>
              <a:t>Ribonucleic acid</a:t>
            </a:r>
            <a:r>
              <a:rPr lang="en-GB" sz="1800" dirty="0">
                <a:effectLst/>
                <a:latin typeface="Arial" panose="020B0604020202020204" pitchFamily="34" charset="0"/>
                <a:ea typeface="Calibri" panose="020F0502020204030204" pitchFamily="34" charset="0"/>
              </a:rPr>
              <a:t>; </a:t>
            </a:r>
            <a:r>
              <a:rPr lang="en-GB" sz="1200" dirty="0">
                <a:latin typeface="Arial" panose="020B0604020202020204" pitchFamily="34" charset="0"/>
              </a:rPr>
              <a:t>SVR, sustained virologic response; TA, technology appraisal </a:t>
            </a:r>
            <a:endParaRPr lang="en-GB" sz="1200" strike="sngStrike" dirty="0">
              <a:solidFill>
                <a:srgbClr val="FF0000"/>
              </a:solidFill>
              <a:latin typeface="Arial" panose="020B0604020202020204" pitchFamily="34" charset="0"/>
            </a:endParaRPr>
          </a:p>
        </p:txBody>
      </p:sp>
      <p:sp>
        <p:nvSpPr>
          <p:cNvPr id="23" name="Title 1">
            <a:extLst>
              <a:ext uri="{FF2B5EF4-FFF2-40B4-BE49-F238E27FC236}">
                <a16:creationId xmlns:a16="http://schemas.microsoft.com/office/drawing/2014/main" id="{4FBE000B-7AD1-0FAD-77C9-A8B7CC4EAC81}"/>
              </a:ext>
            </a:extLst>
          </p:cNvPr>
          <p:cNvSpPr txBox="1">
            <a:spLocks/>
          </p:cNvSpPr>
          <p:nvPr/>
        </p:nvSpPr>
        <p:spPr>
          <a:xfrm>
            <a:off x="149601" y="178870"/>
            <a:ext cx="12041561" cy="88014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spcBef>
                <a:spcPts val="0"/>
              </a:spcBef>
              <a:defRPr/>
            </a:pPr>
            <a:r>
              <a:rPr lang="en-GB" sz="3200" dirty="0">
                <a:latin typeface="Arial" panose="020B0604020202020204" pitchFamily="34" charset="0"/>
                <a:cs typeface="Arial" panose="020B0604020202020204" pitchFamily="34" charset="0"/>
              </a:rPr>
              <a:t>Size of the utility gain for combined responders              (3/3)</a:t>
            </a:r>
          </a:p>
          <a:p>
            <a:pPr>
              <a:spcBef>
                <a:spcPts val="0"/>
              </a:spcBef>
              <a:defRPr/>
            </a:pPr>
            <a:r>
              <a:rPr lang="en-GB" sz="2000" dirty="0">
                <a:latin typeface="Arial" panose="020B0604020202020204" pitchFamily="34" charset="0"/>
                <a:cs typeface="Arial" panose="020B0604020202020204" pitchFamily="34" charset="0"/>
              </a:rPr>
              <a:t>(DGC section 3.12) </a:t>
            </a:r>
          </a:p>
        </p:txBody>
      </p:sp>
      <p:sp>
        <p:nvSpPr>
          <p:cNvPr id="4" name="Rectangle 2">
            <a:extLst>
              <a:ext uri="{FF2B5EF4-FFF2-40B4-BE49-F238E27FC236}">
                <a16:creationId xmlns:a16="http://schemas.microsoft.com/office/drawing/2014/main" id="{0E8AB1A3-BB9C-90FC-7F00-D16E7743AF65}"/>
              </a:ext>
            </a:extLst>
          </p:cNvPr>
          <p:cNvSpPr>
            <a:spLocks noChangeArrowheads="1"/>
          </p:cNvSpPr>
          <p:nvPr/>
        </p:nvSpPr>
        <p:spPr bwMode="auto">
          <a:xfrm>
            <a:off x="6134426" y="242501"/>
            <a:ext cx="2279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a:t>
            </a:r>
            <a:endParaRPr kumimoji="0" lang="en-GB" altLang="en-US" sz="1800" b="0" i="0" u="none" strike="noStrike" cap="none" normalizeH="0" baseline="0" dirty="0">
              <a:ln>
                <a:noFill/>
              </a:ln>
              <a:effectLst/>
              <a:latin typeface="Arial" panose="020B0604020202020204" pitchFamily="34" charset="0"/>
            </a:endParaRPr>
          </a:p>
        </p:txBody>
      </p:sp>
      <p:sp>
        <p:nvSpPr>
          <p:cNvPr id="3" name="Rectangle 2">
            <a:extLst>
              <a:ext uri="{FF2B5EF4-FFF2-40B4-BE49-F238E27FC236}">
                <a16:creationId xmlns:a16="http://schemas.microsoft.com/office/drawing/2014/main" id="{618103ED-AB4E-85F1-05C3-9B7B36552BB9}"/>
              </a:ext>
            </a:extLst>
          </p:cNvPr>
          <p:cNvSpPr/>
          <p:nvPr/>
        </p:nvSpPr>
        <p:spPr>
          <a:xfrm>
            <a:off x="187233" y="1081792"/>
            <a:ext cx="11817534" cy="2137397"/>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latin typeface="Arial" panose="020B0604020202020204" pitchFamily="34" charset="0"/>
              </a:rPr>
              <a:t>EAG critique</a:t>
            </a:r>
            <a:endParaRPr lang="en-GB" dirty="0">
              <a:solidFill>
                <a:schemeClr val="tx1"/>
              </a:solidFill>
              <a:latin typeface="Arial" panose="020B0604020202020204" pitchFamily="34" charset="0"/>
            </a:endParaRPr>
          </a:p>
          <a:p>
            <a:pPr marL="285750" indent="-285750">
              <a:buFont typeface="Arial" panose="020B0604020202020204" pitchFamily="34" charset="0"/>
              <a:buChar char="•"/>
            </a:pPr>
            <a:r>
              <a:rPr lang="en-GB" dirty="0">
                <a:solidFill>
                  <a:schemeClr val="tx1"/>
                </a:solidFill>
                <a:latin typeface="Arial" panose="020B0604020202020204" pitchFamily="34" charset="0"/>
              </a:rPr>
              <a:t>In previous TAs utility gain for SVR was defined as proportion with negative RNA and normal ALT after treatment whereas in the company analysis utility gain was defined when people were still on treatment</a:t>
            </a:r>
          </a:p>
          <a:p>
            <a:pPr marL="285750" indent="-285750">
              <a:buFont typeface="Arial" panose="020B0604020202020204" pitchFamily="34" charset="0"/>
              <a:buChar char="•"/>
            </a:pPr>
            <a:r>
              <a:rPr lang="en-GB" dirty="0">
                <a:solidFill>
                  <a:schemeClr val="tx1"/>
                </a:solidFill>
                <a:latin typeface="Arial" panose="020B0604020202020204" pitchFamily="34" charset="0"/>
              </a:rPr>
              <a:t>The value estimated by company is slightly higher than the highest utility value reported in previous TAs</a:t>
            </a:r>
          </a:p>
          <a:p>
            <a:pPr marL="285750" indent="-285750">
              <a:buFont typeface="Arial" panose="020B0604020202020204" pitchFamily="34" charset="0"/>
              <a:buChar char="•"/>
            </a:pPr>
            <a:r>
              <a:rPr lang="en-GB" dirty="0">
                <a:solidFill>
                  <a:schemeClr val="tx1"/>
                </a:solidFill>
                <a:latin typeface="Arial" panose="020B0604020202020204" pitchFamily="34" charset="0"/>
              </a:rPr>
              <a:t>Consider company has used arbitrary values and has carried out a scenario analysis reporting the impact of using the lowest and the highest utility gain reported in previous TAs </a:t>
            </a:r>
          </a:p>
          <a:p>
            <a:r>
              <a:rPr lang="en-GB" b="1" dirty="0">
                <a:solidFill>
                  <a:schemeClr val="tx1"/>
                </a:solidFill>
                <a:latin typeface="Arial" panose="020B0604020202020204" pitchFamily="34" charset="0"/>
              </a:rPr>
              <a:t>   </a:t>
            </a:r>
          </a:p>
        </p:txBody>
      </p:sp>
      <p:sp>
        <p:nvSpPr>
          <p:cNvPr id="10" name="Rectangle 9" descr="Question to committee">
            <a:extLst>
              <a:ext uri="{FF2B5EF4-FFF2-40B4-BE49-F238E27FC236}">
                <a16:creationId xmlns:a16="http://schemas.microsoft.com/office/drawing/2014/main" id="{E6977717-01E8-77B9-F877-7F75A6C8C92D}"/>
              </a:ext>
              <a:ext uri="{C183D7F6-B498-43B3-948B-1728B52AA6E4}">
                <adec:decorative xmlns:adec="http://schemas.microsoft.com/office/drawing/2017/decorative" val="0"/>
              </a:ext>
            </a:extLst>
          </p:cNvPr>
          <p:cNvSpPr/>
          <p:nvPr/>
        </p:nvSpPr>
        <p:spPr>
          <a:xfrm>
            <a:off x="1083713" y="5381334"/>
            <a:ext cx="10736580" cy="79704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Arial" panose="020B0604020202020204" pitchFamily="34" charset="0"/>
              </a:rPr>
              <a:t>Is the company justification for alternative estimates of utility gain for combined responders, based on previous hepatitis appraisals appropriate? </a:t>
            </a:r>
          </a:p>
        </p:txBody>
      </p:sp>
      <p:grpSp>
        <p:nvGrpSpPr>
          <p:cNvPr id="7" name="Group 6">
            <a:extLst>
              <a:ext uri="{FF2B5EF4-FFF2-40B4-BE49-F238E27FC236}">
                <a16:creationId xmlns:a16="http://schemas.microsoft.com/office/drawing/2014/main" id="{503783B4-2B02-B2AC-F973-FB9636E184D7}"/>
              </a:ext>
              <a:ext uri="{C183D7F6-B498-43B3-948B-1728B52AA6E4}">
                <adec:decorative xmlns:adec="http://schemas.microsoft.com/office/drawing/2017/decorative" val="1"/>
              </a:ext>
            </a:extLst>
          </p:cNvPr>
          <p:cNvGrpSpPr/>
          <p:nvPr/>
        </p:nvGrpSpPr>
        <p:grpSpPr>
          <a:xfrm>
            <a:off x="371707" y="5341129"/>
            <a:ext cx="860540" cy="858096"/>
            <a:chOff x="-1440493" y="4133589"/>
            <a:chExt cx="576000" cy="576000"/>
          </a:xfrm>
        </p:grpSpPr>
        <p:sp>
          <p:nvSpPr>
            <p:cNvPr id="8" name="Oval 7">
              <a:extLst>
                <a:ext uri="{FF2B5EF4-FFF2-40B4-BE49-F238E27FC236}">
                  <a16:creationId xmlns:a16="http://schemas.microsoft.com/office/drawing/2014/main" id="{EAB541F3-9508-1A21-5BF7-A5D9D00D1CDF}"/>
                </a:ext>
              </a:extLst>
            </p:cNvPr>
            <p:cNvSpPr/>
            <p:nvPr/>
          </p:nvSpPr>
          <p:spPr>
            <a:xfrm>
              <a:off x="-1440493" y="4133589"/>
              <a:ext cx="576000" cy="576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rial" panose="020B0604020202020204" pitchFamily="34" charset="0"/>
              </a:endParaRPr>
            </a:p>
          </p:txBody>
        </p:sp>
        <p:pic>
          <p:nvPicPr>
            <p:cNvPr id="9" name="Graphic 8" descr="Chat with solid fill">
              <a:extLst>
                <a:ext uri="{FF2B5EF4-FFF2-40B4-BE49-F238E27FC236}">
                  <a16:creationId xmlns:a16="http://schemas.microsoft.com/office/drawing/2014/main" id="{14AD6818-9A97-24E7-445B-66977204448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84225" y="4189857"/>
              <a:ext cx="463463" cy="463463"/>
            </a:xfrm>
            <a:prstGeom prst="rect">
              <a:avLst/>
            </a:prstGeom>
          </p:spPr>
        </p:pic>
      </p:grpSp>
      <p:graphicFrame>
        <p:nvGraphicFramePr>
          <p:cNvPr id="13" name="Table 12">
            <a:extLst>
              <a:ext uri="{FF2B5EF4-FFF2-40B4-BE49-F238E27FC236}">
                <a16:creationId xmlns:a16="http://schemas.microsoft.com/office/drawing/2014/main" id="{2D46B9CB-DDFA-8125-2275-81D3E235C3A1}"/>
              </a:ext>
            </a:extLst>
          </p:cNvPr>
          <p:cNvGraphicFramePr>
            <a:graphicFrameLocks noGrp="1"/>
          </p:cNvGraphicFramePr>
          <p:nvPr>
            <p:extLst>
              <p:ext uri="{D42A27DB-BD31-4B8C-83A1-F6EECF244321}">
                <p14:modId xmlns:p14="http://schemas.microsoft.com/office/powerpoint/2010/main" val="1824248775"/>
              </p:ext>
            </p:extLst>
          </p:nvPr>
        </p:nvGraphicFramePr>
        <p:xfrm>
          <a:off x="278576" y="3929841"/>
          <a:ext cx="11541717" cy="1129684"/>
        </p:xfrm>
        <a:graphic>
          <a:graphicData uri="http://schemas.openxmlformats.org/drawingml/2006/table">
            <a:tbl>
              <a:tblPr firstRow="1" firstCol="1" bandRow="1">
                <a:tableStyleId>{B301B821-A1FF-4177-AEE7-76D212191A09}</a:tableStyleId>
              </a:tblPr>
              <a:tblGrid>
                <a:gridCol w="6702042">
                  <a:extLst>
                    <a:ext uri="{9D8B030D-6E8A-4147-A177-3AD203B41FA5}">
                      <a16:colId xmlns:a16="http://schemas.microsoft.com/office/drawing/2014/main" val="2544051285"/>
                    </a:ext>
                  </a:extLst>
                </a:gridCol>
                <a:gridCol w="1195872">
                  <a:extLst>
                    <a:ext uri="{9D8B030D-6E8A-4147-A177-3AD203B41FA5}">
                      <a16:colId xmlns:a16="http://schemas.microsoft.com/office/drawing/2014/main" val="988287904"/>
                    </a:ext>
                  </a:extLst>
                </a:gridCol>
                <a:gridCol w="3643803">
                  <a:extLst>
                    <a:ext uri="{9D8B030D-6E8A-4147-A177-3AD203B41FA5}">
                      <a16:colId xmlns:a16="http://schemas.microsoft.com/office/drawing/2014/main" val="1851066968"/>
                    </a:ext>
                  </a:extLst>
                </a:gridCol>
              </a:tblGrid>
              <a:tr h="222180">
                <a:tc>
                  <a:txBody>
                    <a:bodyPr/>
                    <a:lstStyle/>
                    <a:p>
                      <a:pPr algn="l">
                        <a:lnSpc>
                          <a:spcPct val="120000"/>
                        </a:lnSpc>
                        <a:spcBef>
                          <a:spcPts val="200"/>
                        </a:spcBef>
                        <a:spcAft>
                          <a:spcPts val="200"/>
                        </a:spcAft>
                      </a:pPr>
                      <a:r>
                        <a:rPr lang="en-GB" sz="1600" dirty="0">
                          <a:effectLst/>
                          <a:latin typeface="Arial" panose="020B0604020202020204" pitchFamily="34" charset="0"/>
                          <a:cs typeface="Arial" panose="020B0604020202020204" pitchFamily="34" charset="0"/>
                        </a:rPr>
                        <a:t>Technology Appraisal publication </a:t>
                      </a:r>
                      <a:endParaRPr lang="en-GB" sz="1600" b="1" dirty="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31837" marR="31837" marT="0" marB="0" anchor="ctr"/>
                </a:tc>
                <a:tc>
                  <a:txBody>
                    <a:bodyPr/>
                    <a:lstStyle/>
                    <a:p>
                      <a:pPr algn="ctr">
                        <a:lnSpc>
                          <a:spcPct val="120000"/>
                        </a:lnSpc>
                        <a:spcBef>
                          <a:spcPts val="200"/>
                        </a:spcBef>
                        <a:spcAft>
                          <a:spcPts val="200"/>
                        </a:spcAft>
                      </a:pPr>
                      <a:r>
                        <a:rPr lang="en-GB" sz="1600" dirty="0">
                          <a:effectLst/>
                          <a:latin typeface="Arial" panose="020B0604020202020204" pitchFamily="34" charset="0"/>
                          <a:cs typeface="Arial" panose="020B0604020202020204" pitchFamily="34" charset="0"/>
                        </a:rPr>
                        <a:t>Utility gain</a:t>
                      </a:r>
                      <a:endParaRPr lang="en-GB" sz="1600" b="1" dirty="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31837" marR="31837" marT="0" marB="0" anchor="ctr"/>
                </a:tc>
                <a:tc>
                  <a:txBody>
                    <a:bodyPr/>
                    <a:lstStyle/>
                    <a:p>
                      <a:pPr algn="l">
                        <a:lnSpc>
                          <a:spcPct val="120000"/>
                        </a:lnSpc>
                        <a:spcBef>
                          <a:spcPts val="200"/>
                        </a:spcBef>
                        <a:spcAft>
                          <a:spcPts val="200"/>
                        </a:spcAft>
                      </a:pPr>
                      <a:r>
                        <a:rPr lang="en-GB" sz="1600" dirty="0">
                          <a:effectLst/>
                          <a:latin typeface="Arial" panose="020B0604020202020204" pitchFamily="34" charset="0"/>
                          <a:cs typeface="Arial" panose="020B0604020202020204" pitchFamily="34" charset="0"/>
                        </a:rPr>
                        <a:t>SVR measured at</a:t>
                      </a:r>
                      <a:endParaRPr lang="en-GB" sz="1600" b="1" dirty="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31837" marR="31837" marT="0" marB="0" anchor="ctr"/>
                </a:tc>
                <a:extLst>
                  <a:ext uri="{0D108BD9-81ED-4DB2-BD59-A6C34878D82A}">
                    <a16:rowId xmlns:a16="http://schemas.microsoft.com/office/drawing/2014/main" val="2548393939"/>
                  </a:ext>
                </a:extLst>
              </a:tr>
              <a:tr h="288000">
                <a:tc>
                  <a:txBody>
                    <a:bodyPr/>
                    <a:lstStyle/>
                    <a:p>
                      <a:pPr marL="0" marR="0" lvl="0" indent="0" algn="l" defTabSz="914400" rtl="0" eaLnBrk="1" fontAlgn="auto" latinLnBrk="0" hangingPunct="1">
                        <a:lnSpc>
                          <a:spcPct val="120000"/>
                        </a:lnSpc>
                        <a:spcBef>
                          <a:spcPts val="200"/>
                        </a:spcBef>
                        <a:spcAft>
                          <a:spcPts val="200"/>
                        </a:spcAft>
                        <a:buClrTx/>
                        <a:buSzTx/>
                        <a:buFontTx/>
                        <a:buNone/>
                        <a:tabLst/>
                        <a:defRPr/>
                      </a:pPr>
                      <a:r>
                        <a:rPr lang="en-GB" sz="1700" b="0" dirty="0">
                          <a:effectLst/>
                          <a:latin typeface="Arial" panose="020B0604020202020204" pitchFamily="34" charset="0"/>
                          <a:cs typeface="Arial" panose="020B0604020202020204" pitchFamily="34" charset="0"/>
                        </a:rPr>
                        <a:t>TA330  (2015) Sofosbuvir for chronic hepatitis C </a:t>
                      </a:r>
                      <a:endParaRPr lang="en-GB" sz="1700" b="0" dirty="0">
                        <a:effectLst/>
                        <a:latin typeface="Arial" panose="020B0604020202020204" pitchFamily="34" charset="0"/>
                        <a:ea typeface="Times New Roman" panose="02020603050405020304" pitchFamily="18" charset="0"/>
                        <a:cs typeface="Arial" panose="020B0604020202020204" pitchFamily="34" charset="0"/>
                      </a:endParaRPr>
                    </a:p>
                  </a:txBody>
                  <a:tcPr marL="31837" marR="31837" marT="0" marB="0" anchor="ctr"/>
                </a:tc>
                <a:tc>
                  <a:txBody>
                    <a:bodyPr/>
                    <a:lstStyle/>
                    <a:p>
                      <a:pPr>
                        <a:lnSpc>
                          <a:spcPct val="120000"/>
                        </a:lnSpc>
                        <a:spcBef>
                          <a:spcPts val="200"/>
                        </a:spcBef>
                        <a:spcAft>
                          <a:spcPts val="200"/>
                        </a:spcAft>
                      </a:pPr>
                      <a:r>
                        <a:rPr lang="en-GB" sz="1700" dirty="0">
                          <a:effectLst/>
                          <a:latin typeface="Arial" panose="020B0604020202020204" pitchFamily="34" charset="0"/>
                          <a:cs typeface="Arial" panose="020B0604020202020204" pitchFamily="34" charset="0"/>
                        </a:rPr>
                        <a:t>0.05 </a:t>
                      </a:r>
                      <a:endParaRPr lang="en-GB" sz="1700" dirty="0">
                        <a:effectLst/>
                        <a:latin typeface="Arial" panose="020B0604020202020204" pitchFamily="34" charset="0"/>
                        <a:ea typeface="Times New Roman" panose="02020603050405020304" pitchFamily="18" charset="0"/>
                        <a:cs typeface="Arial" panose="020B0604020202020204" pitchFamily="34" charset="0"/>
                      </a:endParaRPr>
                    </a:p>
                  </a:txBody>
                  <a:tcPr marL="31837" marR="31837" marT="0" marB="0" anchor="ctr"/>
                </a:tc>
                <a:tc>
                  <a:txBody>
                    <a:bodyPr/>
                    <a:lstStyle/>
                    <a:p>
                      <a:pPr>
                        <a:lnSpc>
                          <a:spcPct val="120000"/>
                        </a:lnSpc>
                        <a:spcBef>
                          <a:spcPts val="200"/>
                        </a:spcBef>
                        <a:spcAft>
                          <a:spcPts val="200"/>
                        </a:spcAft>
                      </a:pPr>
                      <a:r>
                        <a:rPr lang="en-GB" sz="1700" dirty="0">
                          <a:effectLst/>
                          <a:latin typeface="Arial" panose="020B0604020202020204" pitchFamily="34" charset="0"/>
                          <a:cs typeface="Arial" panose="020B0604020202020204" pitchFamily="34" charset="0"/>
                        </a:rPr>
                        <a:t>24 weeks after stopping therapy</a:t>
                      </a:r>
                      <a:endParaRPr lang="en-GB" sz="1700" dirty="0">
                        <a:effectLst/>
                        <a:latin typeface="Arial" panose="020B0604020202020204" pitchFamily="34" charset="0"/>
                        <a:ea typeface="Times New Roman" panose="02020603050405020304" pitchFamily="18" charset="0"/>
                        <a:cs typeface="Arial" panose="020B0604020202020204" pitchFamily="34" charset="0"/>
                      </a:endParaRPr>
                    </a:p>
                  </a:txBody>
                  <a:tcPr marL="31837" marR="31837" marT="0" marB="0" anchor="ctr"/>
                </a:tc>
                <a:extLst>
                  <a:ext uri="{0D108BD9-81ED-4DB2-BD59-A6C34878D82A}">
                    <a16:rowId xmlns:a16="http://schemas.microsoft.com/office/drawing/2014/main" val="764703043"/>
                  </a:ext>
                </a:extLst>
              </a:tr>
              <a:tr h="288000">
                <a:tc>
                  <a:txBody>
                    <a:bodyPr/>
                    <a:lstStyle/>
                    <a:p>
                      <a:pPr>
                        <a:lnSpc>
                          <a:spcPct val="120000"/>
                        </a:lnSpc>
                        <a:spcBef>
                          <a:spcPts val="200"/>
                        </a:spcBef>
                        <a:spcAft>
                          <a:spcPts val="200"/>
                        </a:spcAft>
                      </a:pPr>
                      <a:r>
                        <a:rPr lang="en-GB" sz="1700" b="0" dirty="0">
                          <a:effectLst/>
                          <a:latin typeface="Arial" panose="020B0604020202020204" pitchFamily="34" charset="0"/>
                          <a:cs typeface="Arial" panose="020B0604020202020204" pitchFamily="34" charset="0"/>
                        </a:rPr>
                        <a:t>TA363 (2015) </a:t>
                      </a:r>
                      <a:r>
                        <a:rPr lang="en-GB" sz="1700" b="0" kern="1200" dirty="0">
                          <a:solidFill>
                            <a:schemeClr val="tx1"/>
                          </a:solidFill>
                          <a:effectLst/>
                          <a:latin typeface="Arial" panose="020B0604020202020204" pitchFamily="34" charset="0"/>
                          <a:cs typeface="Arial" panose="020B0604020202020204" pitchFamily="34" charset="0"/>
                        </a:rPr>
                        <a:t>Ledipasvir–sofosbuvir for treating chronic hepatitis C</a:t>
                      </a:r>
                      <a:endParaRPr lang="en-GB" sz="17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31837" marR="31837" marT="0" marB="0" anchor="ctr"/>
                </a:tc>
                <a:tc>
                  <a:txBody>
                    <a:bodyPr/>
                    <a:lstStyle/>
                    <a:p>
                      <a:pPr>
                        <a:lnSpc>
                          <a:spcPct val="120000"/>
                        </a:lnSpc>
                        <a:spcBef>
                          <a:spcPts val="200"/>
                        </a:spcBef>
                        <a:spcAft>
                          <a:spcPts val="200"/>
                        </a:spcAft>
                      </a:pPr>
                      <a:r>
                        <a:rPr lang="en-GB" sz="1700" dirty="0">
                          <a:effectLst/>
                          <a:latin typeface="Arial" panose="020B0604020202020204" pitchFamily="34" charset="0"/>
                          <a:cs typeface="Arial" panose="020B0604020202020204" pitchFamily="34" charset="0"/>
                        </a:rPr>
                        <a:t>0.04 </a:t>
                      </a:r>
                      <a:endParaRPr lang="en-GB" sz="1700" dirty="0">
                        <a:effectLst/>
                        <a:latin typeface="Arial" panose="020B0604020202020204" pitchFamily="34" charset="0"/>
                        <a:ea typeface="Times New Roman" panose="02020603050405020304" pitchFamily="18" charset="0"/>
                        <a:cs typeface="Arial" panose="020B0604020202020204" pitchFamily="34" charset="0"/>
                      </a:endParaRPr>
                    </a:p>
                  </a:txBody>
                  <a:tcPr marL="31837" marR="31837" marT="0" marB="0" anchor="ctr"/>
                </a:tc>
                <a:tc>
                  <a:txBody>
                    <a:bodyPr/>
                    <a:lstStyle/>
                    <a:p>
                      <a:pPr>
                        <a:lnSpc>
                          <a:spcPct val="120000"/>
                        </a:lnSpc>
                        <a:spcBef>
                          <a:spcPts val="200"/>
                        </a:spcBef>
                        <a:spcAft>
                          <a:spcPts val="200"/>
                        </a:spcAft>
                      </a:pPr>
                      <a:r>
                        <a:rPr lang="en-GB" sz="1700" dirty="0">
                          <a:effectLst/>
                          <a:latin typeface="Arial" panose="020B0604020202020204" pitchFamily="34" charset="0"/>
                          <a:cs typeface="Arial" panose="020B0604020202020204" pitchFamily="34" charset="0"/>
                        </a:rPr>
                        <a:t>72 weeks after stopping therapy</a:t>
                      </a:r>
                    </a:p>
                  </a:txBody>
                  <a:tcPr marL="31837" marR="31837" marT="0" marB="0" anchor="ctr"/>
                </a:tc>
                <a:extLst>
                  <a:ext uri="{0D108BD9-81ED-4DB2-BD59-A6C34878D82A}">
                    <a16:rowId xmlns:a16="http://schemas.microsoft.com/office/drawing/2014/main" val="397345236"/>
                  </a:ext>
                </a:extLst>
              </a:tr>
              <a:tr h="288000">
                <a:tc>
                  <a:txBody>
                    <a:bodyPr/>
                    <a:lstStyle/>
                    <a:p>
                      <a:pPr marL="0" marR="0" lvl="0" indent="0" algn="l" defTabSz="914400" rtl="0" eaLnBrk="1" fontAlgn="auto" latinLnBrk="0" hangingPunct="1">
                        <a:lnSpc>
                          <a:spcPct val="120000"/>
                        </a:lnSpc>
                        <a:spcBef>
                          <a:spcPts val="200"/>
                        </a:spcBef>
                        <a:spcAft>
                          <a:spcPts val="200"/>
                        </a:spcAft>
                        <a:buClrTx/>
                        <a:buSzTx/>
                        <a:buFontTx/>
                        <a:buNone/>
                        <a:tabLst/>
                        <a:defRPr/>
                      </a:pPr>
                      <a:r>
                        <a:rPr lang="en-GB" sz="1700" b="0" dirty="0">
                          <a:effectLst/>
                          <a:latin typeface="Arial" panose="020B0604020202020204" pitchFamily="34" charset="0"/>
                          <a:cs typeface="Arial" panose="020B0604020202020204" pitchFamily="34" charset="0"/>
                        </a:rPr>
                        <a:t>TA413 (2016) Elbasvir–grazoprevir for chronic hepatitis C </a:t>
                      </a:r>
                      <a:endParaRPr lang="en-GB" sz="1700" b="0" dirty="0">
                        <a:effectLst/>
                        <a:latin typeface="Arial" panose="020B0604020202020204" pitchFamily="34" charset="0"/>
                        <a:ea typeface="Times New Roman" panose="02020603050405020304" pitchFamily="18" charset="0"/>
                        <a:cs typeface="Arial" panose="020B0604020202020204" pitchFamily="34" charset="0"/>
                      </a:endParaRPr>
                    </a:p>
                  </a:txBody>
                  <a:tcPr marL="31837" marR="31837" marT="0" marB="0" anchor="ctr"/>
                </a:tc>
                <a:tc>
                  <a:txBody>
                    <a:bodyPr/>
                    <a:lstStyle/>
                    <a:p>
                      <a:pPr>
                        <a:lnSpc>
                          <a:spcPct val="120000"/>
                        </a:lnSpc>
                        <a:spcBef>
                          <a:spcPts val="200"/>
                        </a:spcBef>
                        <a:spcAft>
                          <a:spcPts val="200"/>
                        </a:spcAft>
                      </a:pPr>
                      <a:r>
                        <a:rPr lang="en-GB" sz="1700" dirty="0">
                          <a:effectLst/>
                          <a:latin typeface="Arial" panose="020B0604020202020204" pitchFamily="34" charset="0"/>
                          <a:cs typeface="Arial" panose="020B0604020202020204" pitchFamily="34" charset="0"/>
                        </a:rPr>
                        <a:t>0.03 </a:t>
                      </a:r>
                      <a:endParaRPr lang="en-GB" sz="1700" dirty="0">
                        <a:effectLst/>
                        <a:latin typeface="Arial" panose="020B0604020202020204" pitchFamily="34" charset="0"/>
                        <a:ea typeface="Times New Roman" panose="02020603050405020304" pitchFamily="18" charset="0"/>
                        <a:cs typeface="Arial" panose="020B0604020202020204" pitchFamily="34" charset="0"/>
                      </a:endParaRPr>
                    </a:p>
                  </a:txBody>
                  <a:tcPr marL="31837" marR="31837" marT="0" marB="0" anchor="ctr"/>
                </a:tc>
                <a:tc>
                  <a:txBody>
                    <a:bodyPr/>
                    <a:lstStyle/>
                    <a:p>
                      <a:pPr>
                        <a:lnSpc>
                          <a:spcPct val="120000"/>
                        </a:lnSpc>
                        <a:spcBef>
                          <a:spcPts val="200"/>
                        </a:spcBef>
                        <a:spcAft>
                          <a:spcPts val="200"/>
                        </a:spcAft>
                      </a:pPr>
                      <a:r>
                        <a:rPr lang="en-GB" sz="1700" dirty="0">
                          <a:effectLst/>
                          <a:latin typeface="Arial" panose="020B0604020202020204" pitchFamily="34" charset="0"/>
                          <a:cs typeface="Arial" panose="020B0604020202020204" pitchFamily="34" charset="0"/>
                        </a:rPr>
                        <a:t>12 weeks after stopping therapy</a:t>
                      </a:r>
                      <a:endParaRPr lang="en-GB" sz="1700" dirty="0">
                        <a:effectLst/>
                        <a:latin typeface="Arial" panose="020B0604020202020204" pitchFamily="34" charset="0"/>
                        <a:ea typeface="Times New Roman" panose="02020603050405020304" pitchFamily="18" charset="0"/>
                        <a:cs typeface="Arial" panose="020B0604020202020204" pitchFamily="34" charset="0"/>
                      </a:endParaRPr>
                    </a:p>
                  </a:txBody>
                  <a:tcPr marL="31837" marR="31837" marT="0" marB="0" anchor="ctr"/>
                </a:tc>
                <a:extLst>
                  <a:ext uri="{0D108BD9-81ED-4DB2-BD59-A6C34878D82A}">
                    <a16:rowId xmlns:a16="http://schemas.microsoft.com/office/drawing/2014/main" val="2585762758"/>
                  </a:ext>
                </a:extLst>
              </a:tr>
            </a:tbl>
          </a:graphicData>
        </a:graphic>
      </p:graphicFrame>
      <p:sp>
        <p:nvSpPr>
          <p:cNvPr id="17" name="TextBox 16">
            <a:extLst>
              <a:ext uri="{FF2B5EF4-FFF2-40B4-BE49-F238E27FC236}">
                <a16:creationId xmlns:a16="http://schemas.microsoft.com/office/drawing/2014/main" id="{D1C8CF09-E121-E815-8F2F-AD7A6597DCD3}"/>
              </a:ext>
            </a:extLst>
          </p:cNvPr>
          <p:cNvSpPr txBox="1"/>
          <p:nvPr/>
        </p:nvSpPr>
        <p:spPr>
          <a:xfrm>
            <a:off x="278576" y="3574515"/>
            <a:ext cx="8681764" cy="369332"/>
          </a:xfrm>
          <a:prstGeom prst="rect">
            <a:avLst/>
          </a:prstGeom>
          <a:noFill/>
        </p:spPr>
        <p:txBody>
          <a:bodyPr wrap="square">
            <a:spAutoFit/>
          </a:bodyPr>
          <a:lstStyle/>
          <a:p>
            <a:r>
              <a:rPr lang="en-GB" b="1" dirty="0">
                <a:latin typeface="Arial" panose="020B0604020202020204" pitchFamily="34" charset="0"/>
                <a:cs typeface="Arial" panose="020B0604020202020204" pitchFamily="34" charset="0"/>
              </a:rPr>
              <a:t>Utility gains for people with SVR in NICE TAs </a:t>
            </a:r>
          </a:p>
        </p:txBody>
      </p:sp>
    </p:spTree>
    <p:extLst>
      <p:ext uri="{BB962C8B-B14F-4D97-AF65-F5344CB8AC3E}">
        <p14:creationId xmlns:p14="http://schemas.microsoft.com/office/powerpoint/2010/main" val="28492743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6D2889DC-70D9-4588-96B5-F38E631138AC}"/>
              </a:ext>
            </a:extLst>
          </p:cNvPr>
          <p:cNvSpPr txBox="1"/>
          <p:nvPr/>
        </p:nvSpPr>
        <p:spPr>
          <a:xfrm>
            <a:off x="922020" y="6593423"/>
            <a:ext cx="10736580" cy="276999"/>
          </a:xfrm>
          <a:prstGeom prst="rect">
            <a:avLst/>
          </a:prstGeom>
          <a:noFill/>
        </p:spPr>
        <p:txBody>
          <a:bodyPr wrap="square" rtlCol="0">
            <a:spAutoFit/>
          </a:bodyPr>
          <a:lstStyle/>
          <a:p>
            <a:r>
              <a:rPr lang="en-GB" sz="1200" b="1" dirty="0">
                <a:latin typeface="Arial" panose="020B0604020202020204" pitchFamily="34" charset="0"/>
              </a:rPr>
              <a:t>Abbreviations</a:t>
            </a:r>
            <a:r>
              <a:rPr lang="en-GB" sz="1200" dirty="0">
                <a:latin typeface="Arial" panose="020B0604020202020204" pitchFamily="34" charset="0"/>
              </a:rPr>
              <a:t>; DGC, draft guidance for consultation; </a:t>
            </a:r>
            <a:endParaRPr lang="en-GB" sz="1200" strike="sngStrike" dirty="0">
              <a:solidFill>
                <a:srgbClr val="FF0000"/>
              </a:solidFill>
              <a:latin typeface="Arial" panose="020B0604020202020204" pitchFamily="34" charset="0"/>
            </a:endParaRPr>
          </a:p>
        </p:txBody>
      </p:sp>
      <p:sp>
        <p:nvSpPr>
          <p:cNvPr id="23" name="Title 1">
            <a:extLst>
              <a:ext uri="{FF2B5EF4-FFF2-40B4-BE49-F238E27FC236}">
                <a16:creationId xmlns:a16="http://schemas.microsoft.com/office/drawing/2014/main" id="{4FBE000B-7AD1-0FAD-77C9-A8B7CC4EAC81}"/>
              </a:ext>
            </a:extLst>
          </p:cNvPr>
          <p:cNvSpPr txBox="1">
            <a:spLocks/>
          </p:cNvSpPr>
          <p:nvPr/>
        </p:nvSpPr>
        <p:spPr>
          <a:xfrm>
            <a:off x="149601" y="-59071"/>
            <a:ext cx="12041561" cy="88014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spcBef>
                <a:spcPts val="0"/>
              </a:spcBef>
              <a:defRPr/>
            </a:pPr>
            <a:r>
              <a:rPr lang="en-GB" sz="2600" dirty="0">
                <a:latin typeface="Arial" panose="020B0604020202020204" pitchFamily="34" charset="0"/>
                <a:cs typeface="Arial" panose="020B0604020202020204" pitchFamily="34" charset="0"/>
              </a:rPr>
              <a:t>Long-term survival for people on standard care, without </a:t>
            </a:r>
            <a:r>
              <a:rPr lang="en-GB" sz="2600" dirty="0" err="1">
                <a:latin typeface="Arial" panose="020B0604020202020204" pitchFamily="34" charset="0"/>
                <a:cs typeface="Arial" panose="020B0604020202020204" pitchFamily="34" charset="0"/>
              </a:rPr>
              <a:t>bulevirtide</a:t>
            </a:r>
            <a:r>
              <a:rPr lang="en-GB" sz="2600" dirty="0">
                <a:latin typeface="Arial" panose="020B0604020202020204" pitchFamily="34" charset="0"/>
                <a:cs typeface="Arial" panose="020B0604020202020204" pitchFamily="34" charset="0"/>
              </a:rPr>
              <a:t>   (1/4)          </a:t>
            </a:r>
          </a:p>
          <a:p>
            <a:pPr>
              <a:spcBef>
                <a:spcPts val="0"/>
              </a:spcBef>
              <a:defRPr/>
            </a:pPr>
            <a:r>
              <a:rPr lang="en-GB" sz="2400" dirty="0">
                <a:latin typeface="Arial" panose="020B0604020202020204" pitchFamily="34" charset="0"/>
                <a:cs typeface="Arial" panose="020B0604020202020204" pitchFamily="34" charset="0"/>
              </a:rPr>
              <a:t>(DGC section 3.15)</a:t>
            </a:r>
          </a:p>
        </p:txBody>
      </p:sp>
      <p:sp>
        <p:nvSpPr>
          <p:cNvPr id="4" name="Rectangle 2">
            <a:extLst>
              <a:ext uri="{FF2B5EF4-FFF2-40B4-BE49-F238E27FC236}">
                <a16:creationId xmlns:a16="http://schemas.microsoft.com/office/drawing/2014/main" id="{0E8AB1A3-BB9C-90FC-7F00-D16E7743AF65}"/>
              </a:ext>
            </a:extLst>
          </p:cNvPr>
          <p:cNvSpPr>
            <a:spLocks noChangeArrowheads="1"/>
          </p:cNvSpPr>
          <p:nvPr/>
        </p:nvSpPr>
        <p:spPr bwMode="auto">
          <a:xfrm>
            <a:off x="6134426" y="242501"/>
            <a:ext cx="2279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a:t>
            </a:r>
            <a:endParaRPr kumimoji="0" lang="en-GB" altLang="en-US" sz="1800" b="0" i="0" u="none" strike="noStrike" cap="none" normalizeH="0" baseline="0" dirty="0">
              <a:ln>
                <a:noFill/>
              </a:ln>
              <a:effectLst/>
              <a:latin typeface="Arial" panose="020B0604020202020204" pitchFamily="34" charset="0"/>
            </a:endParaRPr>
          </a:p>
        </p:txBody>
      </p:sp>
      <p:sp>
        <p:nvSpPr>
          <p:cNvPr id="5" name="Rectangle 4">
            <a:extLst>
              <a:ext uri="{FF2B5EF4-FFF2-40B4-BE49-F238E27FC236}">
                <a16:creationId xmlns:a16="http://schemas.microsoft.com/office/drawing/2014/main" id="{478FEC25-52C2-25B0-2D3D-F744976D179B}"/>
              </a:ext>
            </a:extLst>
          </p:cNvPr>
          <p:cNvSpPr/>
          <p:nvPr/>
        </p:nvSpPr>
        <p:spPr>
          <a:xfrm>
            <a:off x="149600" y="1789975"/>
            <a:ext cx="11912963" cy="4803447"/>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accent2"/>
                </a:solidFill>
                <a:latin typeface="Arial" panose="020B0604020202020204" pitchFamily="34" charset="0"/>
              </a:rPr>
              <a:t>Company response at consultation</a:t>
            </a:r>
          </a:p>
          <a:p>
            <a:r>
              <a:rPr lang="en-GB" dirty="0">
                <a:solidFill>
                  <a:schemeClr val="tx1"/>
                </a:solidFill>
                <a:latin typeface="Arial" panose="020B0604020202020204" pitchFamily="34" charset="0"/>
              </a:rPr>
              <a:t>Kaplan-Meier plots survival plots extracted from model align with those from published literature </a:t>
            </a:r>
          </a:p>
          <a:p>
            <a:r>
              <a:rPr lang="en-GB" b="1" dirty="0">
                <a:solidFill>
                  <a:schemeClr val="accent2"/>
                </a:solidFill>
                <a:latin typeface="Arial" panose="020B0604020202020204" pitchFamily="34" charset="0"/>
              </a:rPr>
              <a:t>Progression and survival rates in the literature</a:t>
            </a:r>
          </a:p>
          <a:p>
            <a:pPr marL="285750" indent="-285750">
              <a:spcBef>
                <a:spcPts val="600"/>
              </a:spcBef>
              <a:spcAft>
                <a:spcPts val="600"/>
              </a:spcAft>
              <a:buFont typeface="Arial" panose="020B0604020202020204" pitchFamily="34" charset="0"/>
              <a:buChar char="•"/>
            </a:pPr>
            <a:r>
              <a:rPr lang="en-GB" dirty="0">
                <a:solidFill>
                  <a:schemeClr val="tx1"/>
                </a:solidFill>
                <a:latin typeface="Arial" panose="020B0604020202020204" pitchFamily="34" charset="0"/>
              </a:rPr>
              <a:t>Model predictions for incidence of compensated cirrhosis in people F0 to F3 at start of model generally aligns with Romeo et al (2009) study and incidence of decompensated cirrhosis were similar to Kamal et al (2020)</a:t>
            </a:r>
          </a:p>
          <a:p>
            <a:pPr marL="285750" indent="-285750">
              <a:spcBef>
                <a:spcPts val="600"/>
              </a:spcBef>
              <a:spcAft>
                <a:spcPts val="600"/>
              </a:spcAft>
              <a:buFont typeface="Arial" panose="020B0604020202020204" pitchFamily="34" charset="0"/>
              <a:buChar char="•"/>
            </a:pPr>
            <a:endParaRPr lang="en-GB" dirty="0">
              <a:solidFill>
                <a:schemeClr val="tx1"/>
              </a:solidFill>
              <a:latin typeface="Arial" panose="020B0604020202020204" pitchFamily="34" charset="0"/>
            </a:endParaRPr>
          </a:p>
        </p:txBody>
      </p:sp>
      <p:sp>
        <p:nvSpPr>
          <p:cNvPr id="2" name="Rectangle 1">
            <a:extLst>
              <a:ext uri="{FF2B5EF4-FFF2-40B4-BE49-F238E27FC236}">
                <a16:creationId xmlns:a16="http://schemas.microsoft.com/office/drawing/2014/main" id="{A1332F14-4F8F-C456-206E-D0D8FAD59DFB}"/>
              </a:ext>
            </a:extLst>
          </p:cNvPr>
          <p:cNvSpPr/>
          <p:nvPr/>
        </p:nvSpPr>
        <p:spPr>
          <a:xfrm>
            <a:off x="149601" y="799977"/>
            <a:ext cx="11818372" cy="880142"/>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tx1"/>
                </a:solidFill>
                <a:latin typeface="Arial" panose="020B0604020202020204" pitchFamily="34" charset="0"/>
              </a:rPr>
              <a:t>DGC: </a:t>
            </a:r>
            <a:r>
              <a:rPr lang="en-GB" dirty="0">
                <a:solidFill>
                  <a:schemeClr val="tx1"/>
                </a:solidFill>
                <a:latin typeface="Arial" panose="020B0604020202020204" pitchFamily="34" charset="0"/>
              </a:rPr>
              <a:t>The EAG’s assumptions around natural history modelling of chronic hepatitis D may affect severity weighting calculations. It would be helpful to validate model predictions for people on standard care using external literature sources along with graphical representations of health state occupation over time</a:t>
            </a:r>
          </a:p>
        </p:txBody>
      </p:sp>
      <p:sp>
        <p:nvSpPr>
          <p:cNvPr id="6" name="TextBox 5">
            <a:extLst>
              <a:ext uri="{FF2B5EF4-FFF2-40B4-BE49-F238E27FC236}">
                <a16:creationId xmlns:a16="http://schemas.microsoft.com/office/drawing/2014/main" id="{D72CEC4F-C4CA-DA94-A639-8870658C2A80}"/>
              </a:ext>
            </a:extLst>
          </p:cNvPr>
          <p:cNvSpPr txBox="1"/>
          <p:nvPr/>
        </p:nvSpPr>
        <p:spPr>
          <a:xfrm>
            <a:off x="196520" y="3321528"/>
            <a:ext cx="5909561" cy="369332"/>
          </a:xfrm>
          <a:prstGeom prst="rect">
            <a:avLst/>
          </a:prstGeom>
          <a:noFill/>
        </p:spPr>
        <p:txBody>
          <a:bodyPr wrap="square">
            <a:spAutoFit/>
          </a:bodyPr>
          <a:lstStyle/>
          <a:p>
            <a:r>
              <a:rPr lang="en-GB" b="1" dirty="0">
                <a:latin typeface="Arial" panose="020B0604020202020204" pitchFamily="34" charset="0"/>
                <a:ea typeface="Calibri" panose="020F0502020204030204" pitchFamily="34" charset="0"/>
              </a:rPr>
              <a:t>C</a:t>
            </a:r>
            <a:r>
              <a:rPr lang="en-GB" sz="1800" b="1" dirty="0">
                <a:effectLst/>
                <a:latin typeface="Arial" panose="020B0604020202020204" pitchFamily="34" charset="0"/>
                <a:ea typeface="Calibri" panose="020F0502020204030204" pitchFamily="34" charset="0"/>
              </a:rPr>
              <a:t>ompensated cirrhosis in Romeo 2009 and model </a:t>
            </a:r>
            <a:endParaRPr lang="en-GB" b="1" dirty="0"/>
          </a:p>
        </p:txBody>
      </p:sp>
      <p:sp>
        <p:nvSpPr>
          <p:cNvPr id="8" name="TextBox 7">
            <a:extLst>
              <a:ext uri="{FF2B5EF4-FFF2-40B4-BE49-F238E27FC236}">
                <a16:creationId xmlns:a16="http://schemas.microsoft.com/office/drawing/2014/main" id="{22BF53EA-06D7-BCD5-A4F4-EDCF7989DFAF}"/>
              </a:ext>
            </a:extLst>
          </p:cNvPr>
          <p:cNvSpPr txBox="1"/>
          <p:nvPr/>
        </p:nvSpPr>
        <p:spPr>
          <a:xfrm>
            <a:off x="5840082" y="3303591"/>
            <a:ext cx="6432114" cy="369332"/>
          </a:xfrm>
          <a:prstGeom prst="rect">
            <a:avLst/>
          </a:prstGeom>
          <a:noFill/>
        </p:spPr>
        <p:txBody>
          <a:bodyPr wrap="square">
            <a:spAutoFit/>
          </a:bodyPr>
          <a:lstStyle/>
          <a:p>
            <a:r>
              <a:rPr lang="en-GB" b="1" dirty="0">
                <a:solidFill>
                  <a:schemeClr val="tx1"/>
                </a:solidFill>
                <a:latin typeface="Arial" panose="020B0604020202020204" pitchFamily="34" charset="0"/>
              </a:rPr>
              <a:t>Decompensation-free survival in Kamal 2020 and model</a:t>
            </a:r>
            <a:endParaRPr lang="en-GB" dirty="0"/>
          </a:p>
        </p:txBody>
      </p:sp>
      <p:pic>
        <p:nvPicPr>
          <p:cNvPr id="9" name="Picture 8">
            <a:extLst>
              <a:ext uri="{FF2B5EF4-FFF2-40B4-BE49-F238E27FC236}">
                <a16:creationId xmlns:a16="http://schemas.microsoft.com/office/drawing/2014/main" id="{20626E44-6A4B-AC09-A057-98CF0FE970EB}"/>
              </a:ext>
            </a:extLst>
          </p:cNvPr>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6248400" y="3696364"/>
            <a:ext cx="5165480" cy="2706888"/>
          </a:xfrm>
          <a:prstGeom prst="rect">
            <a:avLst/>
          </a:prstGeom>
          <a:noFill/>
          <a:ln>
            <a:solidFill>
              <a:schemeClr val="tx1"/>
            </a:solidFill>
          </a:ln>
        </p:spPr>
      </p:pic>
      <p:pic>
        <p:nvPicPr>
          <p:cNvPr id="11" name="Picture 10">
            <a:extLst>
              <a:ext uri="{FF2B5EF4-FFF2-40B4-BE49-F238E27FC236}">
                <a16:creationId xmlns:a16="http://schemas.microsoft.com/office/drawing/2014/main" id="{66F65D57-9A61-E67B-A28A-D53993F59438}"/>
              </a:ext>
            </a:extLst>
          </p:cNvPr>
          <p:cNvPicPr>
            <a:picLocks noChangeAspect="1"/>
          </p:cNvPicPr>
          <p:nvPr/>
        </p:nvPicPr>
        <p:blipFill rotWithShape="1">
          <a:blip r:embed="rId5">
            <a:extLst>
              <a:ext uri="{28A0092B-C50C-407E-A947-70E740481C1C}">
                <a14:useLocalDpi xmlns:a14="http://schemas.microsoft.com/office/drawing/2010/main" val="0"/>
              </a:ext>
            </a:extLst>
          </a:blip>
          <a:srcRect t="11274"/>
          <a:stretch/>
        </p:blipFill>
        <p:spPr bwMode="auto">
          <a:xfrm>
            <a:off x="287767" y="3672923"/>
            <a:ext cx="5727065" cy="2703868"/>
          </a:xfrm>
          <a:prstGeom prst="rect">
            <a:avLst/>
          </a:prstGeom>
          <a:noFill/>
          <a:ln>
            <a:solidFill>
              <a:schemeClr val="tx1">
                <a:lumMod val="75000"/>
                <a:lumOff val="25000"/>
              </a:schemeClr>
            </a:solidFill>
          </a:ln>
          <a:extLst>
            <a:ext uri="{53640926-AAD7-44D8-BBD7-CCE9431645EC}">
              <a14:shadowObscured xmlns:a14="http://schemas.microsoft.com/office/drawing/2010/main"/>
            </a:ext>
          </a:extLst>
        </p:spPr>
      </p:pic>
      <p:cxnSp>
        <p:nvCxnSpPr>
          <p:cNvPr id="15" name="Straight Connector 14">
            <a:extLst>
              <a:ext uri="{FF2B5EF4-FFF2-40B4-BE49-F238E27FC236}">
                <a16:creationId xmlns:a16="http://schemas.microsoft.com/office/drawing/2014/main" id="{0D5956E4-2D42-652D-1CBA-327215AF4481}"/>
              </a:ext>
            </a:extLst>
          </p:cNvPr>
          <p:cNvCxnSpPr/>
          <p:nvPr/>
        </p:nvCxnSpPr>
        <p:spPr>
          <a:xfrm>
            <a:off x="1650380" y="6211229"/>
            <a:ext cx="479503" cy="0"/>
          </a:xfrm>
          <a:prstGeom prst="line">
            <a:avLst/>
          </a:prstGeom>
          <a:ln w="19050"/>
        </p:spPr>
        <p:style>
          <a:lnRef idx="1">
            <a:schemeClr val="accent2"/>
          </a:lnRef>
          <a:fillRef idx="0">
            <a:schemeClr val="accent2"/>
          </a:fillRef>
          <a:effectRef idx="0">
            <a:schemeClr val="accent2"/>
          </a:effectRef>
          <a:fontRef idx="minor">
            <a:schemeClr val="tx1"/>
          </a:fontRef>
        </p:style>
      </p:cxnSp>
      <p:sp>
        <p:nvSpPr>
          <p:cNvPr id="13" name="TextBox 12">
            <a:extLst>
              <a:ext uri="{FF2B5EF4-FFF2-40B4-BE49-F238E27FC236}">
                <a16:creationId xmlns:a16="http://schemas.microsoft.com/office/drawing/2014/main" id="{2968D3E1-C74F-0B6C-F113-7887E3458B5C}"/>
              </a:ext>
            </a:extLst>
          </p:cNvPr>
          <p:cNvSpPr txBox="1"/>
          <p:nvPr/>
        </p:nvSpPr>
        <p:spPr>
          <a:xfrm>
            <a:off x="1650380" y="5796413"/>
            <a:ext cx="3178098" cy="523220"/>
          </a:xfrm>
          <a:prstGeom prst="rect">
            <a:avLst/>
          </a:prstGeom>
          <a:solidFill>
            <a:srgbClr val="FFFFFF"/>
          </a:solidFill>
        </p:spPr>
        <p:txBody>
          <a:bodyPr wrap="square" rtlCol="0">
            <a:spAutoFit/>
          </a:bodyPr>
          <a:lstStyle/>
          <a:p>
            <a:r>
              <a:rPr lang="en-GB" dirty="0"/>
              <a:t>           </a:t>
            </a:r>
            <a:r>
              <a:rPr lang="en-GB" sz="1000" dirty="0"/>
              <a:t>Natural                               Model</a:t>
            </a:r>
          </a:p>
          <a:p>
            <a:r>
              <a:rPr lang="en-GB" sz="1000" dirty="0"/>
              <a:t>                     history                                predicted</a:t>
            </a:r>
          </a:p>
        </p:txBody>
      </p:sp>
      <p:cxnSp>
        <p:nvCxnSpPr>
          <p:cNvPr id="17" name="Straight Connector 16">
            <a:extLst>
              <a:ext uri="{FF2B5EF4-FFF2-40B4-BE49-F238E27FC236}">
                <a16:creationId xmlns:a16="http://schemas.microsoft.com/office/drawing/2014/main" id="{DB73869C-7066-379F-6F45-EF677B65A5B1}"/>
              </a:ext>
            </a:extLst>
          </p:cNvPr>
          <p:cNvCxnSpPr/>
          <p:nvPr/>
        </p:nvCxnSpPr>
        <p:spPr>
          <a:xfrm>
            <a:off x="1890131" y="6173102"/>
            <a:ext cx="429323" cy="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1FF83BE6-75CA-CFE5-6A70-76892DF83679}"/>
              </a:ext>
            </a:extLst>
          </p:cNvPr>
          <p:cNvCxnSpPr/>
          <p:nvPr/>
        </p:nvCxnSpPr>
        <p:spPr>
          <a:xfrm>
            <a:off x="3239429" y="6207512"/>
            <a:ext cx="429323" cy="0"/>
          </a:xfrm>
          <a:prstGeom prst="line">
            <a:avLst/>
          </a:prstGeom>
          <a:ln w="22225">
            <a:prstDash val="dash"/>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2130CED4-E909-BD6B-5A15-53BF308754E3}"/>
              </a:ext>
            </a:extLst>
          </p:cNvPr>
          <p:cNvSpPr txBox="1"/>
          <p:nvPr/>
        </p:nvSpPr>
        <p:spPr>
          <a:xfrm>
            <a:off x="7515612" y="5770822"/>
            <a:ext cx="3178098" cy="523220"/>
          </a:xfrm>
          <a:prstGeom prst="rect">
            <a:avLst/>
          </a:prstGeom>
          <a:solidFill>
            <a:srgbClr val="FFFFFF"/>
          </a:solidFill>
        </p:spPr>
        <p:txBody>
          <a:bodyPr wrap="square" rtlCol="0">
            <a:spAutoFit/>
          </a:bodyPr>
          <a:lstStyle/>
          <a:p>
            <a:r>
              <a:rPr lang="en-GB" dirty="0"/>
              <a:t>           </a:t>
            </a:r>
            <a:r>
              <a:rPr lang="en-GB" sz="1000" dirty="0"/>
              <a:t>Natural                               Model</a:t>
            </a:r>
          </a:p>
          <a:p>
            <a:r>
              <a:rPr lang="en-GB" sz="1000" dirty="0"/>
              <a:t>                     history                                predicted</a:t>
            </a:r>
          </a:p>
        </p:txBody>
      </p:sp>
      <p:cxnSp>
        <p:nvCxnSpPr>
          <p:cNvPr id="22" name="Straight Connector 21">
            <a:extLst>
              <a:ext uri="{FF2B5EF4-FFF2-40B4-BE49-F238E27FC236}">
                <a16:creationId xmlns:a16="http://schemas.microsoft.com/office/drawing/2014/main" id="{92CCC399-C87D-FBA5-A4A8-1F30CE4BBD5E}"/>
              </a:ext>
            </a:extLst>
          </p:cNvPr>
          <p:cNvCxnSpPr/>
          <p:nvPr/>
        </p:nvCxnSpPr>
        <p:spPr>
          <a:xfrm>
            <a:off x="7774257" y="6091327"/>
            <a:ext cx="429323" cy="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2BC6AB94-5FAC-7D0D-0FEC-FECE6606E889}"/>
              </a:ext>
            </a:extLst>
          </p:cNvPr>
          <p:cNvCxnSpPr/>
          <p:nvPr/>
        </p:nvCxnSpPr>
        <p:spPr>
          <a:xfrm>
            <a:off x="9012044" y="6091327"/>
            <a:ext cx="429323" cy="0"/>
          </a:xfrm>
          <a:prstGeom prst="line">
            <a:avLst/>
          </a:prstGeom>
          <a:ln w="22225">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70285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6D2889DC-70D9-4588-96B5-F38E631138AC}"/>
              </a:ext>
            </a:extLst>
          </p:cNvPr>
          <p:cNvSpPr txBox="1"/>
          <p:nvPr/>
        </p:nvSpPr>
        <p:spPr>
          <a:xfrm>
            <a:off x="922020" y="6593423"/>
            <a:ext cx="10736580" cy="276999"/>
          </a:xfrm>
          <a:prstGeom prst="rect">
            <a:avLst/>
          </a:prstGeom>
          <a:noFill/>
        </p:spPr>
        <p:txBody>
          <a:bodyPr wrap="square" rtlCol="0">
            <a:spAutoFit/>
          </a:bodyPr>
          <a:lstStyle/>
          <a:p>
            <a:r>
              <a:rPr lang="en-GB" sz="1200" b="1" dirty="0">
                <a:latin typeface="Arial" panose="020B0604020202020204" pitchFamily="34" charset="0"/>
              </a:rPr>
              <a:t>Abbreviations</a:t>
            </a:r>
            <a:r>
              <a:rPr lang="en-GB" sz="1200" dirty="0">
                <a:latin typeface="Arial" panose="020B0604020202020204" pitchFamily="34" charset="0"/>
              </a:rPr>
              <a:t>; BSC, best supportive care; DGC, draft guidance for consultation; </a:t>
            </a:r>
            <a:endParaRPr lang="en-GB" sz="1200" strike="sngStrike" dirty="0">
              <a:solidFill>
                <a:srgbClr val="FF0000"/>
              </a:solidFill>
              <a:latin typeface="Arial" panose="020B0604020202020204" pitchFamily="34" charset="0"/>
            </a:endParaRPr>
          </a:p>
        </p:txBody>
      </p:sp>
      <p:sp>
        <p:nvSpPr>
          <p:cNvPr id="23" name="Title 1">
            <a:extLst>
              <a:ext uri="{FF2B5EF4-FFF2-40B4-BE49-F238E27FC236}">
                <a16:creationId xmlns:a16="http://schemas.microsoft.com/office/drawing/2014/main" id="{4FBE000B-7AD1-0FAD-77C9-A8B7CC4EAC81}"/>
              </a:ext>
            </a:extLst>
          </p:cNvPr>
          <p:cNvSpPr txBox="1">
            <a:spLocks/>
          </p:cNvSpPr>
          <p:nvPr/>
        </p:nvSpPr>
        <p:spPr>
          <a:xfrm>
            <a:off x="75220" y="-59071"/>
            <a:ext cx="12116780" cy="88014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spcBef>
                <a:spcPts val="0"/>
              </a:spcBef>
              <a:defRPr/>
            </a:pPr>
            <a:r>
              <a:rPr lang="en-GB" sz="3000" dirty="0">
                <a:latin typeface="Arial" panose="020B0604020202020204" pitchFamily="34" charset="0"/>
                <a:cs typeface="Arial" panose="020B0604020202020204" pitchFamily="34" charset="0"/>
              </a:rPr>
              <a:t>Long-term survival for standard care, without </a:t>
            </a:r>
            <a:r>
              <a:rPr lang="en-GB" sz="3000" dirty="0" err="1">
                <a:latin typeface="Arial" panose="020B0604020202020204" pitchFamily="34" charset="0"/>
                <a:cs typeface="Arial" panose="020B0604020202020204" pitchFamily="34" charset="0"/>
              </a:rPr>
              <a:t>bulevirtide</a:t>
            </a:r>
            <a:r>
              <a:rPr lang="en-GB" sz="3000" dirty="0">
                <a:latin typeface="Arial" panose="020B0604020202020204" pitchFamily="34" charset="0"/>
                <a:cs typeface="Arial" panose="020B0604020202020204" pitchFamily="34" charset="0"/>
              </a:rPr>
              <a:t>        (2/4)</a:t>
            </a:r>
          </a:p>
          <a:p>
            <a:pPr>
              <a:spcBef>
                <a:spcPts val="0"/>
              </a:spcBef>
              <a:defRPr/>
            </a:pPr>
            <a:r>
              <a:rPr lang="en-GB" sz="2000" dirty="0">
                <a:latin typeface="Arial" panose="020B0604020202020204" pitchFamily="34" charset="0"/>
                <a:cs typeface="Arial" panose="020B0604020202020204" pitchFamily="34" charset="0"/>
              </a:rPr>
              <a:t>(DGC section 3.15) </a:t>
            </a:r>
          </a:p>
        </p:txBody>
      </p:sp>
      <p:sp>
        <p:nvSpPr>
          <p:cNvPr id="4" name="Rectangle 2">
            <a:extLst>
              <a:ext uri="{FF2B5EF4-FFF2-40B4-BE49-F238E27FC236}">
                <a16:creationId xmlns:a16="http://schemas.microsoft.com/office/drawing/2014/main" id="{0E8AB1A3-BB9C-90FC-7F00-D16E7743AF65}"/>
              </a:ext>
            </a:extLst>
          </p:cNvPr>
          <p:cNvSpPr>
            <a:spLocks noChangeArrowheads="1"/>
          </p:cNvSpPr>
          <p:nvPr/>
        </p:nvSpPr>
        <p:spPr bwMode="auto">
          <a:xfrm>
            <a:off x="6134426" y="242501"/>
            <a:ext cx="2279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a:t>
            </a:r>
            <a:endParaRPr kumimoji="0" lang="en-GB" altLang="en-US" sz="1800" b="0" i="0" u="none" strike="noStrike" cap="none" normalizeH="0" baseline="0" dirty="0">
              <a:ln>
                <a:noFill/>
              </a:ln>
              <a:effectLst/>
              <a:latin typeface="Arial" panose="020B0604020202020204" pitchFamily="34" charset="0"/>
            </a:endParaRPr>
          </a:p>
        </p:txBody>
      </p:sp>
      <p:sp>
        <p:nvSpPr>
          <p:cNvPr id="5" name="Rectangle 4">
            <a:extLst>
              <a:ext uri="{FF2B5EF4-FFF2-40B4-BE49-F238E27FC236}">
                <a16:creationId xmlns:a16="http://schemas.microsoft.com/office/drawing/2014/main" id="{478FEC25-52C2-25B0-2D3D-F744976D179B}"/>
              </a:ext>
            </a:extLst>
          </p:cNvPr>
          <p:cNvSpPr/>
          <p:nvPr/>
        </p:nvSpPr>
        <p:spPr>
          <a:xfrm>
            <a:off x="224865" y="773973"/>
            <a:ext cx="11817534" cy="5679377"/>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latin typeface="Arial" panose="020B0604020202020204" pitchFamily="34" charset="0"/>
              </a:rPr>
              <a:t>Company response at consultation</a:t>
            </a:r>
          </a:p>
          <a:p>
            <a:r>
              <a:rPr lang="en-GB" b="1" dirty="0">
                <a:solidFill>
                  <a:schemeClr val="accent2"/>
                </a:solidFill>
                <a:latin typeface="Arial" panose="020B0604020202020204" pitchFamily="34" charset="0"/>
              </a:rPr>
              <a:t>Progression and survival rates in the literature</a:t>
            </a:r>
          </a:p>
          <a:p>
            <a:pPr marL="285750" indent="-285750">
              <a:buFont typeface="Arial" panose="020B0604020202020204" pitchFamily="34" charset="0"/>
              <a:buChar char="•"/>
            </a:pPr>
            <a:r>
              <a:rPr lang="en-GB" dirty="0">
                <a:solidFill>
                  <a:schemeClr val="tx1"/>
                </a:solidFill>
                <a:latin typeface="Arial" panose="020B0604020202020204" pitchFamily="34" charset="0"/>
              </a:rPr>
              <a:t>Model showed generally similar results for the cumulative incidence of hepatocellular carcinoma for BSC compared to those without a maintained virologic response from </a:t>
            </a:r>
            <a:r>
              <a:rPr lang="en-GB" dirty="0" err="1">
                <a:solidFill>
                  <a:schemeClr val="tx1"/>
                </a:solidFill>
                <a:latin typeface="Arial" panose="020B0604020202020204" pitchFamily="34" charset="0"/>
              </a:rPr>
              <a:t>Yurdaydin</a:t>
            </a:r>
            <a:r>
              <a:rPr lang="en-GB" dirty="0">
                <a:solidFill>
                  <a:schemeClr val="tx1"/>
                </a:solidFill>
                <a:latin typeface="Arial" panose="020B0604020202020204" pitchFamily="34" charset="0"/>
              </a:rPr>
              <a:t> et al (2018) and  model predictions for those who are completely compensated cirrhotic (100% F4) were aligned with </a:t>
            </a:r>
            <a:r>
              <a:rPr lang="en-GB" dirty="0" err="1">
                <a:solidFill>
                  <a:schemeClr val="tx1"/>
                </a:solidFill>
                <a:latin typeface="Arial" panose="020B0604020202020204" pitchFamily="34" charset="0"/>
              </a:rPr>
              <a:t>Gheorge</a:t>
            </a:r>
            <a:r>
              <a:rPr lang="en-GB" dirty="0">
                <a:solidFill>
                  <a:schemeClr val="tx1"/>
                </a:solidFill>
                <a:latin typeface="Arial" panose="020B0604020202020204" pitchFamily="34" charset="0"/>
              </a:rPr>
              <a:t> et al (2005)</a:t>
            </a:r>
          </a:p>
        </p:txBody>
      </p:sp>
      <p:pic>
        <p:nvPicPr>
          <p:cNvPr id="2" name="Picture 1">
            <a:extLst>
              <a:ext uri="{FF2B5EF4-FFF2-40B4-BE49-F238E27FC236}">
                <a16:creationId xmlns:a16="http://schemas.microsoft.com/office/drawing/2014/main" id="{9C5148A2-04E8-3D05-ACFD-5A67E23D41D4}"/>
              </a:ext>
            </a:extLst>
          </p:cNvPr>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572771" y="2646055"/>
            <a:ext cx="4800896" cy="3679589"/>
          </a:xfrm>
          <a:prstGeom prst="rect">
            <a:avLst/>
          </a:prstGeom>
          <a:noFill/>
          <a:ln>
            <a:solidFill>
              <a:schemeClr val="tx1"/>
            </a:solidFill>
          </a:ln>
        </p:spPr>
      </p:pic>
      <p:sp>
        <p:nvSpPr>
          <p:cNvPr id="6" name="TextBox 5">
            <a:extLst>
              <a:ext uri="{FF2B5EF4-FFF2-40B4-BE49-F238E27FC236}">
                <a16:creationId xmlns:a16="http://schemas.microsoft.com/office/drawing/2014/main" id="{F4A043C1-F27E-7472-9724-2BEC0DF2FFE5}"/>
              </a:ext>
            </a:extLst>
          </p:cNvPr>
          <p:cNvSpPr txBox="1"/>
          <p:nvPr/>
        </p:nvSpPr>
        <p:spPr>
          <a:xfrm>
            <a:off x="422754" y="2206687"/>
            <a:ext cx="5523230" cy="323165"/>
          </a:xfrm>
          <a:prstGeom prst="rect">
            <a:avLst/>
          </a:prstGeom>
          <a:noFill/>
        </p:spPr>
        <p:txBody>
          <a:bodyPr wrap="square">
            <a:spAutoFit/>
          </a:bodyPr>
          <a:lstStyle/>
          <a:p>
            <a:r>
              <a:rPr lang="en-GB" sz="1500" b="1" dirty="0">
                <a:solidFill>
                  <a:schemeClr val="tx1"/>
                </a:solidFill>
                <a:latin typeface="Arial" panose="020B0604020202020204" pitchFamily="34" charset="0"/>
              </a:rPr>
              <a:t>Survival from </a:t>
            </a:r>
            <a:r>
              <a:rPr lang="en-GB" sz="1500" b="1" dirty="0" err="1">
                <a:solidFill>
                  <a:schemeClr val="tx1"/>
                </a:solidFill>
                <a:latin typeface="Arial" panose="020B0604020202020204" pitchFamily="34" charset="0"/>
              </a:rPr>
              <a:t>Yurdaydin</a:t>
            </a:r>
            <a:r>
              <a:rPr lang="en-GB" sz="1500" b="1" dirty="0">
                <a:solidFill>
                  <a:schemeClr val="tx1"/>
                </a:solidFill>
                <a:latin typeface="Arial" panose="020B0604020202020204" pitchFamily="34" charset="0"/>
              </a:rPr>
              <a:t> et al (2018) and model</a:t>
            </a:r>
          </a:p>
        </p:txBody>
      </p:sp>
      <p:sp>
        <p:nvSpPr>
          <p:cNvPr id="8" name="TextBox 7">
            <a:extLst>
              <a:ext uri="{FF2B5EF4-FFF2-40B4-BE49-F238E27FC236}">
                <a16:creationId xmlns:a16="http://schemas.microsoft.com/office/drawing/2014/main" id="{07846FDE-29AB-88C0-B1EC-4163433B776A}"/>
              </a:ext>
            </a:extLst>
          </p:cNvPr>
          <p:cNvSpPr txBox="1"/>
          <p:nvPr/>
        </p:nvSpPr>
        <p:spPr>
          <a:xfrm>
            <a:off x="5499651" y="2226820"/>
            <a:ext cx="6740637" cy="323165"/>
          </a:xfrm>
          <a:prstGeom prst="rect">
            <a:avLst/>
          </a:prstGeom>
          <a:noFill/>
        </p:spPr>
        <p:txBody>
          <a:bodyPr wrap="square">
            <a:spAutoFit/>
          </a:bodyPr>
          <a:lstStyle/>
          <a:p>
            <a:r>
              <a:rPr lang="en-GB" sz="1500" b="1" dirty="0">
                <a:latin typeface="Arial" panose="020B0604020202020204" pitchFamily="34" charset="0"/>
                <a:ea typeface="Calibri" panose="020F0502020204030204" pitchFamily="34" charset="0"/>
              </a:rPr>
              <a:t>S</a:t>
            </a:r>
            <a:r>
              <a:rPr lang="en-GB" sz="1500" b="1" dirty="0">
                <a:effectLst/>
                <a:latin typeface="Arial" panose="020B0604020202020204" pitchFamily="34" charset="0"/>
                <a:ea typeface="Calibri" panose="020F0502020204030204" pitchFamily="34" charset="0"/>
              </a:rPr>
              <a:t>urvival of compensated cirrhosis (F4) from </a:t>
            </a:r>
            <a:r>
              <a:rPr lang="en-GB" sz="1500" b="1" dirty="0" err="1">
                <a:effectLst/>
                <a:latin typeface="Arial" panose="020B0604020202020204" pitchFamily="34" charset="0"/>
                <a:ea typeface="Calibri" panose="020F0502020204030204" pitchFamily="34" charset="0"/>
              </a:rPr>
              <a:t>Gheorge</a:t>
            </a:r>
            <a:r>
              <a:rPr lang="en-GB" sz="1500" b="1" dirty="0">
                <a:effectLst/>
                <a:latin typeface="Arial" panose="020B0604020202020204" pitchFamily="34" charset="0"/>
                <a:ea typeface="Calibri" panose="020F0502020204030204" pitchFamily="34" charset="0"/>
              </a:rPr>
              <a:t> (2005) and model</a:t>
            </a:r>
            <a:endParaRPr lang="en-GB" sz="1500" b="1" dirty="0"/>
          </a:p>
        </p:txBody>
      </p:sp>
      <p:pic>
        <p:nvPicPr>
          <p:cNvPr id="9" name="Picture 8">
            <a:extLst>
              <a:ext uri="{FF2B5EF4-FFF2-40B4-BE49-F238E27FC236}">
                <a16:creationId xmlns:a16="http://schemas.microsoft.com/office/drawing/2014/main" id="{E3C17B09-F599-F3F6-771E-F979971BC6BC}"/>
              </a:ext>
            </a:extLst>
          </p:cNvPr>
          <p:cNvPicPr>
            <a:picLocks noChangeAspect="1"/>
          </p:cNvPicPr>
          <p:nvPr/>
        </p:nvPicPr>
        <p:blipFill rotWithShape="1">
          <a:blip r:embed="rId5">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t="7098"/>
          <a:stretch/>
        </p:blipFill>
        <p:spPr bwMode="auto">
          <a:xfrm>
            <a:off x="5721573" y="2646055"/>
            <a:ext cx="5937027" cy="3679589"/>
          </a:xfrm>
          <a:prstGeom prst="rect">
            <a:avLst/>
          </a:prstGeom>
          <a:noFill/>
          <a:ln w="12700">
            <a:solidFill>
              <a:schemeClr val="tx1"/>
            </a:solidFill>
          </a:ln>
          <a:extLst>
            <a:ext uri="{53640926-AAD7-44D8-BBD7-CCE9431645EC}">
              <a14:shadowObscured xmlns:a14="http://schemas.microsoft.com/office/drawing/2010/main"/>
            </a:ext>
          </a:extLst>
        </p:spPr>
      </p:pic>
      <p:sp>
        <p:nvSpPr>
          <p:cNvPr id="3" name="TextBox 2">
            <a:extLst>
              <a:ext uri="{FF2B5EF4-FFF2-40B4-BE49-F238E27FC236}">
                <a16:creationId xmlns:a16="http://schemas.microsoft.com/office/drawing/2014/main" id="{BB66734E-4D92-95B1-FFBB-50349131B65E}"/>
              </a:ext>
            </a:extLst>
          </p:cNvPr>
          <p:cNvSpPr txBox="1"/>
          <p:nvPr/>
        </p:nvSpPr>
        <p:spPr>
          <a:xfrm>
            <a:off x="6990398" y="5758015"/>
            <a:ext cx="3178098" cy="523220"/>
          </a:xfrm>
          <a:prstGeom prst="rect">
            <a:avLst/>
          </a:prstGeom>
          <a:solidFill>
            <a:srgbClr val="FFFFFF"/>
          </a:solidFill>
        </p:spPr>
        <p:txBody>
          <a:bodyPr wrap="square" rtlCol="0">
            <a:spAutoFit/>
          </a:bodyPr>
          <a:lstStyle/>
          <a:p>
            <a:r>
              <a:rPr lang="en-GB" dirty="0"/>
              <a:t>           </a:t>
            </a:r>
            <a:r>
              <a:rPr lang="en-GB" sz="1000" dirty="0"/>
              <a:t>Natural                               Model</a:t>
            </a:r>
          </a:p>
          <a:p>
            <a:r>
              <a:rPr lang="en-GB" sz="1000" dirty="0"/>
              <a:t>                     history                                predicted</a:t>
            </a:r>
          </a:p>
        </p:txBody>
      </p:sp>
      <p:cxnSp>
        <p:nvCxnSpPr>
          <p:cNvPr id="7" name="Straight Connector 6">
            <a:extLst>
              <a:ext uri="{FF2B5EF4-FFF2-40B4-BE49-F238E27FC236}">
                <a16:creationId xmlns:a16="http://schemas.microsoft.com/office/drawing/2014/main" id="{701C9139-B0C4-87E7-C093-9010FEEDB319}"/>
              </a:ext>
            </a:extLst>
          </p:cNvPr>
          <p:cNvCxnSpPr/>
          <p:nvPr/>
        </p:nvCxnSpPr>
        <p:spPr>
          <a:xfrm>
            <a:off x="8569712" y="6084849"/>
            <a:ext cx="429323" cy="0"/>
          </a:xfrm>
          <a:prstGeom prst="line">
            <a:avLst/>
          </a:prstGeom>
          <a:ln w="22225">
            <a:prstDash val="dash"/>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7688D12-47BE-EB68-38D5-7FB890D3C410}"/>
              </a:ext>
            </a:extLst>
          </p:cNvPr>
          <p:cNvCxnSpPr/>
          <p:nvPr/>
        </p:nvCxnSpPr>
        <p:spPr>
          <a:xfrm>
            <a:off x="7172091" y="6094088"/>
            <a:ext cx="429323" cy="0"/>
          </a:xfrm>
          <a:prstGeom prst="line">
            <a:avLst/>
          </a:prstGeom>
          <a:ln w="222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04846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6D2889DC-70D9-4588-96B5-F38E631138AC}"/>
              </a:ext>
            </a:extLst>
          </p:cNvPr>
          <p:cNvSpPr txBox="1"/>
          <p:nvPr/>
        </p:nvSpPr>
        <p:spPr>
          <a:xfrm>
            <a:off x="922020" y="6593423"/>
            <a:ext cx="10736580" cy="276999"/>
          </a:xfrm>
          <a:prstGeom prst="rect">
            <a:avLst/>
          </a:prstGeom>
          <a:noFill/>
        </p:spPr>
        <p:txBody>
          <a:bodyPr wrap="square" rtlCol="0">
            <a:spAutoFit/>
          </a:bodyPr>
          <a:lstStyle/>
          <a:p>
            <a:r>
              <a:rPr lang="en-GB" sz="1200" b="1" dirty="0">
                <a:latin typeface="Arial" panose="020B0604020202020204" pitchFamily="34" charset="0"/>
              </a:rPr>
              <a:t>Abbreviations</a:t>
            </a:r>
            <a:r>
              <a:rPr lang="en-GB" sz="1200" dirty="0">
                <a:latin typeface="Arial" panose="020B0604020202020204" pitchFamily="34" charset="0"/>
              </a:rPr>
              <a:t>; BSC, best supportive care; DGC, draft guidance for consultation; MVR, maintained virologic response </a:t>
            </a:r>
            <a:endParaRPr lang="en-GB" sz="1200" strike="sngStrike" dirty="0">
              <a:solidFill>
                <a:srgbClr val="FF0000"/>
              </a:solidFill>
              <a:latin typeface="Arial" panose="020B0604020202020204" pitchFamily="34" charset="0"/>
            </a:endParaRPr>
          </a:p>
        </p:txBody>
      </p:sp>
      <p:sp>
        <p:nvSpPr>
          <p:cNvPr id="23" name="Title 1">
            <a:extLst>
              <a:ext uri="{FF2B5EF4-FFF2-40B4-BE49-F238E27FC236}">
                <a16:creationId xmlns:a16="http://schemas.microsoft.com/office/drawing/2014/main" id="{4FBE000B-7AD1-0FAD-77C9-A8B7CC4EAC81}"/>
              </a:ext>
            </a:extLst>
          </p:cNvPr>
          <p:cNvSpPr txBox="1">
            <a:spLocks/>
          </p:cNvSpPr>
          <p:nvPr/>
        </p:nvSpPr>
        <p:spPr>
          <a:xfrm>
            <a:off x="-74426" y="-59071"/>
            <a:ext cx="12041561" cy="88014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spcBef>
                <a:spcPts val="0"/>
              </a:spcBef>
              <a:defRPr/>
            </a:pPr>
            <a:r>
              <a:rPr lang="en-GB" sz="3000" dirty="0">
                <a:latin typeface="Arial" panose="020B0604020202020204" pitchFamily="34" charset="0"/>
                <a:cs typeface="Arial" panose="020B0604020202020204" pitchFamily="34" charset="0"/>
              </a:rPr>
              <a:t>Long-term survival for standard care, without </a:t>
            </a:r>
            <a:r>
              <a:rPr lang="en-GB" sz="3000" dirty="0" err="1">
                <a:latin typeface="Arial" panose="020B0604020202020204" pitchFamily="34" charset="0"/>
                <a:cs typeface="Arial" panose="020B0604020202020204" pitchFamily="34" charset="0"/>
              </a:rPr>
              <a:t>bulevirtide</a:t>
            </a:r>
            <a:r>
              <a:rPr lang="en-GB" sz="3000" dirty="0">
                <a:latin typeface="Arial" panose="020B0604020202020204" pitchFamily="34" charset="0"/>
                <a:cs typeface="Arial" panose="020B0604020202020204" pitchFamily="34" charset="0"/>
              </a:rPr>
              <a:t>       (3/4)</a:t>
            </a:r>
          </a:p>
          <a:p>
            <a:pPr>
              <a:spcBef>
                <a:spcPts val="0"/>
              </a:spcBef>
              <a:defRPr/>
            </a:pPr>
            <a:r>
              <a:rPr lang="en-GB" sz="2000" dirty="0">
                <a:latin typeface="Arial" panose="020B0604020202020204" pitchFamily="34" charset="0"/>
                <a:cs typeface="Arial" panose="020B0604020202020204" pitchFamily="34" charset="0"/>
              </a:rPr>
              <a:t>(DGC section 3.15) </a:t>
            </a:r>
          </a:p>
        </p:txBody>
      </p:sp>
      <p:sp>
        <p:nvSpPr>
          <p:cNvPr id="4" name="Rectangle 2">
            <a:extLst>
              <a:ext uri="{FF2B5EF4-FFF2-40B4-BE49-F238E27FC236}">
                <a16:creationId xmlns:a16="http://schemas.microsoft.com/office/drawing/2014/main" id="{0E8AB1A3-BB9C-90FC-7F00-D16E7743AF65}"/>
              </a:ext>
            </a:extLst>
          </p:cNvPr>
          <p:cNvSpPr>
            <a:spLocks noChangeArrowheads="1"/>
          </p:cNvSpPr>
          <p:nvPr/>
        </p:nvSpPr>
        <p:spPr bwMode="auto">
          <a:xfrm>
            <a:off x="6134426" y="242501"/>
            <a:ext cx="2279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a:t>
            </a:r>
            <a:endParaRPr kumimoji="0" lang="en-GB" altLang="en-US" sz="1800" b="0" i="0" u="none" strike="noStrike" cap="none" normalizeH="0" baseline="0" dirty="0">
              <a:ln>
                <a:noFill/>
              </a:ln>
              <a:effectLst/>
              <a:latin typeface="Arial" panose="020B0604020202020204" pitchFamily="34" charset="0"/>
            </a:endParaRPr>
          </a:p>
        </p:txBody>
      </p:sp>
      <p:sp>
        <p:nvSpPr>
          <p:cNvPr id="5" name="Rectangle 4">
            <a:extLst>
              <a:ext uri="{FF2B5EF4-FFF2-40B4-BE49-F238E27FC236}">
                <a16:creationId xmlns:a16="http://schemas.microsoft.com/office/drawing/2014/main" id="{478FEC25-52C2-25B0-2D3D-F744976D179B}"/>
              </a:ext>
            </a:extLst>
          </p:cNvPr>
          <p:cNvSpPr/>
          <p:nvPr/>
        </p:nvSpPr>
        <p:spPr>
          <a:xfrm>
            <a:off x="224865" y="773973"/>
            <a:ext cx="11817534" cy="5819450"/>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latin typeface="Arial" panose="020B0604020202020204" pitchFamily="34" charset="0"/>
              </a:rPr>
              <a:t>Company response at consultation</a:t>
            </a:r>
          </a:p>
          <a:p>
            <a:r>
              <a:rPr lang="en-GB" b="1" dirty="0">
                <a:solidFill>
                  <a:schemeClr val="accent2"/>
                </a:solidFill>
                <a:latin typeface="Arial" panose="020B0604020202020204" pitchFamily="34" charset="0"/>
              </a:rPr>
              <a:t>Progression and survival rates in the literature</a:t>
            </a:r>
          </a:p>
          <a:p>
            <a:pPr marL="285750" indent="-285750">
              <a:buFont typeface="Arial" panose="020B0604020202020204" pitchFamily="34" charset="0"/>
              <a:buChar char="•"/>
            </a:pPr>
            <a:r>
              <a:rPr lang="en-GB" dirty="0">
                <a:solidFill>
                  <a:schemeClr val="tx1"/>
                </a:solidFill>
                <a:latin typeface="Arial" panose="020B0604020202020204" pitchFamily="34" charset="0"/>
              </a:rPr>
              <a:t>Model projections from the combined non-cirrhotic and cirrhotic populations were generally similar to </a:t>
            </a:r>
            <a:r>
              <a:rPr lang="en-GB" dirty="0" err="1">
                <a:solidFill>
                  <a:schemeClr val="tx1"/>
                </a:solidFill>
                <a:latin typeface="Arial" panose="020B0604020202020204" pitchFamily="34" charset="0"/>
              </a:rPr>
              <a:t>Roulot</a:t>
            </a:r>
            <a:r>
              <a:rPr lang="en-GB" dirty="0">
                <a:solidFill>
                  <a:schemeClr val="tx1"/>
                </a:solidFill>
                <a:latin typeface="Arial" panose="020B0604020202020204" pitchFamily="34" charset="0"/>
              </a:rPr>
              <a:t> et al (2020) but there is uncertainty beyond 8 years due to low number of events at end of follow-up. The projections were similar for liver-related mortality for BSC compared to those without MVR from the </a:t>
            </a:r>
            <a:r>
              <a:rPr lang="en-GB" dirty="0" err="1">
                <a:solidFill>
                  <a:schemeClr val="tx1"/>
                </a:solidFill>
                <a:latin typeface="Arial" panose="020B0604020202020204" pitchFamily="34" charset="0"/>
              </a:rPr>
              <a:t>Yurdaydin</a:t>
            </a:r>
            <a:r>
              <a:rPr lang="en-GB" dirty="0">
                <a:solidFill>
                  <a:schemeClr val="tx1"/>
                </a:solidFill>
                <a:latin typeface="Arial" panose="020B0604020202020204" pitchFamily="34" charset="0"/>
              </a:rPr>
              <a:t> et al., (2018) </a:t>
            </a:r>
          </a:p>
          <a:p>
            <a:r>
              <a:rPr lang="en-GB" b="1" dirty="0">
                <a:solidFill>
                  <a:schemeClr val="tx1"/>
                </a:solidFill>
                <a:latin typeface="Arial" panose="020B0604020202020204" pitchFamily="34" charset="0"/>
              </a:rPr>
              <a:t>			</a:t>
            </a:r>
          </a:p>
        </p:txBody>
      </p:sp>
      <p:pic>
        <p:nvPicPr>
          <p:cNvPr id="10" name="Picture 9">
            <a:extLst>
              <a:ext uri="{FF2B5EF4-FFF2-40B4-BE49-F238E27FC236}">
                <a16:creationId xmlns:a16="http://schemas.microsoft.com/office/drawing/2014/main" id="{73C3113D-DCCD-D40D-95FC-F05B12B72B2E}"/>
              </a:ext>
            </a:extLst>
          </p:cNvPr>
          <p:cNvPicPr>
            <a:picLocks noChangeAspect="1"/>
          </p:cNvPicPr>
          <p:nvPr/>
        </p:nvPicPr>
        <p:blipFill rotWithShape="1">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t="7895"/>
          <a:stretch/>
        </p:blipFill>
        <p:spPr bwMode="auto">
          <a:xfrm>
            <a:off x="630328" y="3263851"/>
            <a:ext cx="5219328" cy="2976245"/>
          </a:xfrm>
          <a:prstGeom prst="rect">
            <a:avLst/>
          </a:prstGeom>
          <a:noFill/>
          <a:ln w="12700">
            <a:solidFill>
              <a:schemeClr val="tx1"/>
            </a:solidFill>
          </a:ln>
          <a:extLst>
            <a:ext uri="{53640926-AAD7-44D8-BBD7-CCE9431645EC}">
              <a14:shadowObscured xmlns:a14="http://schemas.microsoft.com/office/drawing/2010/main"/>
            </a:ext>
          </a:extLst>
        </p:spPr>
      </p:pic>
      <p:sp>
        <p:nvSpPr>
          <p:cNvPr id="11" name="TextBox 10">
            <a:extLst>
              <a:ext uri="{FF2B5EF4-FFF2-40B4-BE49-F238E27FC236}">
                <a16:creationId xmlns:a16="http://schemas.microsoft.com/office/drawing/2014/main" id="{5E054BF6-E7A3-FC42-3C89-BB53A854AC59}"/>
              </a:ext>
            </a:extLst>
          </p:cNvPr>
          <p:cNvSpPr txBox="1"/>
          <p:nvPr/>
        </p:nvSpPr>
        <p:spPr>
          <a:xfrm>
            <a:off x="168257" y="2685956"/>
            <a:ext cx="6194117" cy="369332"/>
          </a:xfrm>
          <a:prstGeom prst="rect">
            <a:avLst/>
          </a:prstGeom>
          <a:noFill/>
        </p:spPr>
        <p:txBody>
          <a:bodyPr wrap="square" rtlCol="0">
            <a:spAutoFit/>
          </a:bodyPr>
          <a:lstStyle/>
          <a:p>
            <a:r>
              <a:rPr lang="en-GB" b="1" dirty="0">
                <a:latin typeface="Arial" panose="020B0604020202020204" pitchFamily="34" charset="0"/>
              </a:rPr>
              <a:t>S</a:t>
            </a:r>
            <a:r>
              <a:rPr lang="en-GB" b="1" dirty="0">
                <a:solidFill>
                  <a:schemeClr val="tx1"/>
                </a:solidFill>
                <a:latin typeface="Arial" panose="020B0604020202020204" pitchFamily="34" charset="0"/>
              </a:rPr>
              <a:t>urvival of F0 to F4 from </a:t>
            </a:r>
            <a:r>
              <a:rPr lang="en-GB" b="1" dirty="0" err="1">
                <a:solidFill>
                  <a:schemeClr val="tx1"/>
                </a:solidFill>
                <a:latin typeface="Arial" panose="020B0604020202020204" pitchFamily="34" charset="0"/>
              </a:rPr>
              <a:t>Roulot</a:t>
            </a:r>
            <a:r>
              <a:rPr lang="en-GB" b="1" dirty="0">
                <a:solidFill>
                  <a:schemeClr val="tx1"/>
                </a:solidFill>
                <a:latin typeface="Arial" panose="020B0604020202020204" pitchFamily="34" charset="0"/>
              </a:rPr>
              <a:t> et al (2020) and model</a:t>
            </a:r>
            <a:endParaRPr lang="en-GB" dirty="0"/>
          </a:p>
        </p:txBody>
      </p:sp>
      <p:pic>
        <p:nvPicPr>
          <p:cNvPr id="13" name="Picture 12">
            <a:extLst>
              <a:ext uri="{FF2B5EF4-FFF2-40B4-BE49-F238E27FC236}">
                <a16:creationId xmlns:a16="http://schemas.microsoft.com/office/drawing/2014/main" id="{EC080DE3-8E9E-DC99-DCCA-FCF216B59E26}"/>
              </a:ext>
            </a:extLst>
          </p:cNvPr>
          <p:cNvPicPr>
            <a:picLocks noChangeAspect="1"/>
          </p:cNvPicPr>
          <p:nvPr/>
        </p:nvPicPr>
        <p:blipFill rotWithShape="1">
          <a:blip r:embed="rId5">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t="7285"/>
          <a:stretch/>
        </p:blipFill>
        <p:spPr bwMode="auto">
          <a:xfrm>
            <a:off x="6162482" y="3261818"/>
            <a:ext cx="5496118" cy="2976245"/>
          </a:xfrm>
          <a:prstGeom prst="rect">
            <a:avLst/>
          </a:prstGeom>
          <a:noFill/>
          <a:ln w="12700">
            <a:solidFill>
              <a:schemeClr val="tx1"/>
            </a:solidFill>
          </a:ln>
          <a:extLst>
            <a:ext uri="{53640926-AAD7-44D8-BBD7-CCE9431645EC}">
              <a14:shadowObscured xmlns:a14="http://schemas.microsoft.com/office/drawing/2010/main"/>
            </a:ext>
          </a:extLst>
        </p:spPr>
      </p:pic>
      <p:sp>
        <p:nvSpPr>
          <p:cNvPr id="14" name="TextBox 13">
            <a:extLst>
              <a:ext uri="{FF2B5EF4-FFF2-40B4-BE49-F238E27FC236}">
                <a16:creationId xmlns:a16="http://schemas.microsoft.com/office/drawing/2014/main" id="{A9FD42A0-8C16-9D53-556E-AF6291E39A49}"/>
              </a:ext>
            </a:extLst>
          </p:cNvPr>
          <p:cNvSpPr txBox="1"/>
          <p:nvPr/>
        </p:nvSpPr>
        <p:spPr>
          <a:xfrm>
            <a:off x="6418983" y="2547456"/>
            <a:ext cx="5496118" cy="646331"/>
          </a:xfrm>
          <a:prstGeom prst="rect">
            <a:avLst/>
          </a:prstGeom>
          <a:noFill/>
        </p:spPr>
        <p:txBody>
          <a:bodyPr wrap="square" rtlCol="0">
            <a:spAutoFit/>
          </a:bodyPr>
          <a:lstStyle/>
          <a:p>
            <a:r>
              <a:rPr lang="en-GB" b="1" dirty="0">
                <a:latin typeface="Arial" panose="020B0604020202020204" pitchFamily="34" charset="0"/>
              </a:rPr>
              <a:t>S</a:t>
            </a:r>
            <a:r>
              <a:rPr lang="en-GB" b="1" dirty="0">
                <a:solidFill>
                  <a:schemeClr val="tx1"/>
                </a:solidFill>
                <a:latin typeface="Arial" panose="020B0604020202020204" pitchFamily="34" charset="0"/>
              </a:rPr>
              <a:t>urvival of F0 to F4 without MVR from </a:t>
            </a:r>
            <a:r>
              <a:rPr lang="en-GB" b="1" dirty="0" err="1">
                <a:solidFill>
                  <a:schemeClr val="tx1"/>
                </a:solidFill>
                <a:latin typeface="Arial" panose="020B0604020202020204" pitchFamily="34" charset="0"/>
              </a:rPr>
              <a:t>Yurdaydin</a:t>
            </a:r>
            <a:r>
              <a:rPr lang="en-GB" b="1" dirty="0">
                <a:solidFill>
                  <a:schemeClr val="tx1"/>
                </a:solidFill>
                <a:latin typeface="Arial" panose="020B0604020202020204" pitchFamily="34" charset="0"/>
              </a:rPr>
              <a:t> </a:t>
            </a:r>
          </a:p>
          <a:p>
            <a:r>
              <a:rPr lang="en-GB" b="1" dirty="0">
                <a:solidFill>
                  <a:schemeClr val="tx1"/>
                </a:solidFill>
                <a:latin typeface="Arial" panose="020B0604020202020204" pitchFamily="34" charset="0"/>
              </a:rPr>
              <a:t>(2018) and model</a:t>
            </a:r>
            <a:endParaRPr lang="en-GB" dirty="0"/>
          </a:p>
        </p:txBody>
      </p:sp>
    </p:spTree>
    <p:extLst>
      <p:ext uri="{BB962C8B-B14F-4D97-AF65-F5344CB8AC3E}">
        <p14:creationId xmlns:p14="http://schemas.microsoft.com/office/powerpoint/2010/main" val="38356272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6D2889DC-70D9-4588-96B5-F38E631138AC}"/>
              </a:ext>
            </a:extLst>
          </p:cNvPr>
          <p:cNvSpPr txBox="1"/>
          <p:nvPr/>
        </p:nvSpPr>
        <p:spPr>
          <a:xfrm>
            <a:off x="922020" y="6593423"/>
            <a:ext cx="10736580" cy="276999"/>
          </a:xfrm>
          <a:prstGeom prst="rect">
            <a:avLst/>
          </a:prstGeom>
          <a:noFill/>
        </p:spPr>
        <p:txBody>
          <a:bodyPr wrap="square" rtlCol="0">
            <a:spAutoFit/>
          </a:bodyPr>
          <a:lstStyle/>
          <a:p>
            <a:r>
              <a:rPr lang="en-GB" sz="1200" b="1" dirty="0">
                <a:latin typeface="Arial" panose="020B0604020202020204" pitchFamily="34" charset="0"/>
              </a:rPr>
              <a:t>Abbreviations</a:t>
            </a:r>
            <a:r>
              <a:rPr lang="en-GB" sz="1200" dirty="0">
                <a:latin typeface="Arial" panose="020B0604020202020204" pitchFamily="34" charset="0"/>
              </a:rPr>
              <a:t>; DGC, draft guidance for consultation; </a:t>
            </a:r>
            <a:endParaRPr lang="en-GB" sz="1200" strike="sngStrike" dirty="0">
              <a:solidFill>
                <a:srgbClr val="FF0000"/>
              </a:solidFill>
              <a:latin typeface="Arial" panose="020B0604020202020204" pitchFamily="34" charset="0"/>
            </a:endParaRPr>
          </a:p>
        </p:txBody>
      </p:sp>
      <p:sp>
        <p:nvSpPr>
          <p:cNvPr id="23" name="Title 1">
            <a:extLst>
              <a:ext uri="{FF2B5EF4-FFF2-40B4-BE49-F238E27FC236}">
                <a16:creationId xmlns:a16="http://schemas.microsoft.com/office/drawing/2014/main" id="{4FBE000B-7AD1-0FAD-77C9-A8B7CC4EAC81}"/>
              </a:ext>
            </a:extLst>
          </p:cNvPr>
          <p:cNvSpPr txBox="1">
            <a:spLocks/>
          </p:cNvSpPr>
          <p:nvPr/>
        </p:nvSpPr>
        <p:spPr>
          <a:xfrm>
            <a:off x="-74426" y="-59071"/>
            <a:ext cx="12041561" cy="88014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spcBef>
                <a:spcPts val="0"/>
              </a:spcBef>
              <a:defRPr/>
            </a:pPr>
            <a:r>
              <a:rPr lang="en-GB" sz="3000" dirty="0">
                <a:latin typeface="Arial" panose="020B0604020202020204" pitchFamily="34" charset="0"/>
                <a:cs typeface="Arial" panose="020B0604020202020204" pitchFamily="34" charset="0"/>
              </a:rPr>
              <a:t>Long-term survival for standard care, without </a:t>
            </a:r>
            <a:r>
              <a:rPr lang="en-GB" sz="3000" dirty="0" err="1">
                <a:latin typeface="Arial" panose="020B0604020202020204" pitchFamily="34" charset="0"/>
                <a:cs typeface="Arial" panose="020B0604020202020204" pitchFamily="34" charset="0"/>
              </a:rPr>
              <a:t>bulevirtide</a:t>
            </a:r>
            <a:r>
              <a:rPr lang="en-GB" sz="3000" dirty="0">
                <a:latin typeface="Arial" panose="020B0604020202020204" pitchFamily="34" charset="0"/>
                <a:cs typeface="Arial" panose="020B0604020202020204" pitchFamily="34" charset="0"/>
              </a:rPr>
              <a:t>       (4/4)</a:t>
            </a:r>
          </a:p>
          <a:p>
            <a:pPr>
              <a:spcBef>
                <a:spcPts val="0"/>
              </a:spcBef>
              <a:defRPr/>
            </a:pPr>
            <a:r>
              <a:rPr lang="en-GB" sz="2000" dirty="0">
                <a:latin typeface="Arial" panose="020B0604020202020204" pitchFamily="34" charset="0"/>
                <a:cs typeface="Arial" panose="020B0604020202020204" pitchFamily="34" charset="0"/>
              </a:rPr>
              <a:t>(DGC section 3.15) </a:t>
            </a:r>
          </a:p>
        </p:txBody>
      </p:sp>
      <p:sp>
        <p:nvSpPr>
          <p:cNvPr id="4" name="Rectangle 2">
            <a:extLst>
              <a:ext uri="{FF2B5EF4-FFF2-40B4-BE49-F238E27FC236}">
                <a16:creationId xmlns:a16="http://schemas.microsoft.com/office/drawing/2014/main" id="{0E8AB1A3-BB9C-90FC-7F00-D16E7743AF65}"/>
              </a:ext>
            </a:extLst>
          </p:cNvPr>
          <p:cNvSpPr>
            <a:spLocks noChangeArrowheads="1"/>
          </p:cNvSpPr>
          <p:nvPr/>
        </p:nvSpPr>
        <p:spPr bwMode="auto">
          <a:xfrm>
            <a:off x="6134426" y="242501"/>
            <a:ext cx="2279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a:ln>
                  <a:noFill/>
                </a:ln>
                <a:effectLst/>
                <a:latin typeface="Arial" panose="020B0604020202020204" pitchFamily="34" charset="0"/>
                <a:ea typeface="Calibri" panose="020F0502020204030204" pitchFamily="34" charset="0"/>
                <a:cs typeface="Arial" panose="020B0604020202020204" pitchFamily="34" charset="0"/>
              </a:rPr>
              <a:t>.</a:t>
            </a:r>
            <a:endParaRPr kumimoji="0" lang="en-GB" altLang="en-US" sz="1800" b="0" i="0" u="none" strike="noStrike" cap="none" normalizeH="0" baseline="0" dirty="0">
              <a:ln>
                <a:noFill/>
              </a:ln>
              <a:effectLst/>
              <a:latin typeface="Arial" panose="020B0604020202020204" pitchFamily="34" charset="0"/>
            </a:endParaRPr>
          </a:p>
        </p:txBody>
      </p:sp>
      <p:sp>
        <p:nvSpPr>
          <p:cNvPr id="5" name="Rectangle 4">
            <a:extLst>
              <a:ext uri="{FF2B5EF4-FFF2-40B4-BE49-F238E27FC236}">
                <a16:creationId xmlns:a16="http://schemas.microsoft.com/office/drawing/2014/main" id="{478FEC25-52C2-25B0-2D3D-F744976D179B}"/>
              </a:ext>
            </a:extLst>
          </p:cNvPr>
          <p:cNvSpPr/>
          <p:nvPr/>
        </p:nvSpPr>
        <p:spPr>
          <a:xfrm>
            <a:off x="224865" y="773973"/>
            <a:ext cx="11817534" cy="5819450"/>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latin typeface="Arial" panose="020B0604020202020204" pitchFamily="34" charset="0"/>
              </a:rPr>
              <a:t>EAG critique</a:t>
            </a:r>
          </a:p>
          <a:p>
            <a:pPr marL="285750" indent="-285750">
              <a:buFont typeface="Arial" panose="020B0604020202020204" pitchFamily="34" charset="0"/>
              <a:buChar char="•"/>
            </a:pPr>
            <a:r>
              <a:rPr lang="en-GB" sz="2000" dirty="0">
                <a:solidFill>
                  <a:schemeClr val="tx1"/>
                </a:solidFill>
                <a:latin typeface="Arial" panose="020B0604020202020204" pitchFamily="34" charset="0"/>
              </a:rPr>
              <a:t>Overall, the model predictions seem reasonable against the external literature sources but  could not validate the figures in the economic model containing the estimated data </a:t>
            </a:r>
          </a:p>
          <a:p>
            <a:pPr marL="285750" indent="-285750">
              <a:buFont typeface="Arial" panose="020B0604020202020204" pitchFamily="34" charset="0"/>
              <a:buChar char="•"/>
            </a:pPr>
            <a:r>
              <a:rPr lang="en-GB" sz="2000" dirty="0">
                <a:solidFill>
                  <a:schemeClr val="tx1"/>
                </a:solidFill>
                <a:latin typeface="Arial" panose="020B0604020202020204" pitchFamily="34" charset="0"/>
              </a:rPr>
              <a:t>It does not consider the company has used a systematic approach to selecting the data sources to estimate the natural history of disease </a:t>
            </a:r>
          </a:p>
          <a:p>
            <a:pPr marL="285750" indent="-285750">
              <a:buFont typeface="Arial" panose="020B0604020202020204" pitchFamily="34" charset="0"/>
              <a:buChar char="•"/>
            </a:pPr>
            <a:r>
              <a:rPr lang="en-GB" sz="2000" dirty="0">
                <a:solidFill>
                  <a:schemeClr val="tx1"/>
                </a:solidFill>
                <a:latin typeface="Arial" panose="020B0604020202020204" pitchFamily="34" charset="0"/>
              </a:rPr>
              <a:t>The company’s choices of external literature are inconsistent with the company’s choice of sources to model the natural history of disease. </a:t>
            </a:r>
          </a:p>
        </p:txBody>
      </p:sp>
      <p:sp>
        <p:nvSpPr>
          <p:cNvPr id="2" name="Rectangle 1" descr="Question to committee">
            <a:extLst>
              <a:ext uri="{FF2B5EF4-FFF2-40B4-BE49-F238E27FC236}">
                <a16:creationId xmlns:a16="http://schemas.microsoft.com/office/drawing/2014/main" id="{D2F7FAF6-BF71-946E-DE92-EB8140E529BA}"/>
              </a:ext>
              <a:ext uri="{C183D7F6-B498-43B3-948B-1728B52AA6E4}">
                <adec:decorative xmlns:adec="http://schemas.microsoft.com/office/drawing/2017/decorative" val="0"/>
              </a:ext>
            </a:extLst>
          </p:cNvPr>
          <p:cNvSpPr/>
          <p:nvPr/>
        </p:nvSpPr>
        <p:spPr>
          <a:xfrm>
            <a:off x="1427759" y="5611887"/>
            <a:ext cx="9725102" cy="52938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anose="020B0604020202020204" pitchFamily="34" charset="0"/>
              <a:buChar char="•"/>
            </a:pPr>
            <a:r>
              <a:rPr lang="en-GB" dirty="0">
                <a:solidFill>
                  <a:schemeClr val="tx1"/>
                </a:solidFill>
                <a:latin typeface="Arial" panose="020B0604020202020204" pitchFamily="34" charset="0"/>
              </a:rPr>
              <a:t>Have the model predictions for people on standard care been adequately validated?</a:t>
            </a:r>
            <a:endParaRPr lang="en-GB" sz="1800" strike="sngStrike" dirty="0">
              <a:solidFill>
                <a:schemeClr val="tx1"/>
              </a:solidFill>
              <a:latin typeface="Arial" panose="020B0604020202020204" pitchFamily="34" charset="0"/>
            </a:endParaRPr>
          </a:p>
        </p:txBody>
      </p:sp>
      <p:grpSp>
        <p:nvGrpSpPr>
          <p:cNvPr id="7" name="Group 6">
            <a:extLst>
              <a:ext uri="{FF2B5EF4-FFF2-40B4-BE49-F238E27FC236}">
                <a16:creationId xmlns:a16="http://schemas.microsoft.com/office/drawing/2014/main" id="{B97BBE1B-96EB-E25E-DF5D-89A4248A3478}"/>
              </a:ext>
              <a:ext uri="{C183D7F6-B498-43B3-948B-1728B52AA6E4}">
                <adec:decorative xmlns:adec="http://schemas.microsoft.com/office/drawing/2017/decorative" val="1"/>
              </a:ext>
            </a:extLst>
          </p:cNvPr>
          <p:cNvGrpSpPr/>
          <p:nvPr/>
        </p:nvGrpSpPr>
        <p:grpSpPr>
          <a:xfrm>
            <a:off x="1132543" y="5594968"/>
            <a:ext cx="956154" cy="563218"/>
            <a:chOff x="-1440493" y="4133589"/>
            <a:chExt cx="576000" cy="576000"/>
          </a:xfrm>
        </p:grpSpPr>
        <p:sp>
          <p:nvSpPr>
            <p:cNvPr id="8" name="Oval 7">
              <a:extLst>
                <a:ext uri="{FF2B5EF4-FFF2-40B4-BE49-F238E27FC236}">
                  <a16:creationId xmlns:a16="http://schemas.microsoft.com/office/drawing/2014/main" id="{2AE666B3-62D6-34FA-73D1-66A58080C452}"/>
                </a:ext>
              </a:extLst>
            </p:cNvPr>
            <p:cNvSpPr/>
            <p:nvPr/>
          </p:nvSpPr>
          <p:spPr>
            <a:xfrm>
              <a:off x="-1440493" y="4133589"/>
              <a:ext cx="576000" cy="576000"/>
            </a:xfrm>
            <a:prstGeom prst="ellipse">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rial" panose="020B0604020202020204" pitchFamily="34" charset="0"/>
              </a:endParaRPr>
            </a:p>
          </p:txBody>
        </p:sp>
        <p:pic>
          <p:nvPicPr>
            <p:cNvPr id="9" name="Graphic 8" descr="Chat with solid fill">
              <a:extLst>
                <a:ext uri="{FF2B5EF4-FFF2-40B4-BE49-F238E27FC236}">
                  <a16:creationId xmlns:a16="http://schemas.microsoft.com/office/drawing/2014/main" id="{F35C64CF-1CE2-CBF2-B493-D4C4C187B41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84225" y="4189857"/>
              <a:ext cx="463463" cy="463463"/>
            </a:xfrm>
            <a:prstGeom prst="rect">
              <a:avLst/>
            </a:prstGeom>
          </p:spPr>
        </p:pic>
      </p:grpSp>
    </p:spTree>
    <p:extLst>
      <p:ext uri="{BB962C8B-B14F-4D97-AF65-F5344CB8AC3E}">
        <p14:creationId xmlns:p14="http://schemas.microsoft.com/office/powerpoint/2010/main" val="11472684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7F924-B9E9-45CF-B702-E7E77DDDD1B3}"/>
              </a:ext>
            </a:extLst>
          </p:cNvPr>
          <p:cNvSpPr>
            <a:spLocks noGrp="1"/>
          </p:cNvSpPr>
          <p:nvPr>
            <p:ph type="ctrTitle"/>
          </p:nvPr>
        </p:nvSpPr>
        <p:spPr/>
        <p:txBody>
          <a:bodyPr>
            <a:normAutofit/>
          </a:bodyPr>
          <a:lstStyle/>
          <a:p>
            <a:r>
              <a:rPr lang="en-GB" dirty="0"/>
              <a:t>Cost-effectiveness results </a:t>
            </a:r>
            <a:r>
              <a:rPr lang="en-GB" dirty="0">
                <a:solidFill>
                  <a:schemeClr val="tx1"/>
                </a:solidFill>
              </a:rPr>
              <a:t>Updated after consultation  </a:t>
            </a:r>
          </a:p>
        </p:txBody>
      </p:sp>
    </p:spTree>
    <p:extLst>
      <p:ext uri="{BB962C8B-B14F-4D97-AF65-F5344CB8AC3E}">
        <p14:creationId xmlns:p14="http://schemas.microsoft.com/office/powerpoint/2010/main" val="18708337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386421" y="8392"/>
            <a:ext cx="11376024" cy="842419"/>
          </a:xfrm>
        </p:spPr>
        <p:txBody>
          <a:bodyPr>
            <a:noAutofit/>
          </a:bodyPr>
          <a:lstStyle/>
          <a:p>
            <a:r>
              <a:rPr lang="en-GB" sz="3200" dirty="0"/>
              <a:t>Base case assumptions after consultation</a:t>
            </a:r>
          </a:p>
        </p:txBody>
      </p:sp>
      <p:graphicFrame>
        <p:nvGraphicFramePr>
          <p:cNvPr id="3" name="Table 4" descr="Company and ERG deterministic base case results">
            <a:extLst>
              <a:ext uri="{FF2B5EF4-FFF2-40B4-BE49-F238E27FC236}">
                <a16:creationId xmlns:a16="http://schemas.microsoft.com/office/drawing/2014/main" id="{275C045B-A9CD-4910-AC9B-501EAC7A93C6}"/>
              </a:ext>
            </a:extLst>
          </p:cNvPr>
          <p:cNvGraphicFramePr>
            <a:graphicFrameLocks noGrp="1"/>
          </p:cNvGraphicFramePr>
          <p:nvPr>
            <p:extLst>
              <p:ext uri="{D42A27DB-BD31-4B8C-83A1-F6EECF244321}">
                <p14:modId xmlns:p14="http://schemas.microsoft.com/office/powerpoint/2010/main" val="610926576"/>
              </p:ext>
            </p:extLst>
          </p:nvPr>
        </p:nvGraphicFramePr>
        <p:xfrm>
          <a:off x="202567" y="597995"/>
          <a:ext cx="11743731" cy="5327569"/>
        </p:xfrm>
        <a:graphic>
          <a:graphicData uri="http://schemas.openxmlformats.org/drawingml/2006/table">
            <a:tbl>
              <a:tblPr firstRow="1" bandRow="1">
                <a:tableStyleId>{5C22544A-7EE6-4342-B048-85BDC9FD1C3A}</a:tableStyleId>
              </a:tblPr>
              <a:tblGrid>
                <a:gridCol w="5800698">
                  <a:extLst>
                    <a:ext uri="{9D8B030D-6E8A-4147-A177-3AD203B41FA5}">
                      <a16:colId xmlns:a16="http://schemas.microsoft.com/office/drawing/2014/main" val="3307571819"/>
                    </a:ext>
                  </a:extLst>
                </a:gridCol>
                <a:gridCol w="5943033">
                  <a:extLst>
                    <a:ext uri="{9D8B030D-6E8A-4147-A177-3AD203B41FA5}">
                      <a16:colId xmlns:a16="http://schemas.microsoft.com/office/drawing/2014/main" val="3713062812"/>
                    </a:ext>
                  </a:extLst>
                </a:gridCol>
              </a:tblGrid>
              <a:tr h="285741">
                <a:tc>
                  <a:txBody>
                    <a:bodyPr/>
                    <a:lstStyle/>
                    <a:p>
                      <a:r>
                        <a:rPr lang="en-GB" sz="1600" dirty="0">
                          <a:latin typeface="Arial" panose="020B0604020202020204" pitchFamily="34" charset="0"/>
                        </a:rPr>
                        <a:t>Technology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endParaRPr lang="en-GB" sz="1600" dirty="0">
                        <a:latin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2444516835"/>
                  </a:ext>
                </a:extLst>
              </a:tr>
              <a:tr h="285741">
                <a:tc>
                  <a:txBody>
                    <a:bodyPr/>
                    <a:lstStyle/>
                    <a:p>
                      <a:r>
                        <a:rPr lang="en-GB" sz="1600" b="1" dirty="0">
                          <a:latin typeface="Arial" panose="020B0604020202020204" pitchFamily="34" charset="0"/>
                        </a:rPr>
                        <a:t>Company base case after consultation:</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r>
                        <a:rPr lang="en-GB" sz="1600" b="1" dirty="0">
                          <a:latin typeface="Arial" panose="020B0604020202020204" pitchFamily="34" charset="0"/>
                        </a:rPr>
                        <a:t>EAG preferred base case </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335749543"/>
                  </a:ext>
                </a:extLst>
              </a:tr>
              <a:tr h="740329">
                <a:tc>
                  <a:txBody>
                    <a:bodyPr/>
                    <a:lstStyle/>
                    <a:p>
                      <a:pPr lvl="0" algn="l">
                        <a:lnSpc>
                          <a:spcPct val="100000"/>
                        </a:lnSpc>
                        <a:spcAft>
                          <a:spcPts val="0"/>
                        </a:spcAft>
                      </a:pPr>
                      <a:r>
                        <a:rPr lang="en-GB" sz="1700" kern="1200" dirty="0">
                          <a:solidFill>
                            <a:schemeClr val="dk1"/>
                          </a:solidFill>
                          <a:effectLst/>
                          <a:latin typeface="Arial" panose="020B0604020202020204" pitchFamily="34" charset="0"/>
                          <a:ea typeface="+mn-ea"/>
                          <a:cs typeface="Arial" panose="020B0604020202020204" pitchFamily="34" charset="0"/>
                        </a:rPr>
                        <a:t>1: Average age of people diagnosed with hepatitis D in the UK based on UKHSA median age of 35.0 years, supported by </a:t>
                      </a:r>
                      <a:r>
                        <a:rPr lang="en-GB" sz="1700" kern="1200" dirty="0" err="1">
                          <a:solidFill>
                            <a:schemeClr val="dk1"/>
                          </a:solidFill>
                          <a:effectLst/>
                          <a:latin typeface="Arial" panose="020B0604020202020204" pitchFamily="34" charset="0"/>
                          <a:ea typeface="+mn-ea"/>
                          <a:cs typeface="Arial" panose="020B0604020202020204" pitchFamily="34" charset="0"/>
                        </a:rPr>
                        <a:t>Spaan</a:t>
                      </a:r>
                      <a:r>
                        <a:rPr lang="en-GB" sz="1700" kern="1200" dirty="0">
                          <a:solidFill>
                            <a:schemeClr val="dk1"/>
                          </a:solidFill>
                          <a:effectLst/>
                          <a:latin typeface="Arial" panose="020B0604020202020204" pitchFamily="34" charset="0"/>
                          <a:ea typeface="+mn-ea"/>
                          <a:cs typeface="Arial" panose="020B0604020202020204" pitchFamily="34" charset="0"/>
                        </a:rPr>
                        <a:t> </a:t>
                      </a:r>
                      <a:r>
                        <a:rPr lang="en-GB" sz="1700" i="1" kern="1200" dirty="0">
                          <a:solidFill>
                            <a:schemeClr val="dk1"/>
                          </a:solidFill>
                          <a:effectLst/>
                          <a:latin typeface="Arial" panose="020B0604020202020204" pitchFamily="34" charset="0"/>
                          <a:ea typeface="+mn-ea"/>
                          <a:cs typeface="Arial" panose="020B0604020202020204" pitchFamily="34" charset="0"/>
                        </a:rPr>
                        <a:t>et al.</a:t>
                      </a:r>
                      <a:r>
                        <a:rPr lang="en-GB" sz="1700" kern="1200" dirty="0">
                          <a:solidFill>
                            <a:schemeClr val="dk1"/>
                          </a:solidFill>
                          <a:effectLst/>
                          <a:latin typeface="Arial" panose="020B0604020202020204" pitchFamily="34" charset="0"/>
                          <a:ea typeface="+mn-ea"/>
                          <a:cs typeface="Arial" panose="020B0604020202020204" pitchFamily="34" charset="0"/>
                        </a:rPr>
                        <a:t> (2020)</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lvl="0" algn="l"/>
                      <a:r>
                        <a:rPr lang="en-GB" sz="1700" kern="1200" dirty="0">
                          <a:solidFill>
                            <a:schemeClr val="dk1"/>
                          </a:solidFill>
                          <a:effectLst/>
                          <a:latin typeface="Arial" panose="020B0604020202020204" pitchFamily="34" charset="0"/>
                          <a:ea typeface="+mn-ea"/>
                          <a:cs typeface="Arial" panose="020B0604020202020204" pitchFamily="34" charset="0"/>
                        </a:rPr>
                        <a:t>1: When the EAG's preferred assumptions are used the severity weighting of 1.2 does not apply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2884767576"/>
                  </a:ext>
                </a:extLst>
              </a:tr>
              <a:tr h="519529">
                <a:tc>
                  <a:txBody>
                    <a:bodyPr/>
                    <a:lstStyle/>
                    <a:p>
                      <a:pPr lvl="0" algn="l">
                        <a:lnSpc>
                          <a:spcPct val="100000"/>
                        </a:lnSpc>
                        <a:spcAft>
                          <a:spcPts val="0"/>
                        </a:spcAft>
                      </a:pPr>
                      <a:r>
                        <a:rPr lang="en-GB" sz="1700" kern="1200" dirty="0">
                          <a:solidFill>
                            <a:schemeClr val="dk1"/>
                          </a:solidFill>
                          <a:effectLst/>
                          <a:latin typeface="Arial" panose="020B0604020202020204" pitchFamily="34" charset="0"/>
                          <a:ea typeface="+mn-ea"/>
                          <a:cs typeface="Arial" panose="020B0604020202020204" pitchFamily="34" charset="0"/>
                        </a:rPr>
                        <a:t>2: Treatment stopped for those with convincing evidence of virus eradication </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lvl="0" algn="l"/>
                      <a:r>
                        <a:rPr lang="en-GB" sz="1700" kern="1200" dirty="0">
                          <a:solidFill>
                            <a:schemeClr val="dk1"/>
                          </a:solidFill>
                          <a:effectLst/>
                          <a:latin typeface="Arial" panose="020B0604020202020204" pitchFamily="34" charset="0"/>
                          <a:ea typeface="+mn-ea"/>
                          <a:cs typeface="Arial" panose="020B0604020202020204" pitchFamily="34" charset="0"/>
                        </a:rPr>
                        <a:t>2: Estimation of the probability of HCC from F2 to F4 states according to Romeo and Kushner</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1453110042"/>
                  </a:ext>
                </a:extLst>
              </a:tr>
              <a:tr h="519529">
                <a:tc>
                  <a:txBody>
                    <a:bodyPr/>
                    <a:lstStyle/>
                    <a:p>
                      <a:pPr lvl="0" algn="l">
                        <a:lnSpc>
                          <a:spcPct val="100000"/>
                        </a:lnSpc>
                        <a:spcAft>
                          <a:spcPts val="0"/>
                        </a:spcAft>
                      </a:pPr>
                      <a:r>
                        <a:rPr lang="en-GB" sz="1700" kern="1200" dirty="0">
                          <a:solidFill>
                            <a:schemeClr val="dk1"/>
                          </a:solidFill>
                          <a:effectLst/>
                          <a:latin typeface="Arial" panose="020B0604020202020204" pitchFamily="34" charset="0"/>
                          <a:ea typeface="+mn-ea"/>
                          <a:cs typeface="Arial" panose="020B0604020202020204" pitchFamily="34" charset="0"/>
                        </a:rPr>
                        <a:t>3: MYR301 data not extrapolated beyond Week 48</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lvl="0" algn="l"/>
                      <a:r>
                        <a:rPr lang="en-GB" sz="1700" kern="1200" dirty="0">
                          <a:solidFill>
                            <a:schemeClr val="dk1"/>
                          </a:solidFill>
                          <a:effectLst/>
                          <a:latin typeface="Arial" panose="020B0604020202020204" pitchFamily="34" charset="0"/>
                          <a:ea typeface="+mn-ea"/>
                          <a:cs typeface="Arial" panose="020B0604020202020204" pitchFamily="34" charset="0"/>
                        </a:rPr>
                        <a:t>3: Estimation of probability of fibrosis progression from the F2 to F4 states according to Romeo</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1802651381"/>
                  </a:ext>
                </a:extLst>
              </a:tr>
              <a:tr h="519529">
                <a:tc>
                  <a:txBody>
                    <a:bodyPr/>
                    <a:lstStyle/>
                    <a:p>
                      <a:pPr marL="0" lvl="0" indent="0" algn="l">
                        <a:lnSpc>
                          <a:spcPct val="100000"/>
                        </a:lnSpc>
                        <a:spcAft>
                          <a:spcPts val="0"/>
                        </a:spcAft>
                        <a:buFont typeface="Arial" panose="020B0604020202020204" pitchFamily="34" charset="0"/>
                        <a:buNone/>
                      </a:pPr>
                      <a:r>
                        <a:rPr lang="en-GB" sz="1700" dirty="0">
                          <a:effectLst/>
                          <a:latin typeface="Arial" panose="020B0604020202020204" pitchFamily="34" charset="0"/>
                          <a:ea typeface="Calibri" panose="020F0502020204030204" pitchFamily="34" charset="0"/>
                          <a:cs typeface="Arial" panose="020B0604020202020204" pitchFamily="34" charset="0"/>
                        </a:rPr>
                        <a:t>4: Age-related utility decrements included.</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marL="0" lvl="0" indent="0" algn="l">
                        <a:lnSpc>
                          <a:spcPct val="100000"/>
                        </a:lnSpc>
                        <a:buFont typeface="Arial" panose="020B0604020202020204" pitchFamily="34" charset="0"/>
                        <a:buNone/>
                      </a:pPr>
                      <a:r>
                        <a:rPr lang="en-GB" sz="1700" dirty="0">
                          <a:effectLst/>
                          <a:latin typeface="Arial" panose="020B0604020202020204" pitchFamily="34" charset="0"/>
                          <a:ea typeface="Calibri" panose="020F0502020204030204" pitchFamily="34" charset="0"/>
                          <a:cs typeface="Arial" panose="020B0604020202020204" pitchFamily="34" charset="0"/>
                        </a:rPr>
                        <a:t>4: Assuming 30% of HCC patients will be cured from HCC and accrue a utility of 0.81.</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2687706838"/>
                  </a:ext>
                </a:extLst>
              </a:tr>
              <a:tr h="519529">
                <a:tc>
                  <a:txBody>
                    <a:bodyPr/>
                    <a:lstStyle/>
                    <a:p>
                      <a:pPr marL="0" lvl="0" indent="0" algn="l">
                        <a:lnSpc>
                          <a:spcPct val="100000"/>
                        </a:lnSpc>
                        <a:spcAft>
                          <a:spcPts val="0"/>
                        </a:spcAft>
                        <a:buFont typeface="Arial" panose="020B0604020202020204" pitchFamily="34" charset="0"/>
                        <a:buNone/>
                      </a:pPr>
                      <a:r>
                        <a:rPr lang="en-GB" sz="1700" dirty="0">
                          <a:effectLst/>
                          <a:latin typeface="Arial" panose="020B0604020202020204" pitchFamily="34" charset="0"/>
                          <a:ea typeface="Calibri" panose="020F0502020204030204" pitchFamily="34" charset="0"/>
                          <a:cs typeface="Arial" panose="020B0604020202020204" pitchFamily="34" charset="0"/>
                        </a:rPr>
                        <a:t>5: Health state utilities based on MYR301</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marL="0" lvl="0" indent="0" algn="l">
                        <a:lnSpc>
                          <a:spcPct val="100000"/>
                        </a:lnSpc>
                        <a:buFont typeface="Arial" panose="020B0604020202020204" pitchFamily="34" charset="0"/>
                        <a:buNone/>
                      </a:pPr>
                      <a:r>
                        <a:rPr lang="en-GB" sz="1700" kern="1200" dirty="0">
                          <a:solidFill>
                            <a:schemeClr val="dk1"/>
                          </a:solidFill>
                          <a:effectLst/>
                          <a:latin typeface="Arial" panose="020B0604020202020204" pitchFamily="34" charset="0"/>
                          <a:ea typeface="+mn-ea"/>
                          <a:cs typeface="Arial" panose="020B0604020202020204" pitchFamily="34" charset="0"/>
                        </a:rPr>
                        <a:t>5: Assuming complete responders have the same probability as partial responders of developing HCC </a:t>
                      </a:r>
                      <a:endParaRPr lang="en-GB" sz="1700" dirty="0">
                        <a:effectLst/>
                        <a:latin typeface="Arial" panose="020B0604020202020204" pitchFamily="34" charset="0"/>
                        <a:ea typeface="Calibri" panose="020F0502020204030204" pitchFamily="34" charset="0"/>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1092706981"/>
                  </a:ext>
                </a:extLst>
              </a:tr>
              <a:tr h="519529">
                <a:tc>
                  <a:txBody>
                    <a:bodyPr/>
                    <a:lstStyle/>
                    <a:p>
                      <a:pPr marL="0" lvl="0" indent="0" algn="l">
                        <a:lnSpc>
                          <a:spcPct val="100000"/>
                        </a:lnSpc>
                        <a:spcAft>
                          <a:spcPts val="0"/>
                        </a:spcAft>
                        <a:buFont typeface="Arial" panose="020B0604020202020204" pitchFamily="34" charset="0"/>
                        <a:buNone/>
                      </a:pPr>
                      <a:r>
                        <a:rPr lang="en-GB" sz="1700" dirty="0">
                          <a:effectLst/>
                          <a:latin typeface="Arial" panose="020B0604020202020204" pitchFamily="34" charset="0"/>
                          <a:ea typeface="Calibri" panose="020F0502020204030204" pitchFamily="34" charset="0"/>
                          <a:cs typeface="Arial" panose="020B0604020202020204" pitchFamily="34" charset="0"/>
                        </a:rPr>
                        <a:t>6: Post-liver transplant utility value set to MYR301.</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marL="0" lvl="0" indent="0" algn="l">
                        <a:lnSpc>
                          <a:spcPct val="100000"/>
                        </a:lnSpc>
                        <a:spcAft>
                          <a:spcPts val="0"/>
                        </a:spcAft>
                        <a:buFont typeface="Arial" panose="020B0604020202020204" pitchFamily="34" charset="0"/>
                        <a:buNone/>
                      </a:pPr>
                      <a:r>
                        <a:rPr lang="en-GB" sz="1700" dirty="0">
                          <a:effectLst/>
                          <a:latin typeface="Arial" panose="020B0604020202020204" pitchFamily="34" charset="0"/>
                          <a:ea typeface="Calibri" panose="020F0502020204030204" pitchFamily="34" charset="0"/>
                          <a:cs typeface="Arial" panose="020B0604020202020204" pitchFamily="34" charset="0"/>
                        </a:rPr>
                        <a:t>6: Assuming fibrosis regression can only start occurring from cycle 4 onwards (96 weeks) in the model.</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815980316"/>
                  </a:ext>
                </a:extLst>
              </a:tr>
              <a:tr h="740329">
                <a:tc>
                  <a:txBody>
                    <a:bodyPr/>
                    <a:lstStyle/>
                    <a:p>
                      <a:pPr marL="0" lvl="0" indent="0" algn="l">
                        <a:lnSpc>
                          <a:spcPct val="100000"/>
                        </a:lnSpc>
                        <a:spcAft>
                          <a:spcPts val="0"/>
                        </a:spcAft>
                        <a:buFont typeface="Arial" panose="020B0604020202020204" pitchFamily="34" charset="0"/>
                        <a:buNone/>
                      </a:pPr>
                      <a:r>
                        <a:rPr lang="en-GB" sz="1700" dirty="0">
                          <a:effectLst/>
                          <a:latin typeface="Arial" panose="020B0604020202020204" pitchFamily="34" charset="0"/>
                          <a:ea typeface="Calibri" panose="020F0502020204030204" pitchFamily="34" charset="0"/>
                          <a:cs typeface="Arial" panose="020B0604020202020204" pitchFamily="34" charset="0"/>
                        </a:rPr>
                        <a:t>7: Assuming people who develop HCC stay on </a:t>
                      </a:r>
                      <a:r>
                        <a:rPr lang="en-GB" sz="1700" dirty="0" err="1">
                          <a:effectLst/>
                          <a:latin typeface="Arial" panose="020B0604020202020204" pitchFamily="34" charset="0"/>
                          <a:ea typeface="Calibri" panose="020F0502020204030204" pitchFamily="34" charset="0"/>
                          <a:cs typeface="Arial" panose="020B0604020202020204" pitchFamily="34" charset="0"/>
                        </a:rPr>
                        <a:t>bulevirtide</a:t>
                      </a:r>
                      <a:r>
                        <a:rPr lang="en-GB" sz="1700" dirty="0">
                          <a:effectLst/>
                          <a:latin typeface="Arial" panose="020B0604020202020204" pitchFamily="34" charset="0"/>
                          <a:ea typeface="Calibri" panose="020F0502020204030204" pitchFamily="34" charset="0"/>
                          <a:cs typeface="Arial" panose="020B0604020202020204" pitchFamily="34" charset="0"/>
                        </a:rPr>
                        <a:t>.</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700" kern="1200" dirty="0">
                        <a:solidFill>
                          <a:schemeClr val="dk1"/>
                        </a:solidFill>
                        <a:effectLst/>
                        <a:latin typeface="Arial" panose="020B0604020202020204" pitchFamily="34" charset="0"/>
                        <a:ea typeface="+mn-ea"/>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3638390993"/>
                  </a:ext>
                </a:extLst>
              </a:tr>
            </a:tbl>
          </a:graphicData>
        </a:graphic>
      </p:graphicFrame>
      <p:sp>
        <p:nvSpPr>
          <p:cNvPr id="4" name="TextBox 3">
            <a:extLst>
              <a:ext uri="{FF2B5EF4-FFF2-40B4-BE49-F238E27FC236}">
                <a16:creationId xmlns:a16="http://schemas.microsoft.com/office/drawing/2014/main" id="{D42C7DAE-1732-1CF2-0269-40472088D49A}"/>
              </a:ext>
            </a:extLst>
          </p:cNvPr>
          <p:cNvSpPr txBox="1"/>
          <p:nvPr/>
        </p:nvSpPr>
        <p:spPr>
          <a:xfrm>
            <a:off x="221762" y="6334780"/>
            <a:ext cx="11748475" cy="523220"/>
          </a:xfrm>
          <a:prstGeom prst="rect">
            <a:avLst/>
          </a:prstGeom>
          <a:noFill/>
        </p:spPr>
        <p:txBody>
          <a:bodyPr wrap="square" rtlCol="0">
            <a:spAutoFit/>
          </a:bodyPr>
          <a:lstStyle/>
          <a:p>
            <a:pPr algn="ctr"/>
            <a:endParaRPr lang="en-GB" sz="1400" b="1" dirty="0">
              <a:latin typeface="Arial" panose="020B0604020202020204" pitchFamily="34" charset="0"/>
            </a:endParaRPr>
          </a:p>
          <a:p>
            <a:pPr algn="ctr"/>
            <a:r>
              <a:rPr lang="en-GB" sz="1400" b="1" dirty="0">
                <a:latin typeface="Arial" panose="020B0604020202020204" pitchFamily="34" charset="0"/>
              </a:rPr>
              <a:t>Abbreviations: </a:t>
            </a:r>
            <a:r>
              <a:rPr lang="en-GB" sz="1400" dirty="0">
                <a:latin typeface="Arial" panose="020B0604020202020204" pitchFamily="34" charset="0"/>
              </a:rPr>
              <a:t>HCC, hepatocellular carcinoma; UKHSA, UK Health Security Agency</a:t>
            </a:r>
          </a:p>
        </p:txBody>
      </p:sp>
      <p:sp>
        <p:nvSpPr>
          <p:cNvPr id="5" name="TextBox 4">
            <a:extLst>
              <a:ext uri="{FF2B5EF4-FFF2-40B4-BE49-F238E27FC236}">
                <a16:creationId xmlns:a16="http://schemas.microsoft.com/office/drawing/2014/main" id="{ADAF5920-CBF4-8F63-C39B-1D4D20F00C8C}"/>
              </a:ext>
            </a:extLst>
          </p:cNvPr>
          <p:cNvSpPr txBox="1"/>
          <p:nvPr/>
        </p:nvSpPr>
        <p:spPr>
          <a:xfrm>
            <a:off x="714730" y="6007810"/>
            <a:ext cx="11231568" cy="584775"/>
          </a:xfrm>
          <a:prstGeom prst="rect">
            <a:avLst/>
          </a:prstGeom>
          <a:noFill/>
        </p:spPr>
        <p:txBody>
          <a:bodyPr wrap="square" rtlCol="0">
            <a:spAutoFit/>
          </a:bodyPr>
          <a:lstStyle/>
          <a:p>
            <a:r>
              <a:rPr lang="en-GB" sz="1600" dirty="0">
                <a:effectLst/>
                <a:latin typeface="Arial" panose="020B0604020202020204" pitchFamily="34" charset="0"/>
                <a:ea typeface="Calibri" panose="020F0502020204030204" pitchFamily="34" charset="0"/>
                <a:cs typeface="Arial" panose="020B0604020202020204" pitchFamily="34" charset="0"/>
              </a:rPr>
              <a:t>Company accepted several of the EAG preferred assumptions discussed at the first </a:t>
            </a:r>
            <a:r>
              <a:rPr lang="en-GB" sz="1600" dirty="0">
                <a:latin typeface="Arial" panose="020B0604020202020204" pitchFamily="34" charset="0"/>
                <a:ea typeface="Calibri" panose="020F0502020204030204" pitchFamily="34" charset="0"/>
                <a:cs typeface="Arial" panose="020B0604020202020204" pitchFamily="34" charset="0"/>
              </a:rPr>
              <a:t>M</a:t>
            </a:r>
            <a:r>
              <a:rPr lang="en-GB" sz="1600" dirty="0">
                <a:effectLst/>
                <a:latin typeface="Arial" panose="020B0604020202020204" pitchFamily="34" charset="0"/>
                <a:ea typeface="Calibri" panose="020F0502020204030204" pitchFamily="34" charset="0"/>
                <a:cs typeface="Arial" panose="020B0604020202020204" pitchFamily="34" charset="0"/>
              </a:rPr>
              <a:t>eeting</a:t>
            </a:r>
          </a:p>
          <a:p>
            <a:r>
              <a:rPr lang="en-GB" sz="1600" dirty="0">
                <a:latin typeface="Arial" panose="020B0604020202020204" pitchFamily="34" charset="0"/>
                <a:ea typeface="Calibri" panose="020F0502020204030204" pitchFamily="34" charset="0"/>
                <a:cs typeface="Arial" panose="020B0604020202020204" pitchFamily="34" charset="0"/>
              </a:rPr>
              <a:t>EAG agree with 3 to 7 of company changes but disagree with </a:t>
            </a:r>
            <a:r>
              <a:rPr lang="en-GB" sz="1600" dirty="0">
                <a:effectLst/>
                <a:latin typeface="Arial" panose="020B0604020202020204" pitchFamily="34" charset="0"/>
                <a:ea typeface="Calibri" panose="020F0502020204030204" pitchFamily="34" charset="0"/>
                <a:cs typeface="Arial" panose="020B0604020202020204" pitchFamily="34" charset="0"/>
              </a:rPr>
              <a:t>change 1 and uncertain if change 2 should form base case . </a:t>
            </a:r>
          </a:p>
        </p:txBody>
      </p:sp>
    </p:spTree>
    <p:extLst>
      <p:ext uri="{BB962C8B-B14F-4D97-AF65-F5344CB8AC3E}">
        <p14:creationId xmlns:p14="http://schemas.microsoft.com/office/powerpoint/2010/main" val="2638679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A61C8FA-EEA2-0E9B-E239-7D7EF4517B7C}"/>
              </a:ext>
            </a:extLst>
          </p:cNvPr>
          <p:cNvSpPr>
            <a:spLocks noGrp="1"/>
          </p:cNvSpPr>
          <p:nvPr>
            <p:ph type="ctrTitle"/>
          </p:nvPr>
        </p:nvSpPr>
        <p:spPr>
          <a:xfrm>
            <a:off x="211777" y="145911"/>
            <a:ext cx="11665263" cy="431032"/>
          </a:xfrm>
        </p:spPr>
        <p:txBody>
          <a:bodyPr>
            <a:normAutofit fontScale="90000"/>
          </a:bodyPr>
          <a:lstStyle/>
          <a:p>
            <a:r>
              <a:rPr lang="en-GB" sz="3200" dirty="0"/>
              <a:t>DGC Committee requests for further clarification and analyses </a:t>
            </a:r>
          </a:p>
        </p:txBody>
      </p:sp>
      <p:sp>
        <p:nvSpPr>
          <p:cNvPr id="2" name="TextBox 1">
            <a:extLst>
              <a:ext uri="{FF2B5EF4-FFF2-40B4-BE49-F238E27FC236}">
                <a16:creationId xmlns:a16="http://schemas.microsoft.com/office/drawing/2014/main" id="{491A39CD-D8C2-587A-2791-6226D76A0881}"/>
              </a:ext>
            </a:extLst>
          </p:cNvPr>
          <p:cNvSpPr txBox="1"/>
          <p:nvPr/>
        </p:nvSpPr>
        <p:spPr>
          <a:xfrm>
            <a:off x="1283158" y="6502902"/>
            <a:ext cx="10311646" cy="307777"/>
          </a:xfrm>
          <a:prstGeom prst="rect">
            <a:avLst/>
          </a:prstGeom>
          <a:noFill/>
        </p:spPr>
        <p:txBody>
          <a:bodyPr wrap="square" rtlCol="0">
            <a:spAutoFit/>
          </a:bodyPr>
          <a:lstStyle/>
          <a:p>
            <a:r>
              <a:rPr lang="en-GB" sz="1400" b="1" dirty="0">
                <a:latin typeface="Arial" panose="020B0604020202020204" pitchFamily="34" charset="0"/>
              </a:rPr>
              <a:t>Abbreviations: DGC </a:t>
            </a:r>
            <a:r>
              <a:rPr lang="en-GB" sz="1400" dirty="0">
                <a:latin typeface="Arial" panose="020B0604020202020204" pitchFamily="34" charset="0"/>
              </a:rPr>
              <a:t>Draft Guidance Consultation   </a:t>
            </a:r>
          </a:p>
        </p:txBody>
      </p:sp>
      <p:graphicFrame>
        <p:nvGraphicFramePr>
          <p:cNvPr id="3" name="Table 3">
            <a:extLst>
              <a:ext uri="{FF2B5EF4-FFF2-40B4-BE49-F238E27FC236}">
                <a16:creationId xmlns:a16="http://schemas.microsoft.com/office/drawing/2014/main" id="{AE3BDF90-BFDE-B0D7-06B6-826E5848855E}"/>
              </a:ext>
            </a:extLst>
          </p:cNvPr>
          <p:cNvGraphicFramePr>
            <a:graphicFrameLocks noGrp="1"/>
          </p:cNvGraphicFramePr>
          <p:nvPr>
            <p:extLst>
              <p:ext uri="{D42A27DB-BD31-4B8C-83A1-F6EECF244321}">
                <p14:modId xmlns:p14="http://schemas.microsoft.com/office/powerpoint/2010/main" val="3117796336"/>
              </p:ext>
            </p:extLst>
          </p:nvPr>
        </p:nvGraphicFramePr>
        <p:xfrm>
          <a:off x="211776" y="576943"/>
          <a:ext cx="11665264" cy="5731225"/>
        </p:xfrm>
        <a:graphic>
          <a:graphicData uri="http://schemas.openxmlformats.org/drawingml/2006/table">
            <a:tbl>
              <a:tblPr firstRow="1" bandRow="1">
                <a:tableStyleId>{5C22544A-7EE6-4342-B048-85BDC9FD1C3A}</a:tableStyleId>
              </a:tblPr>
              <a:tblGrid>
                <a:gridCol w="1007424">
                  <a:extLst>
                    <a:ext uri="{9D8B030D-6E8A-4147-A177-3AD203B41FA5}">
                      <a16:colId xmlns:a16="http://schemas.microsoft.com/office/drawing/2014/main" val="1842618545"/>
                    </a:ext>
                  </a:extLst>
                </a:gridCol>
                <a:gridCol w="7487920">
                  <a:extLst>
                    <a:ext uri="{9D8B030D-6E8A-4147-A177-3AD203B41FA5}">
                      <a16:colId xmlns:a16="http://schemas.microsoft.com/office/drawing/2014/main" val="2823278489"/>
                    </a:ext>
                  </a:extLst>
                </a:gridCol>
                <a:gridCol w="1602565">
                  <a:extLst>
                    <a:ext uri="{9D8B030D-6E8A-4147-A177-3AD203B41FA5}">
                      <a16:colId xmlns:a16="http://schemas.microsoft.com/office/drawing/2014/main" val="740613241"/>
                    </a:ext>
                  </a:extLst>
                </a:gridCol>
                <a:gridCol w="1567355">
                  <a:extLst>
                    <a:ext uri="{9D8B030D-6E8A-4147-A177-3AD203B41FA5}">
                      <a16:colId xmlns:a16="http://schemas.microsoft.com/office/drawing/2014/main" val="4043428702"/>
                    </a:ext>
                  </a:extLst>
                </a:gridCol>
              </a:tblGrid>
              <a:tr h="619434">
                <a:tc>
                  <a:txBody>
                    <a:bodyPr/>
                    <a:lstStyle/>
                    <a:p>
                      <a:r>
                        <a:rPr lang="en-GB" sz="1800" dirty="0">
                          <a:latin typeface="Arial" panose="020B0604020202020204" pitchFamily="34" charset="0"/>
                        </a:rPr>
                        <a:t>DGC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strike="noStrike" dirty="0">
                          <a:solidFill>
                            <a:schemeClr val="bg1"/>
                          </a:solidFill>
                          <a:latin typeface="Arial" panose="020B0604020202020204" pitchFamily="34" charset="0"/>
                        </a:rPr>
                        <a:t>Area of uncertainty and committee </a:t>
                      </a:r>
                      <a:r>
                        <a:rPr lang="en-GB" sz="1800" strike="noStrike" dirty="0">
                          <a:latin typeface="Arial" panose="020B0604020202020204" pitchFamily="34" charset="0"/>
                        </a:rPr>
                        <a:t>preferences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dirty="0">
                          <a:latin typeface="Arial" panose="020B0604020202020204" pitchFamily="34" charset="0"/>
                        </a:rPr>
                        <a:t>Provided by company?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dirty="0">
                          <a:latin typeface="Arial" panose="020B0604020202020204" pitchFamily="34" charset="0"/>
                        </a:rPr>
                        <a:t>Included in base case?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72994846"/>
                  </a:ext>
                </a:extLst>
              </a:tr>
              <a:tr h="8849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chemeClr val="tx1"/>
                          </a:solidFill>
                          <a:latin typeface="Arial" panose="020B0604020202020204" pitchFamily="34" charset="0"/>
                          <a:cs typeface="Arial" panose="020B0604020202020204" pitchFamily="34" charset="0"/>
                        </a:rPr>
                        <a:t>3.3 and 3.4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dirty="0" err="1">
                          <a:solidFill>
                            <a:schemeClr val="tx1"/>
                          </a:solidFill>
                          <a:latin typeface="Arial" panose="020B0604020202020204" pitchFamily="34" charset="0"/>
                          <a:cs typeface="Arial" panose="020B0604020202020204" pitchFamily="34" charset="0"/>
                        </a:rPr>
                        <a:t>Bulevirtide</a:t>
                      </a:r>
                      <a:r>
                        <a:rPr lang="en-GB" sz="1800" strike="noStrike" dirty="0">
                          <a:solidFill>
                            <a:schemeClr val="tx1"/>
                          </a:solidFill>
                          <a:latin typeface="Arial" panose="020B0604020202020204" pitchFamily="34" charset="0"/>
                          <a:cs typeface="Arial" panose="020B0604020202020204" pitchFamily="34" charset="0"/>
                        </a:rPr>
                        <a:t> </a:t>
                      </a:r>
                      <a:r>
                        <a:rPr lang="en-GB" sz="1800" dirty="0">
                          <a:latin typeface="Arial" panose="020B0604020202020204" pitchFamily="34" charset="0"/>
                          <a:cs typeface="Arial" panose="020B0604020202020204" pitchFamily="34" charset="0"/>
                        </a:rPr>
                        <a:t>positioning for METAVIR stage F2 and above: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latin typeface="Arial" panose="020B0604020202020204" pitchFamily="34" charset="0"/>
                          <a:cs typeface="Arial" panose="020B0604020202020204" pitchFamily="34" charset="0"/>
                        </a:rPr>
                        <a:t>Committee would like to see transient elastography (</a:t>
                      </a:r>
                      <a:r>
                        <a:rPr lang="en-GB" sz="1800" dirty="0" err="1">
                          <a:latin typeface="Arial" panose="020B0604020202020204" pitchFamily="34" charset="0"/>
                          <a:cs typeface="Arial" panose="020B0604020202020204" pitchFamily="34" charset="0"/>
                        </a:rPr>
                        <a:t>FibroScan</a:t>
                      </a:r>
                      <a:r>
                        <a:rPr lang="en-GB" sz="1800" dirty="0">
                          <a:latin typeface="Arial" panose="020B0604020202020204" pitchFamily="34" charset="0"/>
                          <a:cs typeface="Arial" panose="020B0604020202020204" pitchFamily="34" charset="0"/>
                        </a:rPr>
                        <a:t>) data </a:t>
                      </a:r>
                      <a:endParaRPr lang="en-GB" sz="18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dirty="0">
                          <a:latin typeface="Arial" panose="020B0604020202020204" pitchFamily="34" charset="0"/>
                          <a:cs typeface="Arial" panose="020B0604020202020204" pitchFamily="34" charset="0"/>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latin typeface="Arial" panose="020B0604020202020204" pitchFamily="34" charset="0"/>
                          <a:cs typeface="Arial" panose="020B0604020202020204" pitchFamily="34" charset="0"/>
                        </a:rPr>
                        <a:t>No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4057917505"/>
                  </a:ext>
                </a:extLst>
              </a:tr>
              <a:tr h="884905">
                <a:tc>
                  <a:txBody>
                    <a:bodyPr/>
                    <a:lstStyle/>
                    <a:p>
                      <a:pPr marL="0" lvl="0" indent="0" algn="l">
                        <a:buFont typeface="Arial" panose="020B0604020202020204" pitchFamily="34" charset="0"/>
                        <a:buNone/>
                      </a:pPr>
                      <a:r>
                        <a:rPr lang="en-GB" sz="1800" dirty="0">
                          <a:solidFill>
                            <a:schemeClr val="tx1"/>
                          </a:solidFill>
                          <a:latin typeface="Arial" panose="020B0604020202020204" pitchFamily="34" charset="0"/>
                          <a:cs typeface="Arial" panose="020B0604020202020204" pitchFamily="34" charset="0"/>
                        </a:rPr>
                        <a:t>3.7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buFont typeface="Arial" panose="020B0604020202020204" pitchFamily="34" charset="0"/>
                        <a:buNone/>
                      </a:pPr>
                      <a:r>
                        <a:rPr lang="en-GB" sz="1800" dirty="0">
                          <a:solidFill>
                            <a:schemeClr val="tx1"/>
                          </a:solidFill>
                          <a:latin typeface="Arial" panose="020B0604020202020204" pitchFamily="34" charset="0"/>
                          <a:cs typeface="Arial" panose="020B0604020202020204" pitchFamily="34" charset="0"/>
                        </a:rPr>
                        <a:t>Baseline c</a:t>
                      </a:r>
                      <a:r>
                        <a:rPr lang="en-GB" dirty="0">
                          <a:latin typeface="Arial" panose="020B0604020202020204" pitchFamily="34" charset="0"/>
                          <a:cs typeface="Arial" panose="020B0604020202020204" pitchFamily="34" charset="0"/>
                        </a:rPr>
                        <a:t>haracteristics of people taking </a:t>
                      </a:r>
                      <a:r>
                        <a:rPr lang="en-GB" dirty="0" err="1">
                          <a:latin typeface="Arial" panose="020B0604020202020204" pitchFamily="34" charset="0"/>
                          <a:cs typeface="Arial" panose="020B0604020202020204" pitchFamily="34" charset="0"/>
                        </a:rPr>
                        <a:t>bulevirtide</a:t>
                      </a:r>
                      <a:r>
                        <a:rPr lang="en-GB" dirty="0">
                          <a:latin typeface="Arial" panose="020B0604020202020204" pitchFamily="34" charset="0"/>
                          <a:cs typeface="Arial" panose="020B0604020202020204" pitchFamily="34" charset="0"/>
                        </a:rPr>
                        <a:t>: </a:t>
                      </a:r>
                    </a:p>
                    <a:p>
                      <a:pPr marL="0" indent="0">
                        <a:buFont typeface="Arial" panose="020B0604020202020204" pitchFamily="34" charset="0"/>
                        <a:buNone/>
                      </a:pPr>
                      <a:r>
                        <a:rPr lang="en-GB" dirty="0">
                          <a:latin typeface="Arial" panose="020B0604020202020204" pitchFamily="34" charset="0"/>
                          <a:cs typeface="Arial" panose="020B0604020202020204" pitchFamily="34" charset="0"/>
                        </a:rPr>
                        <a:t>C</a:t>
                      </a:r>
                      <a:r>
                        <a:rPr lang="en-GB" sz="1800" dirty="0">
                          <a:solidFill>
                            <a:schemeClr val="tx1"/>
                          </a:solidFill>
                          <a:latin typeface="Arial" panose="020B0604020202020204" pitchFamily="34" charset="0"/>
                          <a:cs typeface="Arial" panose="020B0604020202020204" pitchFamily="34" charset="0"/>
                        </a:rPr>
                        <a:t>ommittee </a:t>
                      </a:r>
                      <a:r>
                        <a:rPr lang="en-GB" sz="1800" dirty="0">
                          <a:latin typeface="Arial" panose="020B0604020202020204" pitchFamily="34" charset="0"/>
                          <a:cs typeface="Arial" panose="020B0604020202020204" pitchFamily="34" charset="0"/>
                        </a:rPr>
                        <a:t>would like epidemiology data to include the mean age and proportions with cirrhosis based on UKHSA data </a:t>
                      </a:r>
                      <a:endParaRPr lang="en-GB" sz="18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dirty="0">
                          <a:solidFill>
                            <a:sysClr val="windowText" lastClr="000000"/>
                          </a:solidFill>
                          <a:latin typeface="Arial" panose="020B0604020202020204" pitchFamily="34" charset="0"/>
                          <a:cs typeface="Arial" panose="020B0604020202020204" pitchFamily="34" charset="0"/>
                        </a:rPr>
                        <a:t>Yes- partially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latin typeface="Arial" panose="020B0604020202020204" pitchFamily="34" charset="0"/>
                          <a:cs typeface="Arial" panose="020B0604020202020204" pitchFamily="34" charset="0"/>
                        </a:rPr>
                        <a:t>No –scenario analysis partially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2429595779"/>
                  </a:ext>
                </a:extLst>
              </a:tr>
              <a:tr h="884905">
                <a:tc>
                  <a:txBody>
                    <a:bodyPr/>
                    <a:lstStyle/>
                    <a:p>
                      <a:pPr marL="0" lvl="0" indent="0">
                        <a:buFont typeface="Arial" panose="020B0604020202020204" pitchFamily="34" charset="0"/>
                        <a:buNone/>
                      </a:pPr>
                      <a:r>
                        <a:rPr lang="en-GB" sz="1800" dirty="0">
                          <a:solidFill>
                            <a:schemeClr val="tx1"/>
                          </a:solidFill>
                          <a:latin typeface="Arial" panose="020B0604020202020204" pitchFamily="34" charset="0"/>
                          <a:cs typeface="Arial" panose="020B0604020202020204" pitchFamily="34" charset="0"/>
                        </a:rPr>
                        <a:t>3.10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buFont typeface="Arial" panose="020B0604020202020204" pitchFamily="34" charset="0"/>
                        <a:buNone/>
                      </a:pPr>
                      <a:r>
                        <a:rPr lang="en-GB" sz="1800" strike="sngStrike" dirty="0">
                          <a:solidFill>
                            <a:schemeClr val="tx1"/>
                          </a:solidFill>
                          <a:latin typeface="Arial" panose="020B0604020202020204" pitchFamily="34" charset="0"/>
                          <a:cs typeface="Arial" panose="020B0604020202020204" pitchFamily="34" charset="0"/>
                        </a:rPr>
                        <a:t>A</a:t>
                      </a:r>
                      <a:r>
                        <a:rPr lang="en-GB" sz="1800" dirty="0">
                          <a:solidFill>
                            <a:schemeClr val="tx1"/>
                          </a:solidFill>
                          <a:latin typeface="Arial" panose="020B0604020202020204" pitchFamily="34" charset="0"/>
                          <a:cs typeface="Arial" panose="020B0604020202020204" pitchFamily="34" charset="0"/>
                        </a:rPr>
                        <a:t>ssumptions around ongoing response:</a:t>
                      </a:r>
                    </a:p>
                    <a:p>
                      <a:pPr marL="0" indent="0">
                        <a:buFont typeface="Arial" panose="020B0604020202020204" pitchFamily="34" charset="0"/>
                        <a:buNone/>
                      </a:pPr>
                      <a:r>
                        <a:rPr lang="en-GB" sz="1800" dirty="0">
                          <a:solidFill>
                            <a:schemeClr val="tx1"/>
                          </a:solidFill>
                          <a:latin typeface="Arial" panose="020B0604020202020204" pitchFamily="34" charset="0"/>
                          <a:cs typeface="Arial" panose="020B0604020202020204" pitchFamily="34" charset="0"/>
                        </a:rPr>
                        <a:t>Committee would like to see data for</a:t>
                      </a:r>
                      <a:r>
                        <a:rPr lang="en-GB" sz="1800" dirty="0">
                          <a:latin typeface="Arial" panose="020B0604020202020204" pitchFamily="34" charset="0"/>
                          <a:cs typeface="Arial" panose="020B0604020202020204" pitchFamily="34" charset="0"/>
                        </a:rPr>
                        <a:t> evolution of response beyond 48 weeks</a:t>
                      </a:r>
                      <a:endParaRPr lang="en-GB" sz="18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dirty="0">
                          <a:solidFill>
                            <a:schemeClr val="bg1"/>
                          </a:solidFill>
                          <a:latin typeface="Arial" panose="020B0604020202020204" pitchFamily="34" charset="0"/>
                          <a:cs typeface="Arial" panose="020B0604020202020204" pitchFamily="34" charset="0"/>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latin typeface="Arial" panose="020B0604020202020204" pitchFamily="34" charset="0"/>
                          <a:cs typeface="Arial" panose="020B0604020202020204" pitchFamily="34" charset="0"/>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3813120957"/>
                  </a:ext>
                </a:extLst>
              </a:tr>
              <a:tr h="8849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chemeClr val="tx1"/>
                          </a:solidFill>
                          <a:latin typeface="Arial" panose="020B0604020202020204" pitchFamily="34" charset="0"/>
                          <a:cs typeface="Arial" panose="020B0604020202020204" pitchFamily="34" charset="0"/>
                        </a:rPr>
                        <a:t>3.12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chemeClr val="tx1"/>
                          </a:solidFill>
                          <a:latin typeface="Arial" panose="020B0604020202020204" pitchFamily="34" charset="0"/>
                          <a:cs typeface="Arial" panose="020B0604020202020204" pitchFamily="34" charset="0"/>
                        </a:rPr>
                        <a:t>Size of utility gain for combined responders: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chemeClr val="tx1"/>
                          </a:solidFill>
                          <a:latin typeface="Arial" panose="020B0604020202020204" pitchFamily="34" charset="0"/>
                          <a:cs typeface="Arial" panose="020B0604020202020204" pitchFamily="34" charset="0"/>
                        </a:rPr>
                        <a:t>Committee</a:t>
                      </a:r>
                      <a:r>
                        <a:rPr lang="en-GB" sz="1800" dirty="0">
                          <a:solidFill>
                            <a:srgbClr val="FF0000"/>
                          </a:solidFill>
                          <a:latin typeface="Arial" panose="020B0604020202020204" pitchFamily="34" charset="0"/>
                          <a:cs typeface="Arial" panose="020B0604020202020204" pitchFamily="34" charset="0"/>
                        </a:rPr>
                        <a:t> </a:t>
                      </a:r>
                      <a:r>
                        <a:rPr lang="en-GB" sz="1800" dirty="0">
                          <a:latin typeface="Arial" panose="020B0604020202020204" pitchFamily="34" charset="0"/>
                          <a:cs typeface="Arial" panose="020B0604020202020204" pitchFamily="34" charset="0"/>
                        </a:rPr>
                        <a:t>would like justification for the Tobit model and variables used in the regression analysis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solidFill>
                            <a:schemeClr val="tx1"/>
                          </a:solidFill>
                          <a:latin typeface="Arial" panose="020B0604020202020204" pitchFamily="34" charset="0"/>
                          <a:cs typeface="Arial" panose="020B0604020202020204" pitchFamily="34" charset="0"/>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indent="0" algn="ctr">
                        <a:buFont typeface="Arial" panose="020B0604020202020204" pitchFamily="34" charset="0"/>
                        <a:buNone/>
                      </a:pPr>
                      <a:r>
                        <a:rPr lang="en-GB" sz="1800" dirty="0">
                          <a:solidFill>
                            <a:schemeClr val="tx1"/>
                          </a:solidFill>
                          <a:latin typeface="Arial" panose="020B0604020202020204" pitchFamily="34" charset="0"/>
                          <a:cs typeface="Arial" panose="020B0604020202020204" pitchFamily="34" charset="0"/>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083739334"/>
                  </a:ext>
                </a:extLst>
              </a:tr>
              <a:tr h="14158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chemeClr val="tx1"/>
                          </a:solidFill>
                          <a:latin typeface="Arial" panose="020B0604020202020204" pitchFamily="34" charset="0"/>
                          <a:cs typeface="Arial" panose="020B0604020202020204" pitchFamily="34" charset="0"/>
                        </a:rPr>
                        <a:t>3.15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800" dirty="0">
                          <a:solidFill>
                            <a:schemeClr val="tx1"/>
                          </a:solidFill>
                          <a:latin typeface="Arial" panose="020B0604020202020204" pitchFamily="34" charset="0"/>
                          <a:cs typeface="Arial" panose="020B0604020202020204" pitchFamily="34" charset="0"/>
                        </a:rPr>
                        <a:t>QALY weighting for severity and the </a:t>
                      </a:r>
                      <a:r>
                        <a:rPr lang="en-GB" sz="1800" dirty="0">
                          <a:latin typeface="Arial" panose="020B0604020202020204" pitchFamily="34" charset="0"/>
                          <a:cs typeface="Arial" panose="020B0604020202020204" pitchFamily="34" charset="0"/>
                        </a:rPr>
                        <a:t>long-term survival for people on standard care, without </a:t>
                      </a:r>
                      <a:r>
                        <a:rPr lang="en-GB" sz="1800" dirty="0" err="1">
                          <a:latin typeface="Arial" panose="020B0604020202020204" pitchFamily="34" charset="0"/>
                          <a:cs typeface="Arial" panose="020B0604020202020204" pitchFamily="34" charset="0"/>
                        </a:rPr>
                        <a:t>bulevirtide</a:t>
                      </a:r>
                      <a:r>
                        <a:rPr lang="en-GB" sz="1800" dirty="0">
                          <a:latin typeface="Arial" panose="020B0604020202020204" pitchFamily="34" charset="0"/>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800" dirty="0">
                          <a:latin typeface="Arial" panose="020B0604020202020204" pitchFamily="34" charset="0"/>
                          <a:cs typeface="Arial" panose="020B0604020202020204" pitchFamily="34" charset="0"/>
                        </a:rPr>
                        <a:t>Committee would like: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dirty="0">
                          <a:latin typeface="Arial" panose="020B0604020202020204" pitchFamily="34" charset="0"/>
                          <a:cs typeface="Arial" panose="020B0604020202020204" pitchFamily="34" charset="0"/>
                        </a:rPr>
                        <a:t>Natural history of hepatitis D for people on standard care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dirty="0">
                          <a:latin typeface="Arial" panose="020B0604020202020204" pitchFamily="34" charset="0"/>
                          <a:cs typeface="Arial" panose="020B0604020202020204" pitchFamily="34" charset="0"/>
                        </a:rPr>
                        <a:t>Graphical representations of health state occupation over time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800" b="0" i="0" dirty="0">
                          <a:solidFill>
                            <a:schemeClr val="tx1"/>
                          </a:solidFill>
                          <a:latin typeface="Arial" panose="020B0604020202020204" pitchFamily="34" charset="0"/>
                          <a:cs typeface="Arial" panose="020B0604020202020204" pitchFamily="34" charset="0"/>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indent="0" algn="ctr">
                        <a:buFont typeface="Arial" panose="020B0604020202020204" pitchFamily="34" charset="0"/>
                        <a:buNone/>
                      </a:pPr>
                      <a:r>
                        <a:rPr lang="en-GB" sz="1800" dirty="0">
                          <a:solidFill>
                            <a:schemeClr val="tx1"/>
                          </a:solidFill>
                          <a:latin typeface="Arial" panose="020B0604020202020204" pitchFamily="34" charset="0"/>
                          <a:cs typeface="Arial" panose="020B0604020202020204" pitchFamily="34" charset="0"/>
                        </a:rPr>
                        <a:t>N/A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538624421"/>
                  </a:ext>
                </a:extLst>
              </a:tr>
            </a:tbl>
          </a:graphicData>
        </a:graphic>
      </p:graphicFrame>
    </p:spTree>
    <p:extLst>
      <p:ext uri="{BB962C8B-B14F-4D97-AF65-F5344CB8AC3E}">
        <p14:creationId xmlns:p14="http://schemas.microsoft.com/office/powerpoint/2010/main" val="11271589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265164" y="-229207"/>
            <a:ext cx="11784011" cy="1276350"/>
          </a:xfrm>
        </p:spPr>
        <p:txBody>
          <a:bodyPr>
            <a:noAutofit/>
          </a:bodyPr>
          <a:lstStyle/>
          <a:p>
            <a:r>
              <a:rPr lang="en-GB" sz="2900" dirty="0"/>
              <a:t>Company’s revised base case with and without severity weighting </a:t>
            </a:r>
          </a:p>
        </p:txBody>
      </p:sp>
      <p:sp>
        <p:nvSpPr>
          <p:cNvPr id="8" name="TextBox 7">
            <a:extLst>
              <a:ext uri="{FF2B5EF4-FFF2-40B4-BE49-F238E27FC236}">
                <a16:creationId xmlns:a16="http://schemas.microsoft.com/office/drawing/2014/main" id="{FB44C891-D7B8-4507-AB6A-1CDCB091070A}"/>
              </a:ext>
            </a:extLst>
          </p:cNvPr>
          <p:cNvSpPr txBox="1"/>
          <p:nvPr/>
        </p:nvSpPr>
        <p:spPr>
          <a:xfrm>
            <a:off x="239205" y="2784112"/>
            <a:ext cx="7990329" cy="369332"/>
          </a:xfrm>
          <a:prstGeom prst="rect">
            <a:avLst/>
          </a:prstGeom>
          <a:noFill/>
        </p:spPr>
        <p:txBody>
          <a:bodyPr wrap="none" rtlCol="0">
            <a:spAutoFit/>
          </a:bodyPr>
          <a:lstStyle/>
          <a:p>
            <a:r>
              <a:rPr lang="en-GB" dirty="0">
                <a:latin typeface="Arial" panose="020B0604020202020204" pitchFamily="34" charset="0"/>
              </a:rPr>
              <a:t>Company’s revised deterministic base case results without severity weighting</a:t>
            </a:r>
          </a:p>
        </p:txBody>
      </p:sp>
      <p:sp>
        <p:nvSpPr>
          <p:cNvPr id="7" name="Rectangle 6" descr="Marker showing slides are confidential ">
            <a:extLst>
              <a:ext uri="{FF2B5EF4-FFF2-40B4-BE49-F238E27FC236}">
                <a16:creationId xmlns:a16="http://schemas.microsoft.com/office/drawing/2014/main" id="{6AFB2026-0FF7-4AB0-89B6-F9063BF7AA99}"/>
              </a:ext>
              <a:ext uri="{C183D7F6-B498-43B3-948B-1728B52AA6E4}">
                <adec:decorative xmlns:adec="http://schemas.microsoft.com/office/drawing/2017/decorative" val="0"/>
              </a:ext>
            </a:extLst>
          </p:cNvPr>
          <p:cNvSpPr/>
          <p:nvPr/>
        </p:nvSpPr>
        <p:spPr>
          <a:xfrm>
            <a:off x="4929912" y="1"/>
            <a:ext cx="1889754"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rPr>
              <a:t>CONFIDENTIAL</a:t>
            </a:r>
          </a:p>
        </p:txBody>
      </p:sp>
      <p:graphicFrame>
        <p:nvGraphicFramePr>
          <p:cNvPr id="4" name="Table 4" descr="Company and ERG deterministic base case results">
            <a:extLst>
              <a:ext uri="{FF2B5EF4-FFF2-40B4-BE49-F238E27FC236}">
                <a16:creationId xmlns:a16="http://schemas.microsoft.com/office/drawing/2014/main" id="{1B4B7D44-698B-BCA7-9520-CCCB197EB7F6}"/>
              </a:ext>
            </a:extLst>
          </p:cNvPr>
          <p:cNvGraphicFramePr>
            <a:graphicFrameLocks noGrp="1"/>
          </p:cNvGraphicFramePr>
          <p:nvPr>
            <p:extLst>
              <p:ext uri="{D42A27DB-BD31-4B8C-83A1-F6EECF244321}">
                <p14:modId xmlns:p14="http://schemas.microsoft.com/office/powerpoint/2010/main" val="374899027"/>
              </p:ext>
            </p:extLst>
          </p:nvPr>
        </p:nvGraphicFramePr>
        <p:xfrm>
          <a:off x="265164" y="1254120"/>
          <a:ext cx="11415279" cy="1859280"/>
        </p:xfrm>
        <a:graphic>
          <a:graphicData uri="http://schemas.openxmlformats.org/drawingml/2006/table">
            <a:tbl>
              <a:tblPr firstRow="1" bandRow="1">
                <a:tableStyleId>{5C22544A-7EE6-4342-B048-85BDC9FD1C3A}</a:tableStyleId>
              </a:tblPr>
              <a:tblGrid>
                <a:gridCol w="2227665">
                  <a:extLst>
                    <a:ext uri="{9D8B030D-6E8A-4147-A177-3AD203B41FA5}">
                      <a16:colId xmlns:a16="http://schemas.microsoft.com/office/drawing/2014/main" val="3307571819"/>
                    </a:ext>
                  </a:extLst>
                </a:gridCol>
                <a:gridCol w="1531269">
                  <a:extLst>
                    <a:ext uri="{9D8B030D-6E8A-4147-A177-3AD203B41FA5}">
                      <a16:colId xmlns:a16="http://schemas.microsoft.com/office/drawing/2014/main" val="885764709"/>
                    </a:ext>
                  </a:extLst>
                </a:gridCol>
                <a:gridCol w="1531269">
                  <a:extLst>
                    <a:ext uri="{9D8B030D-6E8A-4147-A177-3AD203B41FA5}">
                      <a16:colId xmlns:a16="http://schemas.microsoft.com/office/drawing/2014/main" val="1517333623"/>
                    </a:ext>
                  </a:extLst>
                </a:gridCol>
                <a:gridCol w="1531269">
                  <a:extLst>
                    <a:ext uri="{9D8B030D-6E8A-4147-A177-3AD203B41FA5}">
                      <a16:colId xmlns:a16="http://schemas.microsoft.com/office/drawing/2014/main" val="2368713443"/>
                    </a:ext>
                  </a:extLst>
                </a:gridCol>
                <a:gridCol w="1531269">
                  <a:extLst>
                    <a:ext uri="{9D8B030D-6E8A-4147-A177-3AD203B41FA5}">
                      <a16:colId xmlns:a16="http://schemas.microsoft.com/office/drawing/2014/main" val="24591524"/>
                    </a:ext>
                  </a:extLst>
                </a:gridCol>
                <a:gridCol w="1531269">
                  <a:extLst>
                    <a:ext uri="{9D8B030D-6E8A-4147-A177-3AD203B41FA5}">
                      <a16:colId xmlns:a16="http://schemas.microsoft.com/office/drawing/2014/main" val="1599477227"/>
                    </a:ext>
                  </a:extLst>
                </a:gridCol>
                <a:gridCol w="1531269">
                  <a:extLst>
                    <a:ext uri="{9D8B030D-6E8A-4147-A177-3AD203B41FA5}">
                      <a16:colId xmlns:a16="http://schemas.microsoft.com/office/drawing/2014/main" val="3338456093"/>
                    </a:ext>
                  </a:extLst>
                </a:gridCol>
              </a:tblGrid>
              <a:tr h="172930">
                <a:tc>
                  <a:txBody>
                    <a:bodyPr/>
                    <a:lstStyle/>
                    <a:p>
                      <a:r>
                        <a:rPr lang="en-GB" sz="1700" dirty="0">
                          <a:latin typeface="Arial" panose="020B0604020202020204" pitchFamily="34" charset="0"/>
                        </a:rPr>
                        <a:t>Technology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b="1" dirty="0">
                          <a:solidFill>
                            <a:schemeClr val="bg1"/>
                          </a:solidFill>
                          <a:latin typeface="Arial" panose="020B0604020202020204" pitchFamily="34" charset="0"/>
                        </a:rPr>
                        <a:t>Total costs (£)</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b="1" dirty="0">
                          <a:solidFill>
                            <a:schemeClr val="bg1"/>
                          </a:solidFill>
                          <a:latin typeface="Arial" panose="020B0604020202020204" pitchFamily="34" charset="0"/>
                        </a:rPr>
                        <a:t>Total QALYs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b="1" dirty="0">
                          <a:solidFill>
                            <a:schemeClr val="bg1"/>
                          </a:solidFill>
                          <a:latin typeface="Arial" panose="020B0604020202020204" pitchFamily="34" charset="0"/>
                        </a:rPr>
                        <a:t>Incremental costs (£)</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b="1" dirty="0">
                          <a:solidFill>
                            <a:schemeClr val="bg1"/>
                          </a:solidFill>
                          <a:latin typeface="Arial" panose="020B0604020202020204" pitchFamily="34" charset="0"/>
                        </a:rPr>
                        <a:t>Incremental QALYs </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dirty="0">
                          <a:latin typeface="Arial" panose="020B0604020202020204" pitchFamily="34" charset="0"/>
                        </a:rPr>
                        <a:t>ICER (£/QALY)</a:t>
                      </a:r>
                    </a:p>
                    <a:p>
                      <a:r>
                        <a:rPr lang="en-GB" sz="1700" dirty="0">
                          <a:latin typeface="Arial" panose="020B0604020202020204" pitchFamily="34" charset="0"/>
                        </a:rPr>
                        <a:t>1.2 severity weighting</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700" dirty="0">
                          <a:latin typeface="Arial" panose="020B0604020202020204" pitchFamily="34" charset="0"/>
                        </a:rPr>
                        <a:t>ICER (£/QALY)</a:t>
                      </a:r>
                    </a:p>
                    <a:p>
                      <a:endParaRPr lang="en-GB" sz="1700" dirty="0">
                        <a:latin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2444516835"/>
                  </a:ext>
                </a:extLst>
              </a:tr>
              <a:tr h="181576">
                <a:tc>
                  <a:txBody>
                    <a:bodyPr/>
                    <a:lstStyle/>
                    <a:p>
                      <a:r>
                        <a:rPr lang="en-GB" dirty="0">
                          <a:latin typeface="Arial" panose="020B0604020202020204" pitchFamily="34" charset="0"/>
                          <a:cs typeface="Arial" panose="020B0604020202020204" pitchFamily="34" charset="0"/>
                        </a:rPr>
                        <a:t>BSC</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50000"/>
                        </a:lnSpc>
                        <a:spcAft>
                          <a:spcPts val="800"/>
                        </a:spcAft>
                      </a:pPr>
                      <a:r>
                        <a:rPr lang="en-GB" sz="1800" u="sng" dirty="0" err="1">
                          <a:effectLst/>
                          <a:highlight>
                            <a:srgbClr val="000000"/>
                          </a:highlight>
                          <a:latin typeface="Arial" panose="020B0604020202020204" pitchFamily="34" charset="0"/>
                          <a:ea typeface="Calibri" panose="020F0502020204030204" pitchFamily="34" charset="0"/>
                          <a:cs typeface="Arial" panose="020B0604020202020204" pitchFamily="34" charset="0"/>
                        </a:rPr>
                        <a:t>xxxxxxx</a:t>
                      </a:r>
                      <a:endParaRPr lang="en-GB" sz="1800" dirty="0">
                        <a:effectLst/>
                        <a:highlight>
                          <a:srgbClr val="000000"/>
                        </a:highligh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50000"/>
                        </a:lnSpc>
                        <a:spcAft>
                          <a:spcPts val="800"/>
                        </a:spcAft>
                      </a:pPr>
                      <a:r>
                        <a:rPr lang="en-GB" sz="1800" u="sng" dirty="0" err="1">
                          <a:effectLst/>
                          <a:highlight>
                            <a:srgbClr val="000000"/>
                          </a:highlight>
                          <a:latin typeface="Arial" panose="020B0604020202020204" pitchFamily="34" charset="0"/>
                          <a:ea typeface="Calibri" panose="020F0502020204030204" pitchFamily="34" charset="0"/>
                          <a:cs typeface="Arial" panose="020B0604020202020204" pitchFamily="34" charset="0"/>
                        </a:rPr>
                        <a:t>xxxx</a:t>
                      </a:r>
                      <a:endParaRPr lang="en-GB" sz="1800" dirty="0">
                        <a:effectLst/>
                        <a:highlight>
                          <a:srgbClr val="000000"/>
                        </a:highligh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50000"/>
                        </a:lnSpc>
                        <a:spcAft>
                          <a:spcPts val="800"/>
                        </a:spcAft>
                      </a:pPr>
                      <a:endParaRPr lang="en-GB" sz="1800" dirty="0">
                        <a:effectLst/>
                        <a:highlight>
                          <a:srgbClr val="000000"/>
                        </a:highligh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endParaRPr lang="en-GB" sz="1800" dirty="0">
                        <a:effectLst/>
                        <a:highlight>
                          <a:srgbClr val="00000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GB" sz="1800" b="0" i="0" u="none" strike="noStrike" dirty="0">
                          <a:solidFill>
                            <a:schemeClr val="tx1"/>
                          </a:solidFill>
                          <a:effectLst/>
                          <a:latin typeface="Arial" panose="020B0604020202020204" pitchFamily="34" charset="0"/>
                          <a:cs typeface="Arial" panose="020B0604020202020204" pitchFamily="34" charset="0"/>
                        </a:rPr>
                        <a:t> </a:t>
                      </a:r>
                      <a:r>
                        <a:rPr lang="en-GB" sz="1800" dirty="0">
                          <a:effectLst/>
                          <a:latin typeface="Arial" panose="020B0604020202020204" pitchFamily="34" charset="0"/>
                          <a:ea typeface="Times New Roman" panose="02020603050405020304" pitchFamily="18" charset="0"/>
                          <a:cs typeface="Arial" panose="020B0604020202020204" pitchFamily="34" charset="0"/>
                        </a:rPr>
                        <a:t>-</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lang="en-GB" sz="18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2335749543"/>
                  </a:ext>
                </a:extLst>
              </a:tr>
              <a:tr h="181576">
                <a:tc>
                  <a:txBody>
                    <a:bodyPr/>
                    <a:lstStyle/>
                    <a:p>
                      <a:r>
                        <a:rPr lang="en-GB" dirty="0" err="1">
                          <a:latin typeface="Arial" panose="020B0604020202020204" pitchFamily="34" charset="0"/>
                          <a:cs typeface="Arial" panose="020B0604020202020204" pitchFamily="34" charset="0"/>
                        </a:rPr>
                        <a:t>Bulevirtide</a:t>
                      </a:r>
                      <a:endParaRPr lang="en-GB" dirty="0">
                        <a:latin typeface="Arial" panose="020B0604020202020204" pitchFamily="34" charset="0"/>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50000"/>
                        </a:lnSpc>
                        <a:spcAft>
                          <a:spcPts val="800"/>
                        </a:spcAft>
                      </a:pPr>
                      <a:r>
                        <a:rPr lang="en-GB" sz="1800" u="sng" dirty="0" err="1">
                          <a:effectLst/>
                          <a:highlight>
                            <a:srgbClr val="000000"/>
                          </a:highlight>
                          <a:latin typeface="Arial" panose="020B0604020202020204" pitchFamily="34" charset="0"/>
                          <a:ea typeface="Calibri" panose="020F0502020204030204" pitchFamily="34" charset="0"/>
                          <a:cs typeface="Arial" panose="020B0604020202020204" pitchFamily="34" charset="0"/>
                        </a:rPr>
                        <a:t>xxxxxxxx</a:t>
                      </a:r>
                      <a:endParaRPr lang="en-GB" sz="1800" dirty="0">
                        <a:effectLst/>
                        <a:highlight>
                          <a:srgbClr val="000000"/>
                        </a:highligh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50000"/>
                        </a:lnSpc>
                        <a:spcAft>
                          <a:spcPts val="800"/>
                        </a:spcAft>
                      </a:pPr>
                      <a:r>
                        <a:rPr lang="en-GB" sz="1800" u="sng" dirty="0" err="1">
                          <a:effectLst/>
                          <a:highlight>
                            <a:srgbClr val="000000"/>
                          </a:highlight>
                          <a:latin typeface="Arial" panose="020B0604020202020204" pitchFamily="34" charset="0"/>
                          <a:ea typeface="Calibri" panose="020F0502020204030204" pitchFamily="34" charset="0"/>
                          <a:cs typeface="Arial" panose="020B0604020202020204" pitchFamily="34" charset="0"/>
                        </a:rPr>
                        <a:t>xxxxx</a:t>
                      </a:r>
                      <a:endParaRPr lang="en-GB" sz="1800" dirty="0">
                        <a:effectLst/>
                        <a:highlight>
                          <a:srgbClr val="000000"/>
                        </a:highligh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50000"/>
                        </a:lnSpc>
                        <a:spcAft>
                          <a:spcPts val="800"/>
                        </a:spcAft>
                      </a:pPr>
                      <a:r>
                        <a:rPr lang="en-GB" sz="1800" u="sng" dirty="0" err="1">
                          <a:effectLst/>
                          <a:highlight>
                            <a:srgbClr val="000000"/>
                          </a:highlight>
                          <a:latin typeface="Arial" panose="020B0604020202020204" pitchFamily="34" charset="0"/>
                          <a:ea typeface="Calibri" panose="020F0502020204030204" pitchFamily="34" charset="0"/>
                          <a:cs typeface="Arial" panose="020B0604020202020204" pitchFamily="34" charset="0"/>
                        </a:rPr>
                        <a:t>xxxxxxxx</a:t>
                      </a:r>
                      <a:endParaRPr lang="en-GB" sz="1800" dirty="0">
                        <a:effectLst/>
                        <a:highlight>
                          <a:srgbClr val="000000"/>
                        </a:highligh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fontAlgn="b"/>
                      <a:r>
                        <a:rPr lang="en-GB" sz="1800" u="sng" kern="1200" dirty="0" err="1">
                          <a:solidFill>
                            <a:schemeClr val="dk1"/>
                          </a:solidFill>
                          <a:effectLst/>
                          <a:highlight>
                            <a:srgbClr val="000000"/>
                          </a:highlight>
                          <a:latin typeface="Arial" panose="020B0604020202020204" pitchFamily="34" charset="0"/>
                          <a:ea typeface="+mn-ea"/>
                          <a:cs typeface="Arial" panose="020B0604020202020204" pitchFamily="34" charset="0"/>
                        </a:rPr>
                        <a:t>xxxx</a:t>
                      </a:r>
                      <a:endPar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fontAlgn="b"/>
                      <a:r>
                        <a:rPr lang="en-GB" sz="1800" kern="1200" dirty="0">
                          <a:solidFill>
                            <a:schemeClr val="dk1"/>
                          </a:solidFill>
                          <a:effectLst/>
                          <a:latin typeface="Arial" panose="020B0604020202020204" pitchFamily="34" charset="0"/>
                          <a:ea typeface="+mn-ea"/>
                          <a:cs typeface="Arial" panose="020B0604020202020204" pitchFamily="34" charset="0"/>
                        </a:rPr>
                        <a:t>£24,061</a:t>
                      </a:r>
                      <a:endParaRPr lang="en-GB" sz="1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fontAlgn="b"/>
                      <a:r>
                        <a:rPr lang="en-GB" sz="1800" b="0" i="0" u="none" strike="noStrike" dirty="0">
                          <a:solidFill>
                            <a:srgbClr val="000000"/>
                          </a:solidFill>
                          <a:effectLst/>
                          <a:latin typeface="Arial" panose="020B0604020202020204" pitchFamily="34" charset="0"/>
                          <a:cs typeface="Arial" panose="020B0604020202020204" pitchFamily="34" charset="0"/>
                        </a:rPr>
                        <a:t>£28,874</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903753710"/>
                  </a:ext>
                </a:extLst>
              </a:tr>
            </a:tbl>
          </a:graphicData>
        </a:graphic>
      </p:graphicFrame>
      <p:sp>
        <p:nvSpPr>
          <p:cNvPr id="3" name="TextBox 2">
            <a:extLst>
              <a:ext uri="{FF2B5EF4-FFF2-40B4-BE49-F238E27FC236}">
                <a16:creationId xmlns:a16="http://schemas.microsoft.com/office/drawing/2014/main" id="{E4387691-1F1D-27D8-C3AF-1A91B239CBF0}"/>
              </a:ext>
            </a:extLst>
          </p:cNvPr>
          <p:cNvSpPr txBox="1"/>
          <p:nvPr/>
        </p:nvSpPr>
        <p:spPr>
          <a:xfrm>
            <a:off x="119743" y="5719967"/>
            <a:ext cx="11748475" cy="738664"/>
          </a:xfrm>
          <a:prstGeom prst="rect">
            <a:avLst/>
          </a:prstGeom>
          <a:noFill/>
        </p:spPr>
        <p:txBody>
          <a:bodyPr wrap="square" rtlCol="0">
            <a:spAutoFit/>
          </a:bodyPr>
          <a:lstStyle/>
          <a:p>
            <a:r>
              <a:rPr lang="en-GB" sz="1400" b="1" dirty="0">
                <a:latin typeface="Arial" panose="020B0604020202020204" pitchFamily="34" charset="0"/>
              </a:rPr>
              <a:t>Abbreviations: </a:t>
            </a:r>
            <a:r>
              <a:rPr lang="en-GB" sz="1400" dirty="0">
                <a:latin typeface="Arial" panose="020B0604020202020204" pitchFamily="34" charset="0"/>
              </a:rPr>
              <a:t>BSC, best supportive care; EAG, External Assessment Group; ICER, incremental cost-effectiveness ratio; QALY, quality-adjusted life year.</a:t>
            </a:r>
          </a:p>
          <a:p>
            <a:pPr algn="ctr"/>
            <a:endParaRPr lang="en-GB" sz="1400" dirty="0">
              <a:latin typeface="Arial" panose="020B0604020202020204" pitchFamily="34" charset="0"/>
            </a:endParaRPr>
          </a:p>
        </p:txBody>
      </p:sp>
      <p:sp>
        <p:nvSpPr>
          <p:cNvPr id="5" name="TextBox 4">
            <a:extLst>
              <a:ext uri="{FF2B5EF4-FFF2-40B4-BE49-F238E27FC236}">
                <a16:creationId xmlns:a16="http://schemas.microsoft.com/office/drawing/2014/main" id="{58C828E6-9122-AF27-0643-0122541EDD84}"/>
              </a:ext>
            </a:extLst>
          </p:cNvPr>
          <p:cNvSpPr txBox="1"/>
          <p:nvPr/>
        </p:nvSpPr>
        <p:spPr>
          <a:xfrm>
            <a:off x="239205" y="768701"/>
            <a:ext cx="9618980" cy="369332"/>
          </a:xfrm>
          <a:prstGeom prst="rect">
            <a:avLst/>
          </a:prstGeom>
          <a:noFill/>
        </p:spPr>
        <p:txBody>
          <a:bodyPr wrap="none" rtlCol="0">
            <a:spAutoFit/>
          </a:bodyPr>
          <a:lstStyle/>
          <a:p>
            <a:r>
              <a:rPr lang="en-GB" dirty="0">
                <a:latin typeface="Arial" panose="020B0604020202020204" pitchFamily="34" charset="0"/>
              </a:rPr>
              <a:t>Company’s revised deterministic</a:t>
            </a:r>
            <a:r>
              <a:rPr lang="en-GB" dirty="0">
                <a:solidFill>
                  <a:srgbClr val="FF0000"/>
                </a:solidFill>
                <a:latin typeface="Arial" panose="020B0604020202020204" pitchFamily="34" charset="0"/>
              </a:rPr>
              <a:t> </a:t>
            </a:r>
            <a:r>
              <a:rPr lang="en-GB" dirty="0">
                <a:latin typeface="Arial" panose="020B0604020202020204" pitchFamily="34" charset="0"/>
              </a:rPr>
              <a:t>base case results with and without severity weighting of 1.2</a:t>
            </a:r>
          </a:p>
        </p:txBody>
      </p:sp>
      <p:graphicFrame>
        <p:nvGraphicFramePr>
          <p:cNvPr id="11" name="Table 4" descr="Company and ERG deterministic base case results">
            <a:extLst>
              <a:ext uri="{FF2B5EF4-FFF2-40B4-BE49-F238E27FC236}">
                <a16:creationId xmlns:a16="http://schemas.microsoft.com/office/drawing/2014/main" id="{3DD531F6-473E-22C6-C5B1-C73249BBF7A7}"/>
              </a:ext>
            </a:extLst>
          </p:cNvPr>
          <p:cNvGraphicFramePr>
            <a:graphicFrameLocks noGrp="1"/>
          </p:cNvGraphicFramePr>
          <p:nvPr>
            <p:extLst>
              <p:ext uri="{D42A27DB-BD31-4B8C-83A1-F6EECF244321}">
                <p14:modId xmlns:p14="http://schemas.microsoft.com/office/powerpoint/2010/main" val="1107167716"/>
              </p:ext>
            </p:extLst>
          </p:nvPr>
        </p:nvGraphicFramePr>
        <p:xfrm>
          <a:off x="286340" y="3860687"/>
          <a:ext cx="11415279" cy="1859280"/>
        </p:xfrm>
        <a:graphic>
          <a:graphicData uri="http://schemas.openxmlformats.org/drawingml/2006/table">
            <a:tbl>
              <a:tblPr firstRow="1" bandRow="1">
                <a:tableStyleId>{5C22544A-7EE6-4342-B048-85BDC9FD1C3A}</a:tableStyleId>
              </a:tblPr>
              <a:tblGrid>
                <a:gridCol w="2227665">
                  <a:extLst>
                    <a:ext uri="{9D8B030D-6E8A-4147-A177-3AD203B41FA5}">
                      <a16:colId xmlns:a16="http://schemas.microsoft.com/office/drawing/2014/main" val="3307571819"/>
                    </a:ext>
                  </a:extLst>
                </a:gridCol>
                <a:gridCol w="1531269">
                  <a:extLst>
                    <a:ext uri="{9D8B030D-6E8A-4147-A177-3AD203B41FA5}">
                      <a16:colId xmlns:a16="http://schemas.microsoft.com/office/drawing/2014/main" val="885764709"/>
                    </a:ext>
                  </a:extLst>
                </a:gridCol>
                <a:gridCol w="1531269">
                  <a:extLst>
                    <a:ext uri="{9D8B030D-6E8A-4147-A177-3AD203B41FA5}">
                      <a16:colId xmlns:a16="http://schemas.microsoft.com/office/drawing/2014/main" val="1517333623"/>
                    </a:ext>
                  </a:extLst>
                </a:gridCol>
                <a:gridCol w="1531269">
                  <a:extLst>
                    <a:ext uri="{9D8B030D-6E8A-4147-A177-3AD203B41FA5}">
                      <a16:colId xmlns:a16="http://schemas.microsoft.com/office/drawing/2014/main" val="2368713443"/>
                    </a:ext>
                  </a:extLst>
                </a:gridCol>
                <a:gridCol w="1531269">
                  <a:extLst>
                    <a:ext uri="{9D8B030D-6E8A-4147-A177-3AD203B41FA5}">
                      <a16:colId xmlns:a16="http://schemas.microsoft.com/office/drawing/2014/main" val="24591524"/>
                    </a:ext>
                  </a:extLst>
                </a:gridCol>
                <a:gridCol w="1531269">
                  <a:extLst>
                    <a:ext uri="{9D8B030D-6E8A-4147-A177-3AD203B41FA5}">
                      <a16:colId xmlns:a16="http://schemas.microsoft.com/office/drawing/2014/main" val="1599477227"/>
                    </a:ext>
                  </a:extLst>
                </a:gridCol>
                <a:gridCol w="1531269">
                  <a:extLst>
                    <a:ext uri="{9D8B030D-6E8A-4147-A177-3AD203B41FA5}">
                      <a16:colId xmlns:a16="http://schemas.microsoft.com/office/drawing/2014/main" val="3338456093"/>
                    </a:ext>
                  </a:extLst>
                </a:gridCol>
              </a:tblGrid>
              <a:tr h="172930">
                <a:tc>
                  <a:txBody>
                    <a:bodyPr/>
                    <a:lstStyle/>
                    <a:p>
                      <a:r>
                        <a:rPr lang="en-GB" sz="1700" dirty="0">
                          <a:latin typeface="Arial" panose="020B0604020202020204" pitchFamily="34" charset="0"/>
                        </a:rPr>
                        <a:t>Technology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b="1" dirty="0">
                          <a:solidFill>
                            <a:schemeClr val="bg1"/>
                          </a:solidFill>
                          <a:latin typeface="Arial" panose="020B0604020202020204" pitchFamily="34" charset="0"/>
                        </a:rPr>
                        <a:t>Total costs (£)</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b="1" dirty="0">
                          <a:solidFill>
                            <a:schemeClr val="bg1"/>
                          </a:solidFill>
                          <a:latin typeface="Arial" panose="020B0604020202020204" pitchFamily="34" charset="0"/>
                        </a:rPr>
                        <a:t>Total QALYs</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b="1" dirty="0">
                          <a:solidFill>
                            <a:schemeClr val="bg1"/>
                          </a:solidFill>
                          <a:latin typeface="Arial" panose="020B0604020202020204" pitchFamily="34" charset="0"/>
                        </a:rPr>
                        <a:t>Incremental costs (£)</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b="1" dirty="0">
                          <a:solidFill>
                            <a:schemeClr val="bg1"/>
                          </a:solidFill>
                          <a:latin typeface="Arial" panose="020B0604020202020204" pitchFamily="34" charset="0"/>
                        </a:rPr>
                        <a:t>Incremental QALYs </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700" dirty="0">
                          <a:latin typeface="Arial" panose="020B0604020202020204" pitchFamily="34" charset="0"/>
                        </a:rPr>
                        <a:t>ICER (£/QALY)</a:t>
                      </a:r>
                    </a:p>
                    <a:p>
                      <a:r>
                        <a:rPr lang="en-GB" sz="1700" dirty="0">
                          <a:latin typeface="Arial" panose="020B0604020202020204" pitchFamily="34" charset="0"/>
                        </a:rPr>
                        <a:t>1.2 severity weighting</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700" dirty="0">
                          <a:latin typeface="Arial" panose="020B0604020202020204" pitchFamily="34" charset="0"/>
                        </a:rPr>
                        <a:t>ICER (£/QALY)</a:t>
                      </a:r>
                    </a:p>
                    <a:p>
                      <a:endParaRPr lang="en-GB" sz="1700" dirty="0">
                        <a:latin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2444516835"/>
                  </a:ext>
                </a:extLst>
              </a:tr>
              <a:tr h="181576">
                <a:tc>
                  <a:txBody>
                    <a:bodyPr/>
                    <a:lstStyle/>
                    <a:p>
                      <a:r>
                        <a:rPr lang="en-GB" dirty="0">
                          <a:latin typeface="Arial" panose="020B0604020202020204" pitchFamily="34" charset="0"/>
                          <a:cs typeface="Arial" panose="020B0604020202020204" pitchFamily="34" charset="0"/>
                        </a:rPr>
                        <a:t>BSC</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r>
                        <a:rPr lang="en-GB" sz="1800" u="sng" dirty="0" err="1">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rPr>
                        <a:t>xxxxxxx</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r>
                        <a:rPr lang="en-GB" sz="1800" u="sng" dirty="0" err="1">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rPr>
                        <a:t>xxxx</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50000"/>
                        </a:lnSpc>
                        <a:spcAft>
                          <a:spcPts val="800"/>
                        </a:spcAft>
                      </a:pPr>
                      <a:endParaRPr lang="en-GB" sz="1800" dirty="0">
                        <a:effectLst/>
                        <a:highlight>
                          <a:srgbClr val="000000"/>
                        </a:highligh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endParaRPr lang="en-GB" sz="1800" dirty="0">
                        <a:effectLst/>
                        <a:highlight>
                          <a:srgbClr val="00000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GB" sz="1800" b="0" i="0" u="none" strike="noStrike" dirty="0">
                          <a:solidFill>
                            <a:schemeClr val="tx1"/>
                          </a:solidFill>
                          <a:effectLst/>
                          <a:latin typeface="Arial" panose="020B0604020202020204" pitchFamily="34" charset="0"/>
                          <a:cs typeface="Arial" panose="020B0604020202020204" pitchFamily="34" charset="0"/>
                        </a:rPr>
                        <a:t> </a:t>
                      </a:r>
                      <a:r>
                        <a:rPr lang="en-GB" sz="1800" dirty="0">
                          <a:effectLst/>
                          <a:latin typeface="Arial" panose="020B0604020202020204" pitchFamily="34" charset="0"/>
                          <a:ea typeface="Times New Roman" panose="02020603050405020304" pitchFamily="18" charset="0"/>
                          <a:cs typeface="Arial" panose="020B0604020202020204" pitchFamily="34" charset="0"/>
                        </a:rPr>
                        <a:t>-</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lang="en-GB" sz="18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2335749543"/>
                  </a:ext>
                </a:extLst>
              </a:tr>
              <a:tr h="181576">
                <a:tc>
                  <a:txBody>
                    <a:bodyPr/>
                    <a:lstStyle/>
                    <a:p>
                      <a:r>
                        <a:rPr lang="en-GB" dirty="0" err="1">
                          <a:latin typeface="Arial" panose="020B0604020202020204" pitchFamily="34" charset="0"/>
                          <a:cs typeface="Arial" panose="020B0604020202020204" pitchFamily="34" charset="0"/>
                        </a:rPr>
                        <a:t>Bulevirtide</a:t>
                      </a:r>
                      <a:endParaRPr lang="en-GB" dirty="0">
                        <a:latin typeface="Arial" panose="020B0604020202020204" pitchFamily="34" charset="0"/>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r>
                        <a:rPr lang="en-GB" sz="1800" u="sng" dirty="0" err="1">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rPr>
                        <a:t>xxxxxxxx</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r>
                        <a:rPr lang="en-GB" sz="1800" u="sng" dirty="0" err="1">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rPr>
                        <a:t>xxxxx</a:t>
                      </a:r>
                      <a:endParaRPr lang="en-GB" sz="1800" dirty="0">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50000"/>
                        </a:lnSpc>
                        <a:spcAft>
                          <a:spcPts val="800"/>
                        </a:spcAft>
                      </a:pPr>
                      <a:r>
                        <a:rPr lang="en-GB" sz="1800" u="sng" kern="1200" dirty="0" err="1">
                          <a:solidFill>
                            <a:schemeClr val="dk1"/>
                          </a:solidFill>
                          <a:effectLst/>
                          <a:highlight>
                            <a:srgbClr val="000000"/>
                          </a:highlight>
                          <a:latin typeface="+mn-lt"/>
                          <a:ea typeface="+mn-ea"/>
                          <a:cs typeface="+mn-cs"/>
                        </a:rPr>
                        <a:t>xxxxxxxx</a:t>
                      </a:r>
                      <a:endParaRPr lang="en-GB" sz="1800" dirty="0">
                        <a:effectLst/>
                        <a:highlight>
                          <a:srgbClr val="000000"/>
                        </a:highligh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fontAlgn="b"/>
                      <a:r>
                        <a:rPr lang="en-GB" sz="1800" u="sng" kern="1200" dirty="0" err="1">
                          <a:solidFill>
                            <a:schemeClr val="dk1"/>
                          </a:solidFill>
                          <a:effectLst/>
                          <a:highlight>
                            <a:srgbClr val="000000"/>
                          </a:highlight>
                          <a:latin typeface="+mn-lt"/>
                          <a:ea typeface="+mn-ea"/>
                          <a:cs typeface="+mn-cs"/>
                        </a:rPr>
                        <a:t>xxxx</a:t>
                      </a:r>
                      <a:endPar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fontAlgn="b"/>
                      <a:r>
                        <a:rPr lang="en-GB" sz="1800" kern="1200" dirty="0">
                          <a:solidFill>
                            <a:schemeClr val="dk1"/>
                          </a:solidFill>
                          <a:effectLst/>
                          <a:latin typeface="+mn-lt"/>
                          <a:ea typeface="+mn-ea"/>
                          <a:cs typeface="+mn-cs"/>
                        </a:rPr>
                        <a:t>£24,467</a:t>
                      </a:r>
                      <a:endParaRPr lang="en-GB" sz="1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fontAlgn="b"/>
                      <a:r>
                        <a:rPr lang="en-GB" sz="1800" b="0" i="0" u="none" strike="noStrike" dirty="0">
                          <a:solidFill>
                            <a:srgbClr val="000000"/>
                          </a:solidFill>
                          <a:effectLst/>
                          <a:latin typeface="Arial" panose="020B0604020202020204" pitchFamily="34" charset="0"/>
                          <a:cs typeface="Arial" panose="020B0604020202020204" pitchFamily="34" charset="0"/>
                        </a:rPr>
                        <a:t>£29,361</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903753710"/>
                  </a:ext>
                </a:extLst>
              </a:tr>
            </a:tbl>
          </a:graphicData>
        </a:graphic>
      </p:graphicFrame>
      <p:sp>
        <p:nvSpPr>
          <p:cNvPr id="12" name="TextBox 11">
            <a:extLst>
              <a:ext uri="{FF2B5EF4-FFF2-40B4-BE49-F238E27FC236}">
                <a16:creationId xmlns:a16="http://schemas.microsoft.com/office/drawing/2014/main" id="{8C0F970B-7490-A6F9-95A9-26635BF5255E}"/>
              </a:ext>
            </a:extLst>
          </p:cNvPr>
          <p:cNvSpPr txBox="1"/>
          <p:nvPr/>
        </p:nvSpPr>
        <p:spPr>
          <a:xfrm>
            <a:off x="239205" y="3435121"/>
            <a:ext cx="9542036" cy="369332"/>
          </a:xfrm>
          <a:prstGeom prst="rect">
            <a:avLst/>
          </a:prstGeom>
          <a:noFill/>
        </p:spPr>
        <p:txBody>
          <a:bodyPr wrap="none" rtlCol="0">
            <a:spAutoFit/>
          </a:bodyPr>
          <a:lstStyle/>
          <a:p>
            <a:r>
              <a:rPr lang="en-GB" dirty="0">
                <a:latin typeface="Arial" panose="020B0604020202020204" pitchFamily="34" charset="0"/>
              </a:rPr>
              <a:t>Company’s revised probabilistic</a:t>
            </a:r>
            <a:r>
              <a:rPr lang="en-GB" dirty="0">
                <a:solidFill>
                  <a:srgbClr val="FF0000"/>
                </a:solidFill>
                <a:latin typeface="Arial" panose="020B0604020202020204" pitchFamily="34" charset="0"/>
              </a:rPr>
              <a:t> </a:t>
            </a:r>
            <a:r>
              <a:rPr lang="en-GB" dirty="0">
                <a:latin typeface="Arial" panose="020B0604020202020204" pitchFamily="34" charset="0"/>
              </a:rPr>
              <a:t>base case results with and without severity weighting of 1.2</a:t>
            </a:r>
          </a:p>
        </p:txBody>
      </p:sp>
    </p:spTree>
    <p:extLst>
      <p:ext uri="{BB962C8B-B14F-4D97-AF65-F5344CB8AC3E}">
        <p14:creationId xmlns:p14="http://schemas.microsoft.com/office/powerpoint/2010/main" val="28986218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265164" y="-229207"/>
            <a:ext cx="11784011" cy="1276350"/>
          </a:xfrm>
        </p:spPr>
        <p:txBody>
          <a:bodyPr>
            <a:noAutofit/>
          </a:bodyPr>
          <a:lstStyle/>
          <a:p>
            <a:r>
              <a:rPr lang="en-GB" sz="2900" dirty="0"/>
              <a:t>EAG’s preferred base case with and without severity weighting </a:t>
            </a:r>
          </a:p>
        </p:txBody>
      </p:sp>
      <p:sp>
        <p:nvSpPr>
          <p:cNvPr id="7" name="Rectangle 6" descr="Marker showing slides are confidential ">
            <a:extLst>
              <a:ext uri="{FF2B5EF4-FFF2-40B4-BE49-F238E27FC236}">
                <a16:creationId xmlns:a16="http://schemas.microsoft.com/office/drawing/2014/main" id="{6AFB2026-0FF7-4AB0-89B6-F9063BF7AA99}"/>
              </a:ext>
              <a:ext uri="{C183D7F6-B498-43B3-948B-1728B52AA6E4}">
                <adec:decorative xmlns:adec="http://schemas.microsoft.com/office/drawing/2017/decorative" val="0"/>
              </a:ext>
            </a:extLst>
          </p:cNvPr>
          <p:cNvSpPr/>
          <p:nvPr/>
        </p:nvSpPr>
        <p:spPr>
          <a:xfrm>
            <a:off x="4929912" y="1"/>
            <a:ext cx="1889754"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rPr>
              <a:t>CONFIDENTIAL</a:t>
            </a:r>
          </a:p>
        </p:txBody>
      </p:sp>
      <p:graphicFrame>
        <p:nvGraphicFramePr>
          <p:cNvPr id="4" name="Table 4" descr="Company and ERG deterministic base case results">
            <a:extLst>
              <a:ext uri="{FF2B5EF4-FFF2-40B4-BE49-F238E27FC236}">
                <a16:creationId xmlns:a16="http://schemas.microsoft.com/office/drawing/2014/main" id="{1B4B7D44-698B-BCA7-9520-CCCB197EB7F6}"/>
              </a:ext>
            </a:extLst>
          </p:cNvPr>
          <p:cNvGraphicFramePr>
            <a:graphicFrameLocks noGrp="1"/>
          </p:cNvGraphicFramePr>
          <p:nvPr>
            <p:extLst>
              <p:ext uri="{D42A27DB-BD31-4B8C-83A1-F6EECF244321}">
                <p14:modId xmlns:p14="http://schemas.microsoft.com/office/powerpoint/2010/main" val="2491726860"/>
              </p:ext>
            </p:extLst>
          </p:nvPr>
        </p:nvGraphicFramePr>
        <p:xfrm>
          <a:off x="167149" y="857950"/>
          <a:ext cx="11701069" cy="1584960"/>
        </p:xfrm>
        <a:graphic>
          <a:graphicData uri="http://schemas.openxmlformats.org/drawingml/2006/table">
            <a:tbl>
              <a:tblPr firstRow="1" bandRow="1">
                <a:tableStyleId>{5C22544A-7EE6-4342-B048-85BDC9FD1C3A}</a:tableStyleId>
              </a:tblPr>
              <a:tblGrid>
                <a:gridCol w="2026841">
                  <a:extLst>
                    <a:ext uri="{9D8B030D-6E8A-4147-A177-3AD203B41FA5}">
                      <a16:colId xmlns:a16="http://schemas.microsoft.com/office/drawing/2014/main" val="3307571819"/>
                    </a:ext>
                  </a:extLst>
                </a:gridCol>
                <a:gridCol w="1182773">
                  <a:extLst>
                    <a:ext uri="{9D8B030D-6E8A-4147-A177-3AD203B41FA5}">
                      <a16:colId xmlns:a16="http://schemas.microsoft.com/office/drawing/2014/main" val="3847105613"/>
                    </a:ext>
                  </a:extLst>
                </a:gridCol>
                <a:gridCol w="1272041">
                  <a:extLst>
                    <a:ext uri="{9D8B030D-6E8A-4147-A177-3AD203B41FA5}">
                      <a16:colId xmlns:a16="http://schemas.microsoft.com/office/drawing/2014/main" val="2669995086"/>
                    </a:ext>
                  </a:extLst>
                </a:gridCol>
                <a:gridCol w="1472889">
                  <a:extLst>
                    <a:ext uri="{9D8B030D-6E8A-4147-A177-3AD203B41FA5}">
                      <a16:colId xmlns:a16="http://schemas.microsoft.com/office/drawing/2014/main" val="3694366703"/>
                    </a:ext>
                  </a:extLst>
                </a:gridCol>
                <a:gridCol w="1417097">
                  <a:extLst>
                    <a:ext uri="{9D8B030D-6E8A-4147-A177-3AD203B41FA5}">
                      <a16:colId xmlns:a16="http://schemas.microsoft.com/office/drawing/2014/main" val="1972861228"/>
                    </a:ext>
                  </a:extLst>
                </a:gridCol>
                <a:gridCol w="2040639">
                  <a:extLst>
                    <a:ext uri="{9D8B030D-6E8A-4147-A177-3AD203B41FA5}">
                      <a16:colId xmlns:a16="http://schemas.microsoft.com/office/drawing/2014/main" val="3995805884"/>
                    </a:ext>
                  </a:extLst>
                </a:gridCol>
                <a:gridCol w="2288789">
                  <a:extLst>
                    <a:ext uri="{9D8B030D-6E8A-4147-A177-3AD203B41FA5}">
                      <a16:colId xmlns:a16="http://schemas.microsoft.com/office/drawing/2014/main" val="3209053358"/>
                    </a:ext>
                  </a:extLst>
                </a:gridCol>
              </a:tblGrid>
              <a:tr h="172930">
                <a:tc>
                  <a:txBody>
                    <a:bodyPr/>
                    <a:lstStyle/>
                    <a:p>
                      <a:r>
                        <a:rPr lang="en-GB" sz="1600" dirty="0">
                          <a:latin typeface="Arial" panose="020B0604020202020204" pitchFamily="34" charset="0"/>
                        </a:rPr>
                        <a:t>Technology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600" b="1" dirty="0">
                          <a:solidFill>
                            <a:schemeClr val="bg1"/>
                          </a:solidFill>
                          <a:latin typeface="Arial" panose="020B0604020202020204" pitchFamily="34" charset="0"/>
                        </a:rPr>
                        <a:t>Total costs (£)</a:t>
                      </a:r>
                      <a:endParaRPr lang="en-GB" sz="1600" dirty="0">
                        <a:latin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600" b="1" dirty="0">
                          <a:solidFill>
                            <a:schemeClr val="bg1"/>
                          </a:solidFill>
                          <a:latin typeface="Arial" panose="020B0604020202020204" pitchFamily="34" charset="0"/>
                        </a:rPr>
                        <a:t>Total QALYs</a:t>
                      </a:r>
                      <a:endParaRPr lang="en-GB" sz="1600" dirty="0">
                        <a:latin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600" b="1" dirty="0">
                          <a:solidFill>
                            <a:schemeClr val="bg1"/>
                          </a:solidFill>
                          <a:latin typeface="Arial" panose="020B0604020202020204" pitchFamily="34" charset="0"/>
                        </a:rPr>
                        <a:t>Incremental costs (£)</a:t>
                      </a:r>
                      <a:endParaRPr lang="en-GB" sz="1600" dirty="0">
                        <a:latin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600" b="1" dirty="0">
                          <a:solidFill>
                            <a:schemeClr val="bg1"/>
                          </a:solidFill>
                          <a:latin typeface="Arial" panose="020B0604020202020204" pitchFamily="34" charset="0"/>
                        </a:rPr>
                        <a:t>Incremental QALYs</a:t>
                      </a:r>
                      <a:endParaRPr lang="en-GB" sz="1600" dirty="0">
                        <a:latin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pPr algn="l"/>
                      <a:r>
                        <a:rPr lang="en-GB" sz="1600" dirty="0">
                          <a:latin typeface="Arial" panose="020B0604020202020204" pitchFamily="34" charset="0"/>
                        </a:rPr>
                        <a:t>ICER (£/QALY) 1.2 Severity weighting</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pPr algn="l"/>
                      <a:r>
                        <a:rPr lang="en-GB" sz="1600" dirty="0">
                          <a:latin typeface="Arial" panose="020B0604020202020204" pitchFamily="34" charset="0"/>
                        </a:rPr>
                        <a:t>ICER (£/QALY)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2444516835"/>
                  </a:ext>
                </a:extLst>
              </a:tr>
              <a:tr h="172930">
                <a:tc gridSpan="7">
                  <a:txBody>
                    <a:bodyPr/>
                    <a:lstStyle/>
                    <a:p>
                      <a:r>
                        <a:rPr lang="en-GB" sz="1600" b="1" dirty="0">
                          <a:solidFill>
                            <a:schemeClr val="bg1"/>
                          </a:solidFill>
                          <a:latin typeface="Arial" panose="020B0604020202020204" pitchFamily="34" charset="0"/>
                        </a:rPr>
                        <a:t>With cirrhotic distribution of 60% reflecting company’s base case </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915471261"/>
                  </a:ext>
                </a:extLst>
              </a:tr>
              <a:tr h="181576">
                <a:tc>
                  <a:txBody>
                    <a:bodyPr/>
                    <a:lstStyle/>
                    <a:p>
                      <a:r>
                        <a:rPr lang="en-GB" sz="1600" dirty="0">
                          <a:latin typeface="Arial" panose="020B0604020202020204" pitchFamily="34" charset="0"/>
                          <a:cs typeface="Arial" panose="020B0604020202020204" pitchFamily="34" charset="0"/>
                        </a:rPr>
                        <a:t>BSC</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600" u="sng" dirty="0" err="1">
                          <a:effectLst/>
                          <a:highlight>
                            <a:srgbClr val="000000"/>
                          </a:highlight>
                          <a:latin typeface="Arial" panose="020B0604020202020204" pitchFamily="34" charset="0"/>
                          <a:ea typeface="Lato" panose="020F0502020204030203" pitchFamily="34" charset="0"/>
                          <a:cs typeface="Times New Roman" panose="02020603050405020304" pitchFamily="18" charset="0"/>
                        </a:rPr>
                        <a:t>xxxxxxx</a:t>
                      </a:r>
                      <a:endParaRPr lang="en-GB" sz="16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600" u="sng" dirty="0" err="1">
                          <a:effectLst/>
                          <a:highlight>
                            <a:srgbClr val="000000"/>
                          </a:highlight>
                          <a:latin typeface="Arial" panose="020B0604020202020204" pitchFamily="34" charset="0"/>
                          <a:ea typeface="Lato" panose="020F0502020204030203" pitchFamily="34" charset="0"/>
                          <a:cs typeface="Arial" panose="020B0604020202020204" pitchFamily="34" charset="0"/>
                        </a:rPr>
                        <a:t>xxxx</a:t>
                      </a:r>
                      <a:endParaRPr lang="en-GB" sz="16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endParaRPr lang="en-GB" sz="16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endParaRPr lang="en-GB" sz="16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endParaRPr lang="en-GB" sz="1600" dirty="0">
                        <a:latin typeface="Arial" panose="020B0604020202020204" pitchFamily="34" charset="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600" b="0" i="0" u="none" strike="noStrike" dirty="0">
                          <a:solidFill>
                            <a:schemeClr val="tx1"/>
                          </a:solidFill>
                          <a:effectLst/>
                          <a:latin typeface="Arial" panose="020B0604020202020204" pitchFamily="34" charset="0"/>
                          <a:cs typeface="Arial" panose="020B0604020202020204" pitchFamily="34" charset="0"/>
                        </a:rPr>
                        <a:t> </a:t>
                      </a:r>
                      <a:r>
                        <a:rPr lang="en-GB" sz="1600" dirty="0">
                          <a:effectLst/>
                          <a:latin typeface="Arial" panose="020B0604020202020204" pitchFamily="34" charset="0"/>
                          <a:ea typeface="Lato" panose="020F0502020204030203" pitchFamily="34" charset="0"/>
                          <a:cs typeface="Arial" panose="020B0604020202020204" pitchFamily="34" charset="0"/>
                        </a:rPr>
                        <a:t>-</a:t>
                      </a:r>
                      <a:endParaRPr lang="en-GB" sz="1600" dirty="0">
                        <a:latin typeface="Arial" panose="020B0604020202020204" pitchFamily="34" charset="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2335749543"/>
                  </a:ext>
                </a:extLst>
              </a:tr>
              <a:tr h="181576">
                <a:tc>
                  <a:txBody>
                    <a:bodyPr/>
                    <a:lstStyle/>
                    <a:p>
                      <a:r>
                        <a:rPr lang="en-GB" sz="1600" dirty="0" err="1">
                          <a:latin typeface="Arial" panose="020B0604020202020204" pitchFamily="34" charset="0"/>
                          <a:cs typeface="Arial" panose="020B0604020202020204" pitchFamily="34" charset="0"/>
                        </a:rPr>
                        <a:t>Bulevirtide</a:t>
                      </a:r>
                      <a:endParaRPr lang="en-GB" sz="1600" dirty="0">
                        <a:latin typeface="Arial" panose="020B0604020202020204" pitchFamily="34" charset="0"/>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600" u="sng" dirty="0" err="1">
                          <a:effectLst/>
                          <a:highlight>
                            <a:srgbClr val="000000"/>
                          </a:highlight>
                          <a:latin typeface="Arial" panose="020B0604020202020204" pitchFamily="34" charset="0"/>
                          <a:ea typeface="Lato" panose="020F0502020204030203" pitchFamily="34" charset="0"/>
                          <a:cs typeface="Times New Roman" panose="02020603050405020304" pitchFamily="18" charset="0"/>
                        </a:rPr>
                        <a:t>xxxxxxxx</a:t>
                      </a:r>
                      <a:endParaRPr lang="en-GB" sz="16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600" u="sng" dirty="0" err="1">
                          <a:effectLst/>
                          <a:highlight>
                            <a:srgbClr val="000000"/>
                          </a:highlight>
                          <a:latin typeface="Arial" panose="020B0604020202020204" pitchFamily="34" charset="0"/>
                          <a:ea typeface="Lato" panose="020F0502020204030203" pitchFamily="34" charset="0"/>
                          <a:cs typeface="Arial" panose="020B0604020202020204" pitchFamily="34" charset="0"/>
                        </a:rPr>
                        <a:t>xxxxx</a:t>
                      </a:r>
                      <a:endParaRPr lang="en-GB" sz="16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600" u="sng" dirty="0" err="1">
                          <a:effectLst/>
                          <a:highlight>
                            <a:srgbClr val="000000"/>
                          </a:highlight>
                          <a:latin typeface="Arial" panose="020B0604020202020204" pitchFamily="34" charset="0"/>
                          <a:ea typeface="Lato" panose="020F0502020204030203" pitchFamily="34" charset="0"/>
                          <a:cs typeface="Arial" panose="020B0604020202020204" pitchFamily="34" charset="0"/>
                        </a:rPr>
                        <a:t>xxxxxxxx</a:t>
                      </a:r>
                      <a:endParaRPr lang="en-GB" sz="16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600" b="0" i="0" u="sng" strike="noStrike" dirty="0" err="1">
                          <a:solidFill>
                            <a:srgbClr val="000000"/>
                          </a:solidFill>
                          <a:effectLst/>
                          <a:highlight>
                            <a:srgbClr val="000000"/>
                          </a:highlight>
                          <a:latin typeface="Arial" panose="020B0604020202020204" pitchFamily="34" charset="0"/>
                          <a:cs typeface="Arial" panose="020B0604020202020204" pitchFamily="34" charset="0"/>
                        </a:rPr>
                        <a:t>xxxx</a:t>
                      </a:r>
                      <a:endParaRPr lang="en-GB" sz="1600" dirty="0">
                        <a:highlight>
                          <a:srgbClr val="000000"/>
                        </a:highlight>
                        <a:latin typeface="Arial" panose="020B0604020202020204" pitchFamily="34" charset="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600" b="0" i="0" u="none" strike="noStrike" dirty="0">
                          <a:solidFill>
                            <a:srgbClr val="000000"/>
                          </a:solidFill>
                          <a:effectLst/>
                          <a:latin typeface="Arial" panose="020B0604020202020204" pitchFamily="34" charset="0"/>
                          <a:cs typeface="Arial" panose="020B0604020202020204" pitchFamily="34" charset="0"/>
                        </a:rPr>
                        <a:t>£27,429* </a:t>
                      </a:r>
                      <a:endParaRPr lang="en-GB" sz="1600" dirty="0">
                        <a:latin typeface="Arial" panose="020B0604020202020204" pitchFamily="34" charset="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600" b="0" i="0" u="none" strike="noStrike" kern="1200" dirty="0">
                          <a:solidFill>
                            <a:schemeClr val="dk1"/>
                          </a:solidFill>
                          <a:effectLst/>
                          <a:latin typeface="Arial" panose="020B0604020202020204" pitchFamily="34" charset="0"/>
                          <a:ea typeface="+mn-ea"/>
                          <a:cs typeface="Arial" panose="020B0604020202020204" pitchFamily="34" charset="0"/>
                        </a:rPr>
                        <a:t>£32,915</a:t>
                      </a:r>
                      <a:endParaRPr lang="en-GB" sz="1600" dirty="0">
                        <a:latin typeface="Arial" panose="020B0604020202020204" pitchFamily="34" charset="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903753710"/>
                  </a:ext>
                </a:extLst>
              </a:tr>
            </a:tbl>
          </a:graphicData>
        </a:graphic>
      </p:graphicFrame>
      <p:sp>
        <p:nvSpPr>
          <p:cNvPr id="9" name="TextBox 8">
            <a:extLst>
              <a:ext uri="{FF2B5EF4-FFF2-40B4-BE49-F238E27FC236}">
                <a16:creationId xmlns:a16="http://schemas.microsoft.com/office/drawing/2014/main" id="{17F5B2AB-6DA6-C691-E558-3F708B9CA4FE}"/>
              </a:ext>
            </a:extLst>
          </p:cNvPr>
          <p:cNvSpPr txBox="1"/>
          <p:nvPr/>
        </p:nvSpPr>
        <p:spPr>
          <a:xfrm>
            <a:off x="239205" y="534011"/>
            <a:ext cx="10965502" cy="369332"/>
          </a:xfrm>
          <a:prstGeom prst="rect">
            <a:avLst/>
          </a:prstGeom>
          <a:noFill/>
        </p:spPr>
        <p:txBody>
          <a:bodyPr wrap="none" rtlCol="0">
            <a:spAutoFit/>
          </a:bodyPr>
          <a:lstStyle/>
          <a:p>
            <a:r>
              <a:rPr lang="en-GB" dirty="0">
                <a:latin typeface="Arial" panose="020B0604020202020204" pitchFamily="34" charset="0"/>
              </a:rPr>
              <a:t>EAG’s preferred deterministic</a:t>
            </a:r>
            <a:r>
              <a:rPr lang="en-GB" dirty="0">
                <a:solidFill>
                  <a:srgbClr val="FF0000"/>
                </a:solidFill>
                <a:latin typeface="Arial" panose="020B0604020202020204" pitchFamily="34" charset="0"/>
              </a:rPr>
              <a:t> </a:t>
            </a:r>
            <a:r>
              <a:rPr lang="en-GB" dirty="0">
                <a:latin typeface="Arial" panose="020B0604020202020204" pitchFamily="34" charset="0"/>
              </a:rPr>
              <a:t>base case results with </a:t>
            </a:r>
            <a:r>
              <a:rPr lang="en-GB" sz="1800" dirty="0">
                <a:effectLst/>
                <a:latin typeface="Arial" panose="020B0604020202020204" pitchFamily="34" charset="0"/>
                <a:ea typeface="Calibri" panose="020F0502020204030204" pitchFamily="34" charset="0"/>
                <a:cs typeface="Arial" panose="020B0604020202020204" pitchFamily="34" charset="0"/>
              </a:rPr>
              <a:t>maximum utility gain for combined responders (</a:t>
            </a:r>
            <a:r>
              <a:rPr lang="en-GB" sz="1800" u="sng" dirty="0" err="1">
                <a:effectLst/>
                <a:highlight>
                  <a:srgbClr val="000000"/>
                </a:highlight>
                <a:latin typeface="Arial" panose="020B0604020202020204" pitchFamily="34" charset="0"/>
                <a:ea typeface="Calibri" panose="020F0502020204030204" pitchFamily="34" charset="0"/>
                <a:cs typeface="Arial" panose="020B0604020202020204" pitchFamily="34" charset="0"/>
              </a:rPr>
              <a:t>xxxx</a:t>
            </a:r>
            <a:r>
              <a:rPr lang="en-GB" sz="1800" u="sng" dirty="0">
                <a:effectLst/>
                <a:latin typeface="Arial" panose="020B0604020202020204" pitchFamily="34" charset="0"/>
                <a:ea typeface="Calibri" panose="020F0502020204030204" pitchFamily="34" charset="0"/>
                <a:cs typeface="Arial" panose="020B0604020202020204" pitchFamily="34" charset="0"/>
              </a:rPr>
              <a:t>)</a:t>
            </a:r>
          </a:p>
        </p:txBody>
      </p:sp>
      <p:graphicFrame>
        <p:nvGraphicFramePr>
          <p:cNvPr id="11" name="Table 4" descr="Company and ERG deterministic base case results">
            <a:extLst>
              <a:ext uri="{FF2B5EF4-FFF2-40B4-BE49-F238E27FC236}">
                <a16:creationId xmlns:a16="http://schemas.microsoft.com/office/drawing/2014/main" id="{54FCF0A7-E623-18EC-A90B-E3D898E5AFC1}"/>
              </a:ext>
            </a:extLst>
          </p:cNvPr>
          <p:cNvGraphicFramePr>
            <a:graphicFrameLocks noGrp="1"/>
          </p:cNvGraphicFramePr>
          <p:nvPr>
            <p:extLst>
              <p:ext uri="{D42A27DB-BD31-4B8C-83A1-F6EECF244321}">
                <p14:modId xmlns:p14="http://schemas.microsoft.com/office/powerpoint/2010/main" val="4117681435"/>
              </p:ext>
            </p:extLst>
          </p:nvPr>
        </p:nvGraphicFramePr>
        <p:xfrm>
          <a:off x="207985" y="2452494"/>
          <a:ext cx="11660233" cy="936244"/>
        </p:xfrm>
        <a:graphic>
          <a:graphicData uri="http://schemas.openxmlformats.org/drawingml/2006/table">
            <a:tbl>
              <a:tblPr firstRow="1" bandRow="1">
                <a:tableStyleId>{5C22544A-7EE6-4342-B048-85BDC9FD1C3A}</a:tableStyleId>
              </a:tblPr>
              <a:tblGrid>
                <a:gridCol w="2019770">
                  <a:extLst>
                    <a:ext uri="{9D8B030D-6E8A-4147-A177-3AD203B41FA5}">
                      <a16:colId xmlns:a16="http://schemas.microsoft.com/office/drawing/2014/main" val="3307571819"/>
                    </a:ext>
                  </a:extLst>
                </a:gridCol>
                <a:gridCol w="1178646">
                  <a:extLst>
                    <a:ext uri="{9D8B030D-6E8A-4147-A177-3AD203B41FA5}">
                      <a16:colId xmlns:a16="http://schemas.microsoft.com/office/drawing/2014/main" val="885764709"/>
                    </a:ext>
                  </a:extLst>
                </a:gridCol>
                <a:gridCol w="1267601">
                  <a:extLst>
                    <a:ext uri="{9D8B030D-6E8A-4147-A177-3AD203B41FA5}">
                      <a16:colId xmlns:a16="http://schemas.microsoft.com/office/drawing/2014/main" val="1517333623"/>
                    </a:ext>
                  </a:extLst>
                </a:gridCol>
                <a:gridCol w="1489986">
                  <a:extLst>
                    <a:ext uri="{9D8B030D-6E8A-4147-A177-3AD203B41FA5}">
                      <a16:colId xmlns:a16="http://schemas.microsoft.com/office/drawing/2014/main" val="2368713443"/>
                    </a:ext>
                  </a:extLst>
                </a:gridCol>
                <a:gridCol w="1456628">
                  <a:extLst>
                    <a:ext uri="{9D8B030D-6E8A-4147-A177-3AD203B41FA5}">
                      <a16:colId xmlns:a16="http://schemas.microsoft.com/office/drawing/2014/main" val="24591524"/>
                    </a:ext>
                  </a:extLst>
                </a:gridCol>
                <a:gridCol w="2013241">
                  <a:extLst>
                    <a:ext uri="{9D8B030D-6E8A-4147-A177-3AD203B41FA5}">
                      <a16:colId xmlns:a16="http://schemas.microsoft.com/office/drawing/2014/main" val="4012505754"/>
                    </a:ext>
                  </a:extLst>
                </a:gridCol>
                <a:gridCol w="2234361">
                  <a:extLst>
                    <a:ext uri="{9D8B030D-6E8A-4147-A177-3AD203B41FA5}">
                      <a16:colId xmlns:a16="http://schemas.microsoft.com/office/drawing/2014/main" val="1599477227"/>
                    </a:ext>
                  </a:extLst>
                </a:gridCol>
              </a:tblGrid>
              <a:tr h="203530">
                <a:tc gridSpan="7">
                  <a:txBody>
                    <a:bodyPr/>
                    <a:lstStyle/>
                    <a:p>
                      <a:pPr algn="l">
                        <a:lnSpc>
                          <a:spcPct val="120000"/>
                        </a:lnSpc>
                        <a:spcBef>
                          <a:spcPts val="200"/>
                        </a:spcBef>
                        <a:spcAft>
                          <a:spcPts val="200"/>
                        </a:spcAft>
                      </a:pPr>
                      <a:r>
                        <a:rPr lang="en-GB" sz="1600" b="1" dirty="0">
                          <a:solidFill>
                            <a:schemeClr val="bg1"/>
                          </a:solidFill>
                          <a:effectLst/>
                          <a:highlight>
                            <a:srgbClr val="000000"/>
                          </a:highlight>
                          <a:latin typeface="Arial" panose="020B0604020202020204" pitchFamily="34" charset="0"/>
                          <a:ea typeface="Times New Roman" panose="02020603050405020304" pitchFamily="18" charset="0"/>
                          <a:cs typeface="Arial" panose="020B0604020202020204" pitchFamily="34" charset="0"/>
                        </a:rPr>
                        <a:t>With cirrhotic distribution at baseline reflecting MYR 301 population (47% with compensated cirrhosis)</a:t>
                      </a: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hMerge="1">
                  <a:txBody>
                    <a:bodyPr/>
                    <a:lstStyle/>
                    <a:p>
                      <a:pPr algn="ctr">
                        <a:lnSpc>
                          <a:spcPct val="120000"/>
                        </a:lnSpc>
                        <a:spcBef>
                          <a:spcPts val="200"/>
                        </a:spcBef>
                        <a:spcAft>
                          <a:spcPts val="200"/>
                        </a:spcAft>
                      </a:pPr>
                      <a:r>
                        <a:rPr lang="en-GB" sz="9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Cirrhotic distribution at baseline reflects the MYR 301 population (47% of patients with compensated cirrhosis)</a:t>
                      </a:r>
                      <a:endParaRPr lang="en-GB" sz="9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hMerge="1">
                  <a:txBody>
                    <a:bodyPr/>
                    <a:lstStyle/>
                    <a:p>
                      <a:pPr algn="ctr">
                        <a:lnSpc>
                          <a:spcPct val="120000"/>
                        </a:lnSpc>
                        <a:spcBef>
                          <a:spcPts val="200"/>
                        </a:spcBef>
                        <a:spcAft>
                          <a:spcPts val="200"/>
                        </a:spcAft>
                      </a:pPr>
                      <a:r>
                        <a:rPr lang="en-GB" sz="9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Cirrhotic distribution at baseline reflects the MYR 301 population (47% of patients with compensated cirrhosis)</a:t>
                      </a:r>
                      <a:endParaRPr lang="en-GB" sz="9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hMerge="1">
                  <a:txBody>
                    <a:bodyPr/>
                    <a:lstStyle/>
                    <a:p>
                      <a:pPr algn="ctr">
                        <a:lnSpc>
                          <a:spcPct val="120000"/>
                        </a:lnSpc>
                        <a:spcBef>
                          <a:spcPts val="200"/>
                        </a:spcBef>
                        <a:spcAft>
                          <a:spcPts val="200"/>
                        </a:spcAft>
                      </a:pPr>
                      <a:r>
                        <a:rPr lang="en-GB" sz="9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Cirrhotic distribution at baseline reflects the MYR 301 population (47% of patients with compensated cirrhosis)</a:t>
                      </a:r>
                      <a:endParaRPr lang="en-GB" sz="9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hMerge="1">
                  <a:txBody>
                    <a:bodyPr/>
                    <a:lstStyle/>
                    <a:p>
                      <a:pPr algn="ctr">
                        <a:lnSpc>
                          <a:spcPct val="120000"/>
                        </a:lnSpc>
                        <a:spcBef>
                          <a:spcPts val="200"/>
                        </a:spcBef>
                        <a:spcAft>
                          <a:spcPts val="200"/>
                        </a:spcAft>
                      </a:pPr>
                      <a:r>
                        <a:rPr lang="en-GB" sz="9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Cirrhotic distribution at baseline reflects the MYR 301 population (47% of patients with compensated cirrhosis)</a:t>
                      </a:r>
                      <a:endParaRPr lang="en-GB" sz="9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hMerge="1">
                  <a:txBody>
                    <a:bodyPr/>
                    <a:lstStyle/>
                    <a:p>
                      <a:endParaRPr lang="en-GB"/>
                    </a:p>
                  </a:txBody>
                  <a:tcPr/>
                </a:tc>
                <a:tc hMerge="1">
                  <a:txBody>
                    <a:bodyPr/>
                    <a:lstStyle/>
                    <a:p>
                      <a:pPr algn="ctr">
                        <a:lnSpc>
                          <a:spcPct val="120000"/>
                        </a:lnSpc>
                        <a:spcBef>
                          <a:spcPts val="200"/>
                        </a:spcBef>
                        <a:spcAft>
                          <a:spcPts val="200"/>
                        </a:spcAft>
                      </a:pPr>
                      <a:r>
                        <a:rPr lang="en-GB" sz="9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Cirrhotic distribution at baseline reflects the MYR 301 population (47% of patients with compensated cirrhosis)</a:t>
                      </a:r>
                      <a:endParaRPr lang="en-GB" sz="9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409314412"/>
                  </a:ext>
                </a:extLst>
              </a:tr>
              <a:tr h="252696">
                <a:tc>
                  <a:txBody>
                    <a:bodyPr/>
                    <a:lstStyle/>
                    <a:p>
                      <a:r>
                        <a:rPr lang="en-GB" sz="1600" dirty="0">
                          <a:latin typeface="Arial" panose="020B0604020202020204" pitchFamily="34" charset="0"/>
                          <a:cs typeface="Arial" panose="020B0604020202020204" pitchFamily="34" charset="0"/>
                        </a:rPr>
                        <a:t>BSC</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600" u="sng" dirty="0" err="1">
                          <a:effectLst/>
                          <a:highlight>
                            <a:srgbClr val="000000"/>
                          </a:highlight>
                          <a:latin typeface="Arial" panose="020B0604020202020204" pitchFamily="34" charset="0"/>
                          <a:ea typeface="Lato" panose="020F0502020204030203" pitchFamily="34" charset="0"/>
                          <a:cs typeface="Times New Roman" panose="02020603050405020304" pitchFamily="18" charset="0"/>
                        </a:rPr>
                        <a:t>xxxxxxx</a:t>
                      </a:r>
                      <a:endParaRPr lang="en-GB" sz="16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r>
                        <a:rPr lang="en-GB" sz="1600" u="sng" dirty="0" err="1">
                          <a:effectLst/>
                          <a:highlight>
                            <a:srgbClr val="000000"/>
                          </a:highlight>
                          <a:latin typeface="Arial" panose="020B0604020202020204" pitchFamily="34" charset="0"/>
                          <a:ea typeface="Times New Roman" panose="02020603050405020304" pitchFamily="18" charset="0"/>
                          <a:cs typeface="Arial" panose="020B0604020202020204" pitchFamily="34" charset="0"/>
                        </a:rPr>
                        <a:t>xxxx</a:t>
                      </a:r>
                      <a:endParaRPr lang="en-GB" sz="1600" dirty="0">
                        <a:effectLst/>
                        <a:highlight>
                          <a:srgbClr val="00000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endParaRPr lang="en-GB" sz="1600" dirty="0">
                        <a:effectLst/>
                        <a:highlight>
                          <a:srgbClr val="00000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endParaRPr lang="en-GB" sz="1600" dirty="0">
                        <a:effectLst/>
                        <a:highlight>
                          <a:srgbClr val="00000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2335749543"/>
                  </a:ext>
                </a:extLst>
              </a:tr>
              <a:tr h="252696">
                <a:tc>
                  <a:txBody>
                    <a:bodyPr/>
                    <a:lstStyle/>
                    <a:p>
                      <a:r>
                        <a:rPr lang="en-GB" sz="1600" dirty="0" err="1">
                          <a:latin typeface="Arial" panose="020B0604020202020204" pitchFamily="34" charset="0"/>
                          <a:cs typeface="Arial" panose="020B0604020202020204" pitchFamily="34" charset="0"/>
                        </a:rPr>
                        <a:t>Bulevirtide</a:t>
                      </a:r>
                      <a:endParaRPr lang="en-GB" sz="1600" dirty="0">
                        <a:latin typeface="Arial" panose="020B0604020202020204" pitchFamily="34" charset="0"/>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600" u="sng" dirty="0" err="1">
                          <a:effectLst/>
                          <a:highlight>
                            <a:srgbClr val="000000"/>
                          </a:highlight>
                          <a:latin typeface="Arial" panose="020B0604020202020204" pitchFamily="34" charset="0"/>
                          <a:ea typeface="Lato" panose="020F0502020204030203" pitchFamily="34" charset="0"/>
                          <a:cs typeface="Times New Roman" panose="02020603050405020304" pitchFamily="18" charset="0"/>
                        </a:rPr>
                        <a:t>xxxxxxxx</a:t>
                      </a:r>
                      <a:endParaRPr lang="en-GB" sz="16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r>
                        <a:rPr lang="en-GB" sz="1600" u="sng" dirty="0" err="1">
                          <a:effectLst/>
                          <a:highlight>
                            <a:srgbClr val="000000"/>
                          </a:highlight>
                          <a:latin typeface="Arial" panose="020B0604020202020204" pitchFamily="34" charset="0"/>
                          <a:ea typeface="Times New Roman" panose="02020603050405020304" pitchFamily="18" charset="0"/>
                          <a:cs typeface="Arial" panose="020B0604020202020204" pitchFamily="34" charset="0"/>
                        </a:rPr>
                        <a:t>xxxxx</a:t>
                      </a:r>
                      <a:endParaRPr lang="en-GB" sz="1600" dirty="0">
                        <a:effectLst/>
                        <a:highlight>
                          <a:srgbClr val="00000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r>
                        <a:rPr lang="en-GB" sz="1600" u="sng" dirty="0" err="1">
                          <a:effectLst/>
                          <a:highlight>
                            <a:srgbClr val="000000"/>
                          </a:highlight>
                          <a:latin typeface="Arial" panose="020B0604020202020204" pitchFamily="34" charset="0"/>
                          <a:ea typeface="Times New Roman" panose="02020603050405020304" pitchFamily="18" charset="0"/>
                          <a:cs typeface="Arial" panose="020B0604020202020204" pitchFamily="34" charset="0"/>
                        </a:rPr>
                        <a:t>xxxxxxxx</a:t>
                      </a:r>
                      <a:endParaRPr lang="en-GB" sz="1600" dirty="0">
                        <a:effectLst/>
                        <a:highlight>
                          <a:srgbClr val="00000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r>
                        <a:rPr lang="en-GB" sz="1600" u="sng" kern="1200" dirty="0" err="1">
                          <a:solidFill>
                            <a:schemeClr val="dk1"/>
                          </a:solidFill>
                          <a:effectLst/>
                          <a:highlight>
                            <a:srgbClr val="000000"/>
                          </a:highlight>
                          <a:latin typeface="Arial" panose="020B0604020202020204" pitchFamily="34" charset="0"/>
                          <a:ea typeface="+mn-ea"/>
                          <a:cs typeface="Arial" panose="020B0604020202020204" pitchFamily="34" charset="0"/>
                        </a:rPr>
                        <a:t>xxxx</a:t>
                      </a:r>
                      <a:endParaRPr lang="en-GB" sz="1600" dirty="0">
                        <a:effectLst/>
                        <a:highlight>
                          <a:srgbClr val="00000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marL="0" marR="0" lvl="0" indent="0" algn="r" defTabSz="914400" rtl="0" eaLnBrk="1" fontAlgn="auto" latinLnBrk="0" hangingPunct="1">
                        <a:lnSpc>
                          <a:spcPct val="120000"/>
                        </a:lnSpc>
                        <a:spcBef>
                          <a:spcPts val="200"/>
                        </a:spcBef>
                        <a:spcAft>
                          <a:spcPts val="200"/>
                        </a:spcAft>
                        <a:buClrTx/>
                        <a:buSzTx/>
                        <a:buFontTx/>
                        <a:buNone/>
                        <a:tabLst/>
                        <a:defRPr/>
                      </a:pPr>
                      <a:r>
                        <a:rPr lang="en-GB" sz="1600" dirty="0">
                          <a:effectLst/>
                          <a:latin typeface="Arial" panose="020B0604020202020204" pitchFamily="34" charset="0"/>
                          <a:ea typeface="Times New Roman" panose="02020603050405020304" pitchFamily="18" charset="0"/>
                          <a:cs typeface="Arial" panose="020B0604020202020204" pitchFamily="34" charset="0"/>
                        </a:rPr>
                        <a:t>£30,702*</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marL="0" marR="0" lvl="0" indent="0" algn="r" defTabSz="914400" rtl="0" eaLnBrk="1" fontAlgn="auto" latinLnBrk="0" hangingPunct="1">
                        <a:lnSpc>
                          <a:spcPct val="120000"/>
                        </a:lnSpc>
                        <a:spcBef>
                          <a:spcPts val="200"/>
                        </a:spcBef>
                        <a:spcAft>
                          <a:spcPts val="200"/>
                        </a:spcAft>
                        <a:buClrTx/>
                        <a:buSzTx/>
                        <a:buFontTx/>
                        <a:buNone/>
                        <a:tabLst/>
                        <a:defRPr/>
                      </a:pPr>
                      <a:r>
                        <a:rPr lang="en-GB" sz="1600" dirty="0">
                          <a:effectLst/>
                          <a:latin typeface="Arial" panose="020B0604020202020204" pitchFamily="34" charset="0"/>
                          <a:ea typeface="Times New Roman" panose="02020603050405020304" pitchFamily="18" charset="0"/>
                          <a:cs typeface="Arial" panose="020B0604020202020204" pitchFamily="34" charset="0"/>
                        </a:rPr>
                        <a:t>£36,843</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903753710"/>
                  </a:ext>
                </a:extLst>
              </a:tr>
            </a:tbl>
          </a:graphicData>
        </a:graphic>
      </p:graphicFrame>
      <p:sp>
        <p:nvSpPr>
          <p:cNvPr id="12" name="TextBox 11">
            <a:extLst>
              <a:ext uri="{FF2B5EF4-FFF2-40B4-BE49-F238E27FC236}">
                <a16:creationId xmlns:a16="http://schemas.microsoft.com/office/drawing/2014/main" id="{27AA3616-A908-2FFC-C31B-E42C735C31E4}"/>
              </a:ext>
            </a:extLst>
          </p:cNvPr>
          <p:cNvSpPr txBox="1"/>
          <p:nvPr/>
        </p:nvSpPr>
        <p:spPr>
          <a:xfrm>
            <a:off x="207984" y="3370414"/>
            <a:ext cx="10901382" cy="369332"/>
          </a:xfrm>
          <a:prstGeom prst="rect">
            <a:avLst/>
          </a:prstGeom>
          <a:noFill/>
        </p:spPr>
        <p:txBody>
          <a:bodyPr wrap="none" rtlCol="0">
            <a:spAutoFit/>
          </a:bodyPr>
          <a:lstStyle/>
          <a:p>
            <a:r>
              <a:rPr lang="en-GB" dirty="0">
                <a:latin typeface="Arial" panose="020B0604020202020204" pitchFamily="34" charset="0"/>
              </a:rPr>
              <a:t>EAG’s preferred probabilistic</a:t>
            </a:r>
            <a:r>
              <a:rPr lang="en-GB" dirty="0">
                <a:solidFill>
                  <a:srgbClr val="FF0000"/>
                </a:solidFill>
                <a:latin typeface="Arial" panose="020B0604020202020204" pitchFamily="34" charset="0"/>
              </a:rPr>
              <a:t> </a:t>
            </a:r>
            <a:r>
              <a:rPr lang="en-GB" dirty="0">
                <a:latin typeface="Arial" panose="020B0604020202020204" pitchFamily="34" charset="0"/>
              </a:rPr>
              <a:t>base case results with </a:t>
            </a:r>
            <a:r>
              <a:rPr lang="en-GB" sz="1800" dirty="0">
                <a:effectLst/>
                <a:latin typeface="Arial" panose="020B0604020202020204" pitchFamily="34" charset="0"/>
                <a:ea typeface="Calibri" panose="020F0502020204030204" pitchFamily="34" charset="0"/>
                <a:cs typeface="Arial" panose="020B0604020202020204" pitchFamily="34" charset="0"/>
              </a:rPr>
              <a:t>maximum utility gain for combined responders (</a:t>
            </a:r>
            <a:r>
              <a:rPr lang="en-GB" sz="1800" u="sng" dirty="0" err="1">
                <a:effectLst/>
                <a:highlight>
                  <a:srgbClr val="000000"/>
                </a:highlight>
                <a:latin typeface="Arial" panose="020B0604020202020204" pitchFamily="34" charset="0"/>
                <a:ea typeface="Calibri" panose="020F0502020204030204" pitchFamily="34" charset="0"/>
                <a:cs typeface="Arial" panose="020B0604020202020204" pitchFamily="34" charset="0"/>
              </a:rPr>
              <a:t>xxxx</a:t>
            </a:r>
            <a:r>
              <a:rPr lang="en-GB" sz="1800" dirty="0">
                <a:effectLst/>
                <a:latin typeface="Arial" panose="020B0604020202020204" pitchFamily="34" charset="0"/>
                <a:ea typeface="Calibri" panose="020F0502020204030204" pitchFamily="34" charset="0"/>
                <a:cs typeface="Arial" panose="020B0604020202020204" pitchFamily="34" charset="0"/>
              </a:rPr>
              <a:t>)</a:t>
            </a:r>
          </a:p>
        </p:txBody>
      </p:sp>
      <p:graphicFrame>
        <p:nvGraphicFramePr>
          <p:cNvPr id="13" name="Table 4" descr="Company and ERG deterministic base case results">
            <a:extLst>
              <a:ext uri="{FF2B5EF4-FFF2-40B4-BE49-F238E27FC236}">
                <a16:creationId xmlns:a16="http://schemas.microsoft.com/office/drawing/2014/main" id="{E80AB4E1-FC78-FF2D-C8CF-D49AE91129A6}"/>
              </a:ext>
            </a:extLst>
          </p:cNvPr>
          <p:cNvGraphicFramePr>
            <a:graphicFrameLocks noGrp="1"/>
          </p:cNvGraphicFramePr>
          <p:nvPr>
            <p:extLst>
              <p:ext uri="{D42A27DB-BD31-4B8C-83A1-F6EECF244321}">
                <p14:modId xmlns:p14="http://schemas.microsoft.com/office/powerpoint/2010/main" val="911679592"/>
              </p:ext>
            </p:extLst>
          </p:nvPr>
        </p:nvGraphicFramePr>
        <p:xfrm>
          <a:off x="237033" y="3695918"/>
          <a:ext cx="11717932" cy="1584960"/>
        </p:xfrm>
        <a:graphic>
          <a:graphicData uri="http://schemas.openxmlformats.org/drawingml/2006/table">
            <a:tbl>
              <a:tblPr firstRow="1" bandRow="1">
                <a:tableStyleId>{5C22544A-7EE6-4342-B048-85BDC9FD1C3A}</a:tableStyleId>
              </a:tblPr>
              <a:tblGrid>
                <a:gridCol w="2029762">
                  <a:extLst>
                    <a:ext uri="{9D8B030D-6E8A-4147-A177-3AD203B41FA5}">
                      <a16:colId xmlns:a16="http://schemas.microsoft.com/office/drawing/2014/main" val="3307571819"/>
                    </a:ext>
                  </a:extLst>
                </a:gridCol>
                <a:gridCol w="1184478">
                  <a:extLst>
                    <a:ext uri="{9D8B030D-6E8A-4147-A177-3AD203B41FA5}">
                      <a16:colId xmlns:a16="http://schemas.microsoft.com/office/drawing/2014/main" val="3847105613"/>
                    </a:ext>
                  </a:extLst>
                </a:gridCol>
                <a:gridCol w="1273874">
                  <a:extLst>
                    <a:ext uri="{9D8B030D-6E8A-4147-A177-3AD203B41FA5}">
                      <a16:colId xmlns:a16="http://schemas.microsoft.com/office/drawing/2014/main" val="2669995086"/>
                    </a:ext>
                  </a:extLst>
                </a:gridCol>
                <a:gridCol w="1475011">
                  <a:extLst>
                    <a:ext uri="{9D8B030D-6E8A-4147-A177-3AD203B41FA5}">
                      <a16:colId xmlns:a16="http://schemas.microsoft.com/office/drawing/2014/main" val="3694366703"/>
                    </a:ext>
                  </a:extLst>
                </a:gridCol>
                <a:gridCol w="1419139">
                  <a:extLst>
                    <a:ext uri="{9D8B030D-6E8A-4147-A177-3AD203B41FA5}">
                      <a16:colId xmlns:a16="http://schemas.microsoft.com/office/drawing/2014/main" val="1972861228"/>
                    </a:ext>
                  </a:extLst>
                </a:gridCol>
                <a:gridCol w="1938360">
                  <a:extLst>
                    <a:ext uri="{9D8B030D-6E8A-4147-A177-3AD203B41FA5}">
                      <a16:colId xmlns:a16="http://schemas.microsoft.com/office/drawing/2014/main" val="3995805884"/>
                    </a:ext>
                  </a:extLst>
                </a:gridCol>
                <a:gridCol w="152400">
                  <a:extLst>
                    <a:ext uri="{9D8B030D-6E8A-4147-A177-3AD203B41FA5}">
                      <a16:colId xmlns:a16="http://schemas.microsoft.com/office/drawing/2014/main" val="1706703918"/>
                    </a:ext>
                  </a:extLst>
                </a:gridCol>
                <a:gridCol w="2244908">
                  <a:extLst>
                    <a:ext uri="{9D8B030D-6E8A-4147-A177-3AD203B41FA5}">
                      <a16:colId xmlns:a16="http://schemas.microsoft.com/office/drawing/2014/main" val="1059430193"/>
                    </a:ext>
                  </a:extLst>
                </a:gridCol>
              </a:tblGrid>
              <a:tr h="545537">
                <a:tc>
                  <a:txBody>
                    <a:bodyPr/>
                    <a:lstStyle/>
                    <a:p>
                      <a:r>
                        <a:rPr lang="en-GB" sz="1600" dirty="0">
                          <a:latin typeface="Arial" panose="020B0604020202020204" pitchFamily="34" charset="0"/>
                        </a:rPr>
                        <a:t>Technology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600" b="1" dirty="0">
                          <a:solidFill>
                            <a:schemeClr val="bg1"/>
                          </a:solidFill>
                          <a:latin typeface="Arial" panose="020B0604020202020204" pitchFamily="34" charset="0"/>
                        </a:rPr>
                        <a:t>Total costs (£)</a:t>
                      </a:r>
                      <a:endParaRPr lang="en-GB" sz="1600" dirty="0">
                        <a:latin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600" b="1" dirty="0">
                          <a:solidFill>
                            <a:schemeClr val="bg1"/>
                          </a:solidFill>
                          <a:latin typeface="Arial" panose="020B0604020202020204" pitchFamily="34" charset="0"/>
                        </a:rPr>
                        <a:t>Total QALYs</a:t>
                      </a:r>
                      <a:endParaRPr lang="en-GB" sz="1600" dirty="0">
                        <a:latin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600" b="1" dirty="0">
                          <a:solidFill>
                            <a:schemeClr val="bg1"/>
                          </a:solidFill>
                          <a:latin typeface="Arial" panose="020B0604020202020204" pitchFamily="34" charset="0"/>
                        </a:rPr>
                        <a:t>Incremental costs (£)</a:t>
                      </a:r>
                      <a:endParaRPr lang="en-GB" sz="1600" dirty="0">
                        <a:latin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600" b="1" dirty="0">
                          <a:solidFill>
                            <a:schemeClr val="bg1"/>
                          </a:solidFill>
                          <a:latin typeface="Arial" panose="020B0604020202020204" pitchFamily="34" charset="0"/>
                        </a:rPr>
                        <a:t>Incremental QALYs</a:t>
                      </a:r>
                      <a:endParaRPr lang="en-GB" sz="1600" dirty="0">
                        <a:latin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gridSpan="2">
                  <a:txBody>
                    <a:bodyPr/>
                    <a:lstStyle/>
                    <a:p>
                      <a:r>
                        <a:rPr lang="en-GB" sz="1600" dirty="0">
                          <a:latin typeface="Arial" panose="020B0604020202020204" pitchFamily="34" charset="0"/>
                        </a:rPr>
                        <a:t>ICER (£/QALY) 1.2 Severity weighting</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hMerge="1">
                  <a:txBody>
                    <a:bodyPr/>
                    <a:lstStyle/>
                    <a:p>
                      <a:r>
                        <a:rPr lang="en-GB" sz="1600" dirty="0">
                          <a:latin typeface="Arial" panose="020B0604020202020204" pitchFamily="34" charset="0"/>
                        </a:rPr>
                        <a:t>ICER (£/QALY)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600" dirty="0">
                          <a:latin typeface="Arial" panose="020B0604020202020204" pitchFamily="34" charset="0"/>
                        </a:rPr>
                        <a:t>ICER (£/QALY)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2444516835"/>
                  </a:ext>
                </a:extLst>
              </a:tr>
              <a:tr h="330193">
                <a:tc gridSpan="8">
                  <a:txBody>
                    <a:bodyPr/>
                    <a:lstStyle/>
                    <a:p>
                      <a:r>
                        <a:rPr lang="en-GB" sz="1600" b="1" dirty="0">
                          <a:solidFill>
                            <a:schemeClr val="bg1"/>
                          </a:solidFill>
                          <a:latin typeface="Arial" panose="020B0604020202020204" pitchFamily="34" charset="0"/>
                        </a:rPr>
                        <a:t>With cirrhotic distribution of 60% reflecting company’s base case </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sz="1600" b="1" dirty="0">
                        <a:solidFill>
                          <a:schemeClr val="bg1"/>
                        </a:solidFill>
                        <a:latin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2915471261"/>
                  </a:ext>
                </a:extLst>
              </a:tr>
              <a:tr h="330193">
                <a:tc>
                  <a:txBody>
                    <a:bodyPr/>
                    <a:lstStyle/>
                    <a:p>
                      <a:r>
                        <a:rPr lang="en-GB" sz="1600" dirty="0">
                          <a:latin typeface="Arial" panose="020B0604020202020204" pitchFamily="34" charset="0"/>
                          <a:cs typeface="Arial" panose="020B0604020202020204" pitchFamily="34" charset="0"/>
                        </a:rPr>
                        <a:t>BSC</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600" u="sng" dirty="0" err="1">
                          <a:effectLst/>
                          <a:highlight>
                            <a:srgbClr val="000000"/>
                          </a:highlight>
                          <a:latin typeface="Arial" panose="020B0604020202020204" pitchFamily="34" charset="0"/>
                          <a:ea typeface="Lato" panose="020F0502020204030203" pitchFamily="34" charset="0"/>
                          <a:cs typeface="Times New Roman" panose="02020603050405020304" pitchFamily="18" charset="0"/>
                        </a:rPr>
                        <a:t>xxxxxxx</a:t>
                      </a:r>
                      <a:endParaRPr lang="en-GB" sz="16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600" u="sng" dirty="0" err="1">
                          <a:effectLst/>
                          <a:highlight>
                            <a:srgbClr val="000000"/>
                          </a:highlight>
                          <a:latin typeface="Arial" panose="020B0604020202020204" pitchFamily="34" charset="0"/>
                          <a:ea typeface="Lato" panose="020F0502020204030203" pitchFamily="34" charset="0"/>
                          <a:cs typeface="Arial" panose="020B0604020202020204" pitchFamily="34" charset="0"/>
                        </a:rPr>
                        <a:t>xxxx</a:t>
                      </a:r>
                      <a:endParaRPr lang="en-GB" sz="16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endParaRPr lang="en-GB" sz="16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endParaRPr lang="en-GB" sz="16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endParaRPr lang="en-GB" sz="1600" dirty="0">
                        <a:latin typeface="Arial" panose="020B0604020202020204" pitchFamily="34" charset="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gridSpan="2">
                  <a:txBody>
                    <a:bodyPr/>
                    <a:lstStyle/>
                    <a:p>
                      <a:pPr algn="r"/>
                      <a:r>
                        <a:rPr lang="en-GB" sz="1600" b="0" i="0" u="none" strike="noStrike">
                          <a:solidFill>
                            <a:schemeClr val="tx1"/>
                          </a:solidFill>
                          <a:effectLst/>
                          <a:latin typeface="Arial" panose="020B0604020202020204" pitchFamily="34" charset="0"/>
                          <a:cs typeface="Arial" panose="020B0604020202020204" pitchFamily="34" charset="0"/>
                        </a:rPr>
                        <a:t> </a:t>
                      </a:r>
                      <a:r>
                        <a:rPr lang="en-GB" sz="1600">
                          <a:effectLst/>
                          <a:latin typeface="Arial" panose="020B0604020202020204" pitchFamily="34" charset="0"/>
                          <a:ea typeface="Times New Roman" panose="02020603050405020304" pitchFamily="18" charset="0"/>
                          <a:cs typeface="Arial" panose="020B0604020202020204" pitchFamily="34" charset="0"/>
                        </a:rPr>
                        <a:t>-</a:t>
                      </a:r>
                      <a:endParaRPr lang="en-GB" sz="1600" dirty="0">
                        <a:latin typeface="Arial" panose="020B0604020202020204" pitchFamily="34" charset="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hMerge="1">
                  <a:txBody>
                    <a:bodyPr/>
                    <a:lstStyle/>
                    <a:p>
                      <a:pPr algn="r"/>
                      <a:endParaRPr lang="en-GB" sz="1600" dirty="0">
                        <a:latin typeface="Arial" panose="020B0604020202020204" pitchFamily="34" charset="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2335749543"/>
                  </a:ext>
                </a:extLst>
              </a:tr>
              <a:tr h="330193">
                <a:tc>
                  <a:txBody>
                    <a:bodyPr/>
                    <a:lstStyle/>
                    <a:p>
                      <a:r>
                        <a:rPr lang="en-GB" sz="1600" dirty="0" err="1">
                          <a:latin typeface="Arial" panose="020B0604020202020204" pitchFamily="34" charset="0"/>
                          <a:cs typeface="Arial" panose="020B0604020202020204" pitchFamily="34" charset="0"/>
                        </a:rPr>
                        <a:t>Bulevirtide</a:t>
                      </a:r>
                      <a:endParaRPr lang="en-GB" sz="1600" dirty="0">
                        <a:latin typeface="Arial" panose="020B0604020202020204" pitchFamily="34" charset="0"/>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600" u="sng" dirty="0" err="1">
                          <a:effectLst/>
                          <a:highlight>
                            <a:srgbClr val="000000"/>
                          </a:highlight>
                          <a:latin typeface="Arial" panose="020B0604020202020204" pitchFamily="34" charset="0"/>
                          <a:ea typeface="Lato" panose="020F0502020204030203" pitchFamily="34" charset="0"/>
                          <a:cs typeface="Times New Roman" panose="02020603050405020304" pitchFamily="18" charset="0"/>
                        </a:rPr>
                        <a:t>xxxxxxxx</a:t>
                      </a:r>
                      <a:endParaRPr lang="en-GB" sz="16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600" u="sng" dirty="0" err="1">
                          <a:effectLst/>
                          <a:highlight>
                            <a:srgbClr val="000000"/>
                          </a:highlight>
                          <a:latin typeface="Arial" panose="020B0604020202020204" pitchFamily="34" charset="0"/>
                          <a:ea typeface="Lato" panose="020F0502020204030203" pitchFamily="34" charset="0"/>
                          <a:cs typeface="Arial" panose="020B0604020202020204" pitchFamily="34" charset="0"/>
                        </a:rPr>
                        <a:t>xxxxx</a:t>
                      </a:r>
                      <a:endParaRPr lang="en-GB" sz="16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600" u="sng" dirty="0" err="1">
                          <a:effectLst/>
                          <a:highlight>
                            <a:srgbClr val="000000"/>
                          </a:highlight>
                          <a:latin typeface="Arial" panose="020B0604020202020204" pitchFamily="34" charset="0"/>
                          <a:ea typeface="Calibri" panose="020F0502020204030204" pitchFamily="34" charset="0"/>
                          <a:cs typeface="Arial" panose="020B0604020202020204" pitchFamily="34" charset="0"/>
                        </a:rPr>
                        <a:t>xxxxxxxx</a:t>
                      </a:r>
                      <a:endParaRPr lang="en-GB" sz="16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r>
                        <a:rPr lang="en-GB" sz="1600" u="sng" kern="1200" dirty="0" err="1">
                          <a:solidFill>
                            <a:schemeClr val="dk1"/>
                          </a:solidFill>
                          <a:effectLst/>
                          <a:highlight>
                            <a:srgbClr val="000000"/>
                          </a:highlight>
                          <a:latin typeface="Arial" panose="020B0604020202020204" pitchFamily="34" charset="0"/>
                          <a:ea typeface="+mn-ea"/>
                          <a:cs typeface="Arial" panose="020B0604020202020204" pitchFamily="34" charset="0"/>
                        </a:rPr>
                        <a:t>xxxx</a:t>
                      </a:r>
                      <a:endParaRPr lang="en-GB" sz="1600" dirty="0">
                        <a:effectLst/>
                        <a:highlight>
                          <a:srgbClr val="000000"/>
                        </a:highligh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600" b="0" i="0" u="none" strike="noStrike" dirty="0">
                          <a:solidFill>
                            <a:srgbClr val="000000"/>
                          </a:solidFill>
                          <a:effectLst/>
                          <a:latin typeface="Arial" panose="020B0604020202020204" pitchFamily="34" charset="0"/>
                          <a:cs typeface="Arial" panose="020B0604020202020204" pitchFamily="34" charset="0"/>
                        </a:rPr>
                        <a:t>£27,927* </a:t>
                      </a:r>
                      <a:endParaRPr lang="en-GB" sz="1600" dirty="0">
                        <a:latin typeface="Arial" panose="020B0604020202020204" pitchFamily="34" charset="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gridSpan="2">
                  <a:txBody>
                    <a:bodyPr/>
                    <a:lstStyle/>
                    <a:p>
                      <a:pPr algn="r"/>
                      <a:r>
                        <a:rPr lang="en-GB" sz="1600" b="0" i="0" u="none" strike="noStrike" kern="1200" dirty="0">
                          <a:solidFill>
                            <a:schemeClr val="dk1"/>
                          </a:solidFill>
                          <a:effectLst/>
                          <a:latin typeface="Arial" panose="020B0604020202020204" pitchFamily="34" charset="0"/>
                          <a:ea typeface="+mn-ea"/>
                          <a:cs typeface="Arial" panose="020B0604020202020204" pitchFamily="34" charset="0"/>
                        </a:rPr>
                        <a:t>£33,513</a:t>
                      </a:r>
                      <a:endParaRPr lang="en-GB" sz="1600" dirty="0">
                        <a:latin typeface="Arial" panose="020B0604020202020204" pitchFamily="34" charset="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hMerge="1">
                  <a:txBody>
                    <a:bodyPr/>
                    <a:lstStyle/>
                    <a:p>
                      <a:pPr algn="r"/>
                      <a:endParaRPr lang="en-GB" sz="1600" dirty="0">
                        <a:latin typeface="Arial" panose="020B0604020202020204" pitchFamily="34" charset="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903753710"/>
                  </a:ext>
                </a:extLst>
              </a:tr>
            </a:tbl>
          </a:graphicData>
        </a:graphic>
      </p:graphicFrame>
      <p:graphicFrame>
        <p:nvGraphicFramePr>
          <p:cNvPr id="14" name="Table 4" descr="Company and ERG deterministic base case results">
            <a:extLst>
              <a:ext uri="{FF2B5EF4-FFF2-40B4-BE49-F238E27FC236}">
                <a16:creationId xmlns:a16="http://schemas.microsoft.com/office/drawing/2014/main" id="{3E70AB14-15D5-4D82-C646-67F9C3975405}"/>
              </a:ext>
            </a:extLst>
          </p:cNvPr>
          <p:cNvGraphicFramePr>
            <a:graphicFrameLocks noGrp="1"/>
          </p:cNvGraphicFramePr>
          <p:nvPr>
            <p:extLst>
              <p:ext uri="{D42A27DB-BD31-4B8C-83A1-F6EECF244321}">
                <p14:modId xmlns:p14="http://schemas.microsoft.com/office/powerpoint/2010/main" val="3930722252"/>
              </p:ext>
            </p:extLst>
          </p:nvPr>
        </p:nvGraphicFramePr>
        <p:xfrm>
          <a:off x="207985" y="5326036"/>
          <a:ext cx="11717933" cy="1145591"/>
        </p:xfrm>
        <a:graphic>
          <a:graphicData uri="http://schemas.openxmlformats.org/drawingml/2006/table">
            <a:tbl>
              <a:tblPr firstRow="1" bandRow="1">
                <a:tableStyleId>{5C22544A-7EE6-4342-B048-85BDC9FD1C3A}</a:tableStyleId>
              </a:tblPr>
              <a:tblGrid>
                <a:gridCol w="2029765">
                  <a:extLst>
                    <a:ext uri="{9D8B030D-6E8A-4147-A177-3AD203B41FA5}">
                      <a16:colId xmlns:a16="http://schemas.microsoft.com/office/drawing/2014/main" val="3307571819"/>
                    </a:ext>
                  </a:extLst>
                </a:gridCol>
                <a:gridCol w="1184478">
                  <a:extLst>
                    <a:ext uri="{9D8B030D-6E8A-4147-A177-3AD203B41FA5}">
                      <a16:colId xmlns:a16="http://schemas.microsoft.com/office/drawing/2014/main" val="885764709"/>
                    </a:ext>
                  </a:extLst>
                </a:gridCol>
                <a:gridCol w="1273874">
                  <a:extLst>
                    <a:ext uri="{9D8B030D-6E8A-4147-A177-3AD203B41FA5}">
                      <a16:colId xmlns:a16="http://schemas.microsoft.com/office/drawing/2014/main" val="1517333623"/>
                    </a:ext>
                  </a:extLst>
                </a:gridCol>
                <a:gridCol w="1497359">
                  <a:extLst>
                    <a:ext uri="{9D8B030D-6E8A-4147-A177-3AD203B41FA5}">
                      <a16:colId xmlns:a16="http://schemas.microsoft.com/office/drawing/2014/main" val="2368713443"/>
                    </a:ext>
                  </a:extLst>
                </a:gridCol>
                <a:gridCol w="1463836">
                  <a:extLst>
                    <a:ext uri="{9D8B030D-6E8A-4147-A177-3AD203B41FA5}">
                      <a16:colId xmlns:a16="http://schemas.microsoft.com/office/drawing/2014/main" val="24591524"/>
                    </a:ext>
                  </a:extLst>
                </a:gridCol>
                <a:gridCol w="1987446">
                  <a:extLst>
                    <a:ext uri="{9D8B030D-6E8A-4147-A177-3AD203B41FA5}">
                      <a16:colId xmlns:a16="http://schemas.microsoft.com/office/drawing/2014/main" val="4012505754"/>
                    </a:ext>
                  </a:extLst>
                </a:gridCol>
                <a:gridCol w="2281175">
                  <a:extLst>
                    <a:ext uri="{9D8B030D-6E8A-4147-A177-3AD203B41FA5}">
                      <a16:colId xmlns:a16="http://schemas.microsoft.com/office/drawing/2014/main" val="1599477227"/>
                    </a:ext>
                  </a:extLst>
                </a:gridCol>
              </a:tblGrid>
              <a:tr h="328897">
                <a:tc gridSpan="7">
                  <a:txBody>
                    <a:bodyPr/>
                    <a:lstStyle/>
                    <a:p>
                      <a:pPr algn="l">
                        <a:lnSpc>
                          <a:spcPct val="120000"/>
                        </a:lnSpc>
                        <a:spcBef>
                          <a:spcPts val="200"/>
                        </a:spcBef>
                        <a:spcAft>
                          <a:spcPts val="200"/>
                        </a:spcAft>
                      </a:pPr>
                      <a:r>
                        <a:rPr lang="en-GB"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With cirrhotic distribution at baseline reflecting MYR 301 population (47% with compensated cirrhosis)</a:t>
                      </a: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hMerge="1">
                  <a:txBody>
                    <a:bodyPr/>
                    <a:lstStyle/>
                    <a:p>
                      <a:pPr algn="ctr">
                        <a:lnSpc>
                          <a:spcPct val="120000"/>
                        </a:lnSpc>
                        <a:spcBef>
                          <a:spcPts val="200"/>
                        </a:spcBef>
                        <a:spcAft>
                          <a:spcPts val="200"/>
                        </a:spcAft>
                      </a:pPr>
                      <a:r>
                        <a:rPr lang="en-GB" sz="9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Cirrhotic distribution at baseline reflects the MYR 301 population (47% of patients with compensated cirrhosis)</a:t>
                      </a:r>
                      <a:endParaRPr lang="en-GB" sz="9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hMerge="1">
                  <a:txBody>
                    <a:bodyPr/>
                    <a:lstStyle/>
                    <a:p>
                      <a:pPr algn="ctr">
                        <a:lnSpc>
                          <a:spcPct val="120000"/>
                        </a:lnSpc>
                        <a:spcBef>
                          <a:spcPts val="200"/>
                        </a:spcBef>
                        <a:spcAft>
                          <a:spcPts val="200"/>
                        </a:spcAft>
                      </a:pPr>
                      <a:r>
                        <a:rPr lang="en-GB" sz="9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Cirrhotic distribution at baseline reflects the MYR 301 population (47% of patients with compensated cirrhosis)</a:t>
                      </a:r>
                      <a:endParaRPr lang="en-GB" sz="9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hMerge="1">
                  <a:txBody>
                    <a:bodyPr/>
                    <a:lstStyle/>
                    <a:p>
                      <a:pPr algn="ctr">
                        <a:lnSpc>
                          <a:spcPct val="120000"/>
                        </a:lnSpc>
                        <a:spcBef>
                          <a:spcPts val="200"/>
                        </a:spcBef>
                        <a:spcAft>
                          <a:spcPts val="200"/>
                        </a:spcAft>
                      </a:pPr>
                      <a:r>
                        <a:rPr lang="en-GB" sz="9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Cirrhotic distribution at baseline reflects the MYR 301 population (47% of patients with compensated cirrhosis)</a:t>
                      </a:r>
                      <a:endParaRPr lang="en-GB" sz="9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hMerge="1">
                  <a:txBody>
                    <a:bodyPr/>
                    <a:lstStyle/>
                    <a:p>
                      <a:pPr algn="ctr">
                        <a:lnSpc>
                          <a:spcPct val="120000"/>
                        </a:lnSpc>
                        <a:spcBef>
                          <a:spcPts val="200"/>
                        </a:spcBef>
                        <a:spcAft>
                          <a:spcPts val="200"/>
                        </a:spcAft>
                      </a:pPr>
                      <a:r>
                        <a:rPr lang="en-GB" sz="9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Cirrhotic distribution at baseline reflects the MYR 301 population (47% of patients with compensated cirrhosis)</a:t>
                      </a:r>
                      <a:endParaRPr lang="en-GB" sz="9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hMerge="1">
                  <a:txBody>
                    <a:bodyPr/>
                    <a:lstStyle/>
                    <a:p>
                      <a:endParaRPr lang="en-GB"/>
                    </a:p>
                  </a:txBody>
                  <a:tcPr/>
                </a:tc>
                <a:tc hMerge="1">
                  <a:txBody>
                    <a:bodyPr/>
                    <a:lstStyle/>
                    <a:p>
                      <a:pPr algn="ctr">
                        <a:lnSpc>
                          <a:spcPct val="120000"/>
                        </a:lnSpc>
                        <a:spcBef>
                          <a:spcPts val="200"/>
                        </a:spcBef>
                        <a:spcAft>
                          <a:spcPts val="200"/>
                        </a:spcAft>
                      </a:pPr>
                      <a:r>
                        <a:rPr lang="en-GB" sz="9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Cirrhotic distribution at baseline reflects the MYR 301 population (47% of patients with compensated cirrhosis)</a:t>
                      </a:r>
                      <a:endParaRPr lang="en-GB" sz="9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409314412"/>
                  </a:ext>
                </a:extLst>
              </a:tr>
              <a:tr h="408347">
                <a:tc>
                  <a:txBody>
                    <a:bodyPr/>
                    <a:lstStyle/>
                    <a:p>
                      <a:r>
                        <a:rPr lang="en-GB" sz="1600" dirty="0">
                          <a:latin typeface="Arial" panose="020B0604020202020204" pitchFamily="34" charset="0"/>
                          <a:cs typeface="Arial" panose="020B0604020202020204" pitchFamily="34" charset="0"/>
                        </a:rPr>
                        <a:t>BSC</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600" u="sng" dirty="0" err="1">
                          <a:effectLst/>
                          <a:highlight>
                            <a:srgbClr val="000000"/>
                          </a:highlight>
                          <a:latin typeface="Arial" panose="020B0604020202020204" pitchFamily="34" charset="0"/>
                          <a:ea typeface="Lato" panose="020F0502020204030203" pitchFamily="34" charset="0"/>
                          <a:cs typeface="Times New Roman" panose="02020603050405020304" pitchFamily="18" charset="0"/>
                        </a:rPr>
                        <a:t>xxxxxxx</a:t>
                      </a:r>
                      <a:endParaRPr lang="en-GB" sz="16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600" u="sng" dirty="0" err="1">
                          <a:effectLst/>
                          <a:highlight>
                            <a:srgbClr val="000000"/>
                          </a:highlight>
                          <a:latin typeface="Arial" panose="020B0604020202020204" pitchFamily="34" charset="0"/>
                          <a:ea typeface="Lato" panose="020F0502020204030203" pitchFamily="34" charset="0"/>
                          <a:cs typeface="Arial" panose="020B0604020202020204" pitchFamily="34" charset="0"/>
                        </a:rPr>
                        <a:t>xxxx</a:t>
                      </a:r>
                      <a:endParaRPr lang="en-GB" sz="16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endParaRPr lang="en-GB" sz="1600" dirty="0">
                        <a:effectLst/>
                        <a:highlight>
                          <a:srgbClr val="00000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2335749543"/>
                  </a:ext>
                </a:extLst>
              </a:tr>
              <a:tr h="408347">
                <a:tc>
                  <a:txBody>
                    <a:bodyPr/>
                    <a:lstStyle/>
                    <a:p>
                      <a:r>
                        <a:rPr lang="en-GB" sz="1600" dirty="0" err="1">
                          <a:latin typeface="Arial" panose="020B0604020202020204" pitchFamily="34" charset="0"/>
                          <a:cs typeface="Arial" panose="020B0604020202020204" pitchFamily="34" charset="0"/>
                        </a:rPr>
                        <a:t>Bulevirtide</a:t>
                      </a:r>
                      <a:endParaRPr lang="en-GB" sz="1600" dirty="0">
                        <a:latin typeface="Arial" panose="020B0604020202020204" pitchFamily="34" charset="0"/>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600" u="sng" dirty="0" err="1">
                          <a:effectLst/>
                          <a:highlight>
                            <a:srgbClr val="000000"/>
                          </a:highlight>
                          <a:latin typeface="Arial" panose="020B0604020202020204" pitchFamily="34" charset="0"/>
                          <a:ea typeface="Lato" panose="020F0502020204030203" pitchFamily="34" charset="0"/>
                          <a:cs typeface="Times New Roman" panose="02020603050405020304" pitchFamily="18" charset="0"/>
                        </a:rPr>
                        <a:t>xxxxxxxx</a:t>
                      </a:r>
                      <a:endParaRPr lang="en-GB" sz="16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600" u="sng" dirty="0" err="1">
                          <a:effectLst/>
                          <a:highlight>
                            <a:srgbClr val="000000"/>
                          </a:highlight>
                          <a:latin typeface="Arial" panose="020B0604020202020204" pitchFamily="34" charset="0"/>
                          <a:ea typeface="Lato" panose="020F0502020204030203" pitchFamily="34" charset="0"/>
                          <a:cs typeface="Arial" panose="020B0604020202020204" pitchFamily="34" charset="0"/>
                        </a:rPr>
                        <a:t>xxxxx</a:t>
                      </a:r>
                      <a:endParaRPr lang="en-GB" sz="16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r>
                        <a:rPr lang="en-GB" sz="1600" u="sng" dirty="0" err="1">
                          <a:effectLst/>
                          <a:highlight>
                            <a:srgbClr val="000000"/>
                          </a:highlight>
                          <a:latin typeface="Arial" panose="020B0604020202020204" pitchFamily="34" charset="0"/>
                          <a:ea typeface="Times New Roman" panose="02020603050405020304" pitchFamily="18" charset="0"/>
                          <a:cs typeface="Arial" panose="020B0604020202020204" pitchFamily="34" charset="0"/>
                        </a:rPr>
                        <a:t>xxxxxxxx</a:t>
                      </a:r>
                      <a:endParaRPr lang="en-GB" sz="1600" dirty="0">
                        <a:effectLst/>
                        <a:highlight>
                          <a:srgbClr val="00000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r>
                        <a:rPr lang="en-GB" sz="1600" u="sng" kern="1200" dirty="0" err="1">
                          <a:solidFill>
                            <a:schemeClr val="dk1"/>
                          </a:solidFill>
                          <a:effectLst/>
                          <a:highlight>
                            <a:srgbClr val="000000"/>
                          </a:highlight>
                          <a:latin typeface="Arial" panose="020B0604020202020204" pitchFamily="34" charset="0"/>
                          <a:ea typeface="+mn-ea"/>
                          <a:cs typeface="Arial" panose="020B0604020202020204" pitchFamily="34" charset="0"/>
                        </a:rPr>
                        <a:t>xxxx</a:t>
                      </a:r>
                      <a:endParaRPr lang="en-GB" sz="1600" dirty="0">
                        <a:effectLst/>
                        <a:highlight>
                          <a:srgbClr val="00000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r>
                        <a:rPr lang="en-GB" sz="1600" dirty="0">
                          <a:effectLst/>
                          <a:latin typeface="Arial" panose="020B0604020202020204" pitchFamily="34" charset="0"/>
                          <a:ea typeface="Times New Roman" panose="02020603050405020304" pitchFamily="18" charset="0"/>
                          <a:cs typeface="Arial" panose="020B0604020202020204" pitchFamily="34" charset="0"/>
                        </a:rPr>
                        <a:t>£31,286*</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r>
                        <a:rPr lang="en-GB" sz="1600" dirty="0">
                          <a:effectLst/>
                          <a:latin typeface="Arial" panose="020B0604020202020204" pitchFamily="34" charset="0"/>
                          <a:ea typeface="Times New Roman" panose="02020603050405020304" pitchFamily="18" charset="0"/>
                          <a:cs typeface="Arial" panose="020B0604020202020204" pitchFamily="34" charset="0"/>
                        </a:rPr>
                        <a:t>£37,544</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903753710"/>
                  </a:ext>
                </a:extLst>
              </a:tr>
            </a:tbl>
          </a:graphicData>
        </a:graphic>
      </p:graphicFrame>
      <p:sp>
        <p:nvSpPr>
          <p:cNvPr id="3" name="TextBox 2">
            <a:extLst>
              <a:ext uri="{FF2B5EF4-FFF2-40B4-BE49-F238E27FC236}">
                <a16:creationId xmlns:a16="http://schemas.microsoft.com/office/drawing/2014/main" id="{E4387691-1F1D-27D8-C3AF-1A91B239CBF0}"/>
              </a:ext>
            </a:extLst>
          </p:cNvPr>
          <p:cNvSpPr txBox="1"/>
          <p:nvPr/>
        </p:nvSpPr>
        <p:spPr>
          <a:xfrm>
            <a:off x="87086" y="6516785"/>
            <a:ext cx="11560628" cy="430887"/>
          </a:xfrm>
          <a:prstGeom prst="rect">
            <a:avLst/>
          </a:prstGeom>
          <a:solidFill>
            <a:schemeClr val="bg1"/>
          </a:solidFill>
        </p:spPr>
        <p:txBody>
          <a:bodyPr wrap="square" rtlCol="0">
            <a:spAutoFit/>
          </a:bodyPr>
          <a:lstStyle/>
          <a:p>
            <a:r>
              <a:rPr lang="en-GB" sz="1100" b="1" dirty="0">
                <a:latin typeface="Arial" panose="020B0604020202020204" pitchFamily="34" charset="0"/>
              </a:rPr>
              <a:t>Notes: </a:t>
            </a:r>
            <a:r>
              <a:rPr lang="en-GB" sz="1100" dirty="0">
                <a:latin typeface="Arial" panose="020B0604020202020204" pitchFamily="34" charset="0"/>
              </a:rPr>
              <a:t>*Calculated by NICE technical team for ease of access; </a:t>
            </a:r>
            <a:r>
              <a:rPr lang="en-GB" sz="1100" kern="1200" dirty="0">
                <a:solidFill>
                  <a:schemeClr val="dk1"/>
                </a:solidFill>
                <a:effectLst/>
                <a:latin typeface="Arial" panose="020B0604020202020204" pitchFamily="34" charset="0"/>
                <a:ea typeface="+mn-ea"/>
                <a:cs typeface="Arial" panose="020B0604020202020204" pitchFamily="34" charset="0"/>
              </a:rPr>
              <a:t>When the EAG's preferred assumptions are used the severity weighting of 1.2 does not apply</a:t>
            </a:r>
            <a:endParaRPr lang="en-GB" sz="1100" b="1" dirty="0">
              <a:latin typeface="Arial" panose="020B0604020202020204" pitchFamily="34" charset="0"/>
            </a:endParaRPr>
          </a:p>
          <a:p>
            <a:r>
              <a:rPr lang="en-GB" sz="1100" b="1" dirty="0">
                <a:latin typeface="Arial" panose="020B0604020202020204" pitchFamily="34" charset="0"/>
              </a:rPr>
              <a:t>Abbreviations: </a:t>
            </a:r>
            <a:r>
              <a:rPr lang="en-GB" sz="1100" dirty="0">
                <a:latin typeface="Arial" panose="020B0604020202020204" pitchFamily="34" charset="0"/>
              </a:rPr>
              <a:t>BSC, best supportive care; ICER, incremental cost-effectiveness ratio; QALY, quality-adjusted life year.</a:t>
            </a:r>
          </a:p>
        </p:txBody>
      </p:sp>
    </p:spTree>
    <p:extLst>
      <p:ext uri="{BB962C8B-B14F-4D97-AF65-F5344CB8AC3E}">
        <p14:creationId xmlns:p14="http://schemas.microsoft.com/office/powerpoint/2010/main" val="16269833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265164" y="-229207"/>
            <a:ext cx="11784011" cy="1276350"/>
          </a:xfrm>
        </p:spPr>
        <p:txBody>
          <a:bodyPr>
            <a:noAutofit/>
          </a:bodyPr>
          <a:lstStyle/>
          <a:p>
            <a:r>
              <a:rPr lang="en-GB" sz="2900" dirty="0"/>
              <a:t>EAG’s preferred base case with and without severity weighting </a:t>
            </a:r>
          </a:p>
        </p:txBody>
      </p:sp>
      <p:sp>
        <p:nvSpPr>
          <p:cNvPr id="7" name="Rectangle 6" descr="Marker showing slides are confidential ">
            <a:extLst>
              <a:ext uri="{FF2B5EF4-FFF2-40B4-BE49-F238E27FC236}">
                <a16:creationId xmlns:a16="http://schemas.microsoft.com/office/drawing/2014/main" id="{6AFB2026-0FF7-4AB0-89B6-F9063BF7AA99}"/>
              </a:ext>
              <a:ext uri="{C183D7F6-B498-43B3-948B-1728B52AA6E4}">
                <adec:decorative xmlns:adec="http://schemas.microsoft.com/office/drawing/2017/decorative" val="0"/>
              </a:ext>
            </a:extLst>
          </p:cNvPr>
          <p:cNvSpPr/>
          <p:nvPr/>
        </p:nvSpPr>
        <p:spPr>
          <a:xfrm>
            <a:off x="4929912" y="1"/>
            <a:ext cx="1889754"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rPr>
              <a:t>CONFIDENTIAL</a:t>
            </a:r>
          </a:p>
        </p:txBody>
      </p:sp>
      <p:graphicFrame>
        <p:nvGraphicFramePr>
          <p:cNvPr id="4" name="Table 4" descr="Company and ERG deterministic base case results">
            <a:extLst>
              <a:ext uri="{FF2B5EF4-FFF2-40B4-BE49-F238E27FC236}">
                <a16:creationId xmlns:a16="http://schemas.microsoft.com/office/drawing/2014/main" id="{1B4B7D44-698B-BCA7-9520-CCCB197EB7F6}"/>
              </a:ext>
            </a:extLst>
          </p:cNvPr>
          <p:cNvGraphicFramePr>
            <a:graphicFrameLocks noGrp="1"/>
          </p:cNvGraphicFramePr>
          <p:nvPr>
            <p:extLst>
              <p:ext uri="{D42A27DB-BD31-4B8C-83A1-F6EECF244321}">
                <p14:modId xmlns:p14="http://schemas.microsoft.com/office/powerpoint/2010/main" val="3220822719"/>
              </p:ext>
            </p:extLst>
          </p:nvPr>
        </p:nvGraphicFramePr>
        <p:xfrm>
          <a:off x="167149" y="857950"/>
          <a:ext cx="11701067" cy="1630680"/>
        </p:xfrm>
        <a:graphic>
          <a:graphicData uri="http://schemas.openxmlformats.org/drawingml/2006/table">
            <a:tbl>
              <a:tblPr firstRow="1" bandRow="1">
                <a:tableStyleId>{5C22544A-7EE6-4342-B048-85BDC9FD1C3A}</a:tableStyleId>
              </a:tblPr>
              <a:tblGrid>
                <a:gridCol w="2026841">
                  <a:extLst>
                    <a:ext uri="{9D8B030D-6E8A-4147-A177-3AD203B41FA5}">
                      <a16:colId xmlns:a16="http://schemas.microsoft.com/office/drawing/2014/main" val="3307571819"/>
                    </a:ext>
                  </a:extLst>
                </a:gridCol>
                <a:gridCol w="1182773">
                  <a:extLst>
                    <a:ext uri="{9D8B030D-6E8A-4147-A177-3AD203B41FA5}">
                      <a16:colId xmlns:a16="http://schemas.microsoft.com/office/drawing/2014/main" val="3847105613"/>
                    </a:ext>
                  </a:extLst>
                </a:gridCol>
                <a:gridCol w="1272041">
                  <a:extLst>
                    <a:ext uri="{9D8B030D-6E8A-4147-A177-3AD203B41FA5}">
                      <a16:colId xmlns:a16="http://schemas.microsoft.com/office/drawing/2014/main" val="2669995086"/>
                    </a:ext>
                  </a:extLst>
                </a:gridCol>
                <a:gridCol w="1472888">
                  <a:extLst>
                    <a:ext uri="{9D8B030D-6E8A-4147-A177-3AD203B41FA5}">
                      <a16:colId xmlns:a16="http://schemas.microsoft.com/office/drawing/2014/main" val="3694366703"/>
                    </a:ext>
                  </a:extLst>
                </a:gridCol>
                <a:gridCol w="1417097">
                  <a:extLst>
                    <a:ext uri="{9D8B030D-6E8A-4147-A177-3AD203B41FA5}">
                      <a16:colId xmlns:a16="http://schemas.microsoft.com/office/drawing/2014/main" val="1972861228"/>
                    </a:ext>
                  </a:extLst>
                </a:gridCol>
                <a:gridCol w="2606125">
                  <a:extLst>
                    <a:ext uri="{9D8B030D-6E8A-4147-A177-3AD203B41FA5}">
                      <a16:colId xmlns:a16="http://schemas.microsoft.com/office/drawing/2014/main" val="3995805884"/>
                    </a:ext>
                  </a:extLst>
                </a:gridCol>
                <a:gridCol w="1723302">
                  <a:extLst>
                    <a:ext uri="{9D8B030D-6E8A-4147-A177-3AD203B41FA5}">
                      <a16:colId xmlns:a16="http://schemas.microsoft.com/office/drawing/2014/main" val="750616816"/>
                    </a:ext>
                  </a:extLst>
                </a:gridCol>
              </a:tblGrid>
              <a:tr h="172930">
                <a:tc>
                  <a:txBody>
                    <a:bodyPr/>
                    <a:lstStyle/>
                    <a:p>
                      <a:r>
                        <a:rPr lang="en-GB" sz="1600" dirty="0">
                          <a:latin typeface="Arial" panose="020B0604020202020204" pitchFamily="34" charset="0"/>
                        </a:rPr>
                        <a:t>Technology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600" b="1" dirty="0">
                          <a:solidFill>
                            <a:schemeClr val="bg1"/>
                          </a:solidFill>
                          <a:latin typeface="Arial" panose="020B0604020202020204" pitchFamily="34" charset="0"/>
                        </a:rPr>
                        <a:t>Total costs (£)</a:t>
                      </a:r>
                      <a:endParaRPr lang="en-GB" sz="1600" dirty="0">
                        <a:latin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600" b="1" dirty="0">
                          <a:solidFill>
                            <a:schemeClr val="bg1"/>
                          </a:solidFill>
                          <a:latin typeface="Arial" panose="020B0604020202020204" pitchFamily="34" charset="0"/>
                        </a:rPr>
                        <a:t>Total QALYs</a:t>
                      </a:r>
                      <a:endParaRPr lang="en-GB" sz="1600" dirty="0">
                        <a:latin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600" b="1" dirty="0">
                          <a:solidFill>
                            <a:schemeClr val="bg1"/>
                          </a:solidFill>
                          <a:latin typeface="Arial" panose="020B0604020202020204" pitchFamily="34" charset="0"/>
                        </a:rPr>
                        <a:t>Incremental costs (£)</a:t>
                      </a:r>
                      <a:endParaRPr lang="en-GB" sz="1600" dirty="0">
                        <a:latin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600" b="1" dirty="0">
                          <a:solidFill>
                            <a:schemeClr val="bg1"/>
                          </a:solidFill>
                          <a:latin typeface="Arial" panose="020B0604020202020204" pitchFamily="34" charset="0"/>
                        </a:rPr>
                        <a:t>Incremental QALYs</a:t>
                      </a:r>
                      <a:endParaRPr lang="en-GB" sz="1600" dirty="0">
                        <a:latin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latin typeface="Arial" panose="020B0604020202020204" pitchFamily="34" charset="0"/>
                        </a:rPr>
                        <a:t>ICER (£/QALY)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latin typeface="Arial" panose="020B0604020202020204" pitchFamily="34" charset="0"/>
                        </a:rPr>
                        <a:t>1.2 Severity weighting</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600" dirty="0">
                          <a:latin typeface="Arial" panose="020B0604020202020204" pitchFamily="34" charset="0"/>
                        </a:rPr>
                        <a:t>ICER (£/QALY)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2444516835"/>
                  </a:ext>
                </a:extLst>
              </a:tr>
              <a:tr h="172930">
                <a:tc gridSpan="7">
                  <a:txBody>
                    <a:bodyPr/>
                    <a:lstStyle/>
                    <a:p>
                      <a:r>
                        <a:rPr lang="en-GB" sz="1700" b="1" dirty="0">
                          <a:solidFill>
                            <a:schemeClr val="bg1"/>
                          </a:solidFill>
                          <a:latin typeface="Arial" panose="020B0604020202020204" pitchFamily="34" charset="0"/>
                        </a:rPr>
                        <a:t>With cirrhotic distribution of 60% reflecting company’s base case </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hMerge="1">
                  <a:txBody>
                    <a:bodyPr/>
                    <a:lstStyle/>
                    <a:p>
                      <a:endParaRPr lang="en-GB"/>
                    </a:p>
                  </a:txBody>
                  <a:tcP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hMerge="1">
                  <a:txBody>
                    <a:bodyPr/>
                    <a:lstStyle/>
                    <a:p>
                      <a:endParaRPr lang="en-GB"/>
                    </a:p>
                  </a:txBody>
                  <a:tcPr>
                    <a:lnT w="28575" cap="flat" cmpd="sng" algn="ctr">
                      <a:solidFill>
                        <a:schemeClr val="bg1"/>
                      </a:solidFill>
                      <a:prstDash val="solid"/>
                      <a:round/>
                      <a:headEnd type="none" w="med" len="med"/>
                      <a:tailEnd type="none" w="med" len="med"/>
                    </a:lnT>
                  </a:tcPr>
                </a:tc>
                <a:tc hMerge="1">
                  <a:txBody>
                    <a:bodyPr/>
                    <a:lstStyle/>
                    <a:p>
                      <a:endParaRPr lang="en-GB"/>
                    </a:p>
                  </a:txBody>
                  <a:tcPr>
                    <a:lnT w="28575" cap="flat" cmpd="sng" algn="ctr">
                      <a:solidFill>
                        <a:schemeClr val="bg1"/>
                      </a:solidFill>
                      <a:prstDash val="solid"/>
                      <a:round/>
                      <a:headEnd type="none" w="med" len="med"/>
                      <a:tailEnd type="none" w="med" len="med"/>
                    </a:lnT>
                  </a:tcPr>
                </a:tc>
                <a:tc hMerge="1">
                  <a:txBody>
                    <a:bodyPr/>
                    <a:lstStyle/>
                    <a:p>
                      <a:endParaRPr lang="en-GB"/>
                    </a:p>
                  </a:txBody>
                  <a:tcPr>
                    <a:lnT w="28575" cap="flat" cmpd="sng" algn="ctr">
                      <a:solidFill>
                        <a:schemeClr val="bg1"/>
                      </a:solidFill>
                      <a:prstDash val="solid"/>
                      <a:round/>
                      <a:headEnd type="none" w="med" len="med"/>
                      <a:tailEnd type="none" w="med" len="med"/>
                    </a:lnT>
                  </a:tcPr>
                </a:tc>
                <a:tc hMerge="1">
                  <a:txBody>
                    <a:bodyPr/>
                    <a:lstStyle/>
                    <a:p>
                      <a:endParaRPr lang="en-GB"/>
                    </a:p>
                  </a:txBody>
                  <a:tcPr>
                    <a:lnT w="28575" cap="flat" cmpd="sng" algn="ctr">
                      <a:solidFill>
                        <a:schemeClr val="bg1"/>
                      </a:solidFill>
                      <a:prstDash val="solid"/>
                      <a:round/>
                      <a:headEnd type="none" w="med" len="med"/>
                      <a:tailEnd type="none" w="med" len="med"/>
                    </a:lnT>
                  </a:tcPr>
                </a:tc>
                <a:tc hMerge="1">
                  <a:txBody>
                    <a:bodyPr/>
                    <a:lstStyle/>
                    <a:p>
                      <a:endParaRPr lang="en-GB" sz="1700" b="1" dirty="0">
                        <a:solidFill>
                          <a:schemeClr val="bg1"/>
                        </a:solidFill>
                        <a:latin typeface="Arial" panose="020B0604020202020204" pitchFamily="34" charset="0"/>
                      </a:endParaRPr>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2915471261"/>
                  </a:ext>
                </a:extLst>
              </a:tr>
              <a:tr h="181576">
                <a:tc>
                  <a:txBody>
                    <a:bodyPr/>
                    <a:lstStyle/>
                    <a:p>
                      <a:r>
                        <a:rPr lang="en-GB" sz="1700" dirty="0">
                          <a:latin typeface="Arial" panose="020B0604020202020204" pitchFamily="34" charset="0"/>
                          <a:cs typeface="Arial" panose="020B0604020202020204" pitchFamily="34" charset="0"/>
                        </a:rPr>
                        <a:t>BSC</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700" u="sng" dirty="0" err="1">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rPr>
                        <a:t>xxxxxx</a:t>
                      </a:r>
                      <a:endParaRPr lang="en-GB" sz="17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700" u="sng" dirty="0" err="1">
                          <a:effectLst/>
                          <a:highlight>
                            <a:srgbClr val="000000"/>
                          </a:highlight>
                          <a:latin typeface="Arial" panose="020B0604020202020204" pitchFamily="34" charset="0"/>
                          <a:ea typeface="Calibri" panose="020F0502020204030204" pitchFamily="34" charset="0"/>
                          <a:cs typeface="Arial" panose="020B0604020202020204" pitchFamily="34" charset="0"/>
                        </a:rPr>
                        <a:t>xxxx</a:t>
                      </a:r>
                      <a:endParaRPr lang="en-GB" sz="17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E9E9E9"/>
                    </a:solidFill>
                  </a:tcPr>
                </a:tc>
                <a:tc>
                  <a:txBody>
                    <a:bodyPr/>
                    <a:lstStyle/>
                    <a:p>
                      <a:pPr algn="r"/>
                      <a:endParaRPr lang="en-GB" sz="17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E9E9E9"/>
                    </a:solidFill>
                  </a:tcPr>
                </a:tc>
                <a:tc>
                  <a:txBody>
                    <a:bodyPr/>
                    <a:lstStyle/>
                    <a:p>
                      <a:pPr algn="r"/>
                      <a:endParaRPr lang="en-GB" sz="17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E9E9E9"/>
                    </a:solidFill>
                  </a:tcPr>
                </a:tc>
                <a:tc>
                  <a:txBody>
                    <a:bodyPr/>
                    <a:lstStyle/>
                    <a:p>
                      <a:pPr algn="r"/>
                      <a:endParaRPr lang="en-GB" sz="1700" dirty="0">
                        <a:latin typeface="Arial" panose="020B0604020202020204" pitchFamily="34" charset="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700" b="0" i="0" u="none" strike="noStrike">
                          <a:solidFill>
                            <a:schemeClr val="tx1"/>
                          </a:solidFill>
                          <a:effectLst/>
                          <a:latin typeface="Arial" panose="020B0604020202020204" pitchFamily="34" charset="0"/>
                          <a:cs typeface="Arial" panose="020B0604020202020204" pitchFamily="34" charset="0"/>
                        </a:rPr>
                        <a:t> </a:t>
                      </a:r>
                      <a:r>
                        <a:rPr lang="en-GB" sz="1700">
                          <a:effectLst/>
                          <a:latin typeface="Arial" panose="020B0604020202020204" pitchFamily="34" charset="0"/>
                          <a:ea typeface="Times New Roman" panose="02020603050405020304" pitchFamily="18" charset="0"/>
                          <a:cs typeface="Arial" panose="020B0604020202020204" pitchFamily="34" charset="0"/>
                        </a:rPr>
                        <a:t>-</a:t>
                      </a:r>
                      <a:endParaRPr lang="en-GB" sz="1700" dirty="0">
                        <a:latin typeface="Arial" panose="020B0604020202020204" pitchFamily="34" charset="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2335749543"/>
                  </a:ext>
                </a:extLst>
              </a:tr>
              <a:tr h="181576">
                <a:tc>
                  <a:txBody>
                    <a:bodyPr/>
                    <a:lstStyle/>
                    <a:p>
                      <a:r>
                        <a:rPr lang="en-GB" sz="1700" dirty="0" err="1">
                          <a:latin typeface="Arial" panose="020B0604020202020204" pitchFamily="34" charset="0"/>
                          <a:cs typeface="Arial" panose="020B0604020202020204" pitchFamily="34" charset="0"/>
                        </a:rPr>
                        <a:t>Bulevirtide</a:t>
                      </a:r>
                      <a:endParaRPr lang="en-GB" sz="1700" dirty="0">
                        <a:latin typeface="Arial" panose="020B0604020202020204" pitchFamily="34" charset="0"/>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700" u="sng" dirty="0" err="1">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rPr>
                        <a:t>xxxxxxxx</a:t>
                      </a:r>
                      <a:endParaRPr lang="en-GB" sz="17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700" u="sng" dirty="0" err="1">
                          <a:effectLst/>
                          <a:highlight>
                            <a:srgbClr val="000000"/>
                          </a:highlight>
                          <a:latin typeface="Arial" panose="020B0604020202020204" pitchFamily="34" charset="0"/>
                          <a:ea typeface="Calibri" panose="020F0502020204030204" pitchFamily="34" charset="0"/>
                          <a:cs typeface="Arial" panose="020B0604020202020204" pitchFamily="34" charset="0"/>
                        </a:rPr>
                        <a:t>xxxxxx</a:t>
                      </a:r>
                      <a:endParaRPr lang="en-GB" sz="17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700" u="sng" dirty="0" err="1">
                          <a:effectLst/>
                          <a:highlight>
                            <a:srgbClr val="000000"/>
                          </a:highlight>
                          <a:latin typeface="Arial" panose="020B0604020202020204" pitchFamily="34" charset="0"/>
                          <a:ea typeface="Calibri" panose="020F0502020204030204" pitchFamily="34" charset="0"/>
                          <a:cs typeface="Arial" panose="020B0604020202020204" pitchFamily="34" charset="0"/>
                        </a:rPr>
                        <a:t>xxxxxxxx</a:t>
                      </a:r>
                      <a:endParaRPr lang="en-GB" sz="17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700" b="0" i="0" u="sng" strike="noStrike" dirty="0" err="1">
                          <a:solidFill>
                            <a:srgbClr val="000000"/>
                          </a:solidFill>
                          <a:effectLst/>
                          <a:highlight>
                            <a:srgbClr val="000000"/>
                          </a:highlight>
                          <a:latin typeface="Arial" panose="020B0604020202020204" pitchFamily="34" charset="0"/>
                          <a:cs typeface="Arial" panose="020B0604020202020204" pitchFamily="34" charset="0"/>
                        </a:rPr>
                        <a:t>xxxx</a:t>
                      </a:r>
                      <a:endParaRPr lang="en-GB" sz="1700" dirty="0">
                        <a:highlight>
                          <a:srgbClr val="000000"/>
                        </a:highlight>
                        <a:latin typeface="Arial" panose="020B0604020202020204" pitchFamily="34" charset="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700" b="0" i="0" u="none" strike="noStrike" dirty="0">
                          <a:solidFill>
                            <a:srgbClr val="000000"/>
                          </a:solidFill>
                          <a:effectLst/>
                          <a:latin typeface="Arial" panose="020B0604020202020204" pitchFamily="34" charset="0"/>
                          <a:cs typeface="Arial" panose="020B0604020202020204" pitchFamily="34" charset="0"/>
                        </a:rPr>
                        <a:t>£28,790* </a:t>
                      </a:r>
                      <a:endParaRPr lang="en-GB" sz="1700" dirty="0">
                        <a:latin typeface="Arial" panose="020B0604020202020204" pitchFamily="34" charset="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700" b="0" i="0" u="none" strike="noStrike" kern="1200" dirty="0">
                          <a:solidFill>
                            <a:schemeClr val="dk1"/>
                          </a:solidFill>
                          <a:effectLst/>
                          <a:latin typeface="Arial" panose="020B0604020202020204" pitchFamily="34" charset="0"/>
                          <a:ea typeface="+mn-ea"/>
                          <a:cs typeface="Arial" panose="020B0604020202020204" pitchFamily="34" charset="0"/>
                        </a:rPr>
                        <a:t>£34,548</a:t>
                      </a:r>
                      <a:endParaRPr lang="en-GB" sz="1700" dirty="0">
                        <a:latin typeface="Arial" panose="020B0604020202020204" pitchFamily="34" charset="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903753710"/>
                  </a:ext>
                </a:extLst>
              </a:tr>
            </a:tbl>
          </a:graphicData>
        </a:graphic>
      </p:graphicFrame>
      <p:sp>
        <p:nvSpPr>
          <p:cNvPr id="9" name="TextBox 8">
            <a:extLst>
              <a:ext uri="{FF2B5EF4-FFF2-40B4-BE49-F238E27FC236}">
                <a16:creationId xmlns:a16="http://schemas.microsoft.com/office/drawing/2014/main" id="{17F5B2AB-6DA6-C691-E558-3F708B9CA4FE}"/>
              </a:ext>
            </a:extLst>
          </p:cNvPr>
          <p:cNvSpPr txBox="1"/>
          <p:nvPr/>
        </p:nvSpPr>
        <p:spPr>
          <a:xfrm>
            <a:off x="239205" y="534011"/>
            <a:ext cx="10965502" cy="369332"/>
          </a:xfrm>
          <a:prstGeom prst="rect">
            <a:avLst/>
          </a:prstGeom>
          <a:noFill/>
        </p:spPr>
        <p:txBody>
          <a:bodyPr wrap="none" rtlCol="0">
            <a:spAutoFit/>
          </a:bodyPr>
          <a:lstStyle/>
          <a:p>
            <a:r>
              <a:rPr lang="en-GB" dirty="0">
                <a:latin typeface="Arial" panose="020B0604020202020204" pitchFamily="34" charset="0"/>
              </a:rPr>
              <a:t>EAG’s preferred deterministic</a:t>
            </a:r>
            <a:r>
              <a:rPr lang="en-GB" dirty="0">
                <a:solidFill>
                  <a:srgbClr val="FF0000"/>
                </a:solidFill>
                <a:latin typeface="Arial" panose="020B0604020202020204" pitchFamily="34" charset="0"/>
              </a:rPr>
              <a:t> </a:t>
            </a:r>
            <a:r>
              <a:rPr lang="en-GB" dirty="0">
                <a:latin typeface="Arial" panose="020B0604020202020204" pitchFamily="34" charset="0"/>
              </a:rPr>
              <a:t>base case results with</a:t>
            </a:r>
            <a:r>
              <a:rPr lang="en-GB" sz="1800" dirty="0">
                <a:effectLst/>
                <a:latin typeface="Arial" panose="020B0604020202020204" pitchFamily="34" charset="0"/>
                <a:ea typeface="Calibri" panose="020F0502020204030204" pitchFamily="34" charset="0"/>
                <a:cs typeface="Arial" panose="020B0604020202020204" pitchFamily="34" charset="0"/>
              </a:rPr>
              <a:t> minimum utility gain for combined responders (0.03)</a:t>
            </a:r>
          </a:p>
        </p:txBody>
      </p:sp>
      <p:graphicFrame>
        <p:nvGraphicFramePr>
          <p:cNvPr id="11" name="Table 4" descr="Company and ERG deterministic base case results">
            <a:extLst>
              <a:ext uri="{FF2B5EF4-FFF2-40B4-BE49-F238E27FC236}">
                <a16:creationId xmlns:a16="http://schemas.microsoft.com/office/drawing/2014/main" id="{54FCF0A7-E623-18EC-A90B-E3D898E5AFC1}"/>
              </a:ext>
            </a:extLst>
          </p:cNvPr>
          <p:cNvGraphicFramePr>
            <a:graphicFrameLocks noGrp="1"/>
          </p:cNvGraphicFramePr>
          <p:nvPr>
            <p:extLst>
              <p:ext uri="{D42A27DB-BD31-4B8C-83A1-F6EECF244321}">
                <p14:modId xmlns:p14="http://schemas.microsoft.com/office/powerpoint/2010/main" val="2886763046"/>
              </p:ext>
            </p:extLst>
          </p:nvPr>
        </p:nvGraphicFramePr>
        <p:xfrm>
          <a:off x="167149" y="2529785"/>
          <a:ext cx="11660233" cy="983361"/>
        </p:xfrm>
        <a:graphic>
          <a:graphicData uri="http://schemas.openxmlformats.org/drawingml/2006/table">
            <a:tbl>
              <a:tblPr firstRow="1" bandRow="1">
                <a:tableStyleId>{5C22544A-7EE6-4342-B048-85BDC9FD1C3A}</a:tableStyleId>
              </a:tblPr>
              <a:tblGrid>
                <a:gridCol w="2019770">
                  <a:extLst>
                    <a:ext uri="{9D8B030D-6E8A-4147-A177-3AD203B41FA5}">
                      <a16:colId xmlns:a16="http://schemas.microsoft.com/office/drawing/2014/main" val="3307571819"/>
                    </a:ext>
                  </a:extLst>
                </a:gridCol>
                <a:gridCol w="1178646">
                  <a:extLst>
                    <a:ext uri="{9D8B030D-6E8A-4147-A177-3AD203B41FA5}">
                      <a16:colId xmlns:a16="http://schemas.microsoft.com/office/drawing/2014/main" val="885764709"/>
                    </a:ext>
                  </a:extLst>
                </a:gridCol>
                <a:gridCol w="1267601">
                  <a:extLst>
                    <a:ext uri="{9D8B030D-6E8A-4147-A177-3AD203B41FA5}">
                      <a16:colId xmlns:a16="http://schemas.microsoft.com/office/drawing/2014/main" val="1517333623"/>
                    </a:ext>
                  </a:extLst>
                </a:gridCol>
                <a:gridCol w="1489986">
                  <a:extLst>
                    <a:ext uri="{9D8B030D-6E8A-4147-A177-3AD203B41FA5}">
                      <a16:colId xmlns:a16="http://schemas.microsoft.com/office/drawing/2014/main" val="2368713443"/>
                    </a:ext>
                  </a:extLst>
                </a:gridCol>
                <a:gridCol w="1456628">
                  <a:extLst>
                    <a:ext uri="{9D8B030D-6E8A-4147-A177-3AD203B41FA5}">
                      <a16:colId xmlns:a16="http://schemas.microsoft.com/office/drawing/2014/main" val="24591524"/>
                    </a:ext>
                  </a:extLst>
                </a:gridCol>
                <a:gridCol w="2481328">
                  <a:extLst>
                    <a:ext uri="{9D8B030D-6E8A-4147-A177-3AD203B41FA5}">
                      <a16:colId xmlns:a16="http://schemas.microsoft.com/office/drawing/2014/main" val="4012505754"/>
                    </a:ext>
                  </a:extLst>
                </a:gridCol>
                <a:gridCol w="1766274">
                  <a:extLst>
                    <a:ext uri="{9D8B030D-6E8A-4147-A177-3AD203B41FA5}">
                      <a16:colId xmlns:a16="http://schemas.microsoft.com/office/drawing/2014/main" val="1599477227"/>
                    </a:ext>
                  </a:extLst>
                </a:gridCol>
              </a:tblGrid>
              <a:tr h="172930">
                <a:tc gridSpan="7">
                  <a:txBody>
                    <a:bodyPr/>
                    <a:lstStyle/>
                    <a:p>
                      <a:pPr algn="l">
                        <a:lnSpc>
                          <a:spcPct val="120000"/>
                        </a:lnSpc>
                        <a:spcBef>
                          <a:spcPts val="200"/>
                        </a:spcBef>
                        <a:spcAft>
                          <a:spcPts val="200"/>
                        </a:spcAft>
                      </a:pPr>
                      <a:r>
                        <a:rPr lang="en-GB" sz="17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With cirrhotic distribution at baseline reflecting MYR 301 population (47% with compensated cirrhosis)</a:t>
                      </a: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hMerge="1">
                  <a:txBody>
                    <a:bodyPr/>
                    <a:lstStyle/>
                    <a:p>
                      <a:pPr algn="ctr">
                        <a:lnSpc>
                          <a:spcPct val="120000"/>
                        </a:lnSpc>
                        <a:spcBef>
                          <a:spcPts val="200"/>
                        </a:spcBef>
                        <a:spcAft>
                          <a:spcPts val="200"/>
                        </a:spcAft>
                      </a:pPr>
                      <a:r>
                        <a:rPr lang="en-GB" sz="9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Cirrhotic distribution at baseline reflects the MYR 301 population (47% of patients with compensated cirrhosis)</a:t>
                      </a:r>
                      <a:endParaRPr lang="en-GB" sz="9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hMerge="1">
                  <a:txBody>
                    <a:bodyPr/>
                    <a:lstStyle/>
                    <a:p>
                      <a:pPr algn="ctr">
                        <a:lnSpc>
                          <a:spcPct val="120000"/>
                        </a:lnSpc>
                        <a:spcBef>
                          <a:spcPts val="200"/>
                        </a:spcBef>
                        <a:spcAft>
                          <a:spcPts val="200"/>
                        </a:spcAft>
                      </a:pPr>
                      <a:r>
                        <a:rPr lang="en-GB" sz="9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Cirrhotic distribution at baseline reflects the MYR 301 population (47% of patients with compensated cirrhosis)</a:t>
                      </a:r>
                      <a:endParaRPr lang="en-GB" sz="9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hMerge="1">
                  <a:txBody>
                    <a:bodyPr/>
                    <a:lstStyle/>
                    <a:p>
                      <a:pPr algn="ctr">
                        <a:lnSpc>
                          <a:spcPct val="120000"/>
                        </a:lnSpc>
                        <a:spcBef>
                          <a:spcPts val="200"/>
                        </a:spcBef>
                        <a:spcAft>
                          <a:spcPts val="200"/>
                        </a:spcAft>
                      </a:pPr>
                      <a:r>
                        <a:rPr lang="en-GB" sz="9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Cirrhotic distribution at baseline reflects the MYR 301 population (47% of patients with compensated cirrhosis)</a:t>
                      </a:r>
                      <a:endParaRPr lang="en-GB" sz="9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hMerge="1">
                  <a:txBody>
                    <a:bodyPr/>
                    <a:lstStyle/>
                    <a:p>
                      <a:pPr algn="ctr">
                        <a:lnSpc>
                          <a:spcPct val="120000"/>
                        </a:lnSpc>
                        <a:spcBef>
                          <a:spcPts val="200"/>
                        </a:spcBef>
                        <a:spcAft>
                          <a:spcPts val="200"/>
                        </a:spcAft>
                      </a:pPr>
                      <a:r>
                        <a:rPr lang="en-GB" sz="9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Cirrhotic distribution at baseline reflects the MYR 301 population (47% of patients with compensated cirrhosis)</a:t>
                      </a:r>
                      <a:endParaRPr lang="en-GB" sz="9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hMerge="1">
                  <a:txBody>
                    <a:bodyPr/>
                    <a:lstStyle/>
                    <a:p>
                      <a:endParaRPr lang="en-GB"/>
                    </a:p>
                  </a:txBody>
                  <a:tcPr/>
                </a:tc>
                <a:tc hMerge="1">
                  <a:txBody>
                    <a:bodyPr/>
                    <a:lstStyle/>
                    <a:p>
                      <a:pPr algn="ctr">
                        <a:lnSpc>
                          <a:spcPct val="120000"/>
                        </a:lnSpc>
                        <a:spcBef>
                          <a:spcPts val="200"/>
                        </a:spcBef>
                        <a:spcAft>
                          <a:spcPts val="200"/>
                        </a:spcAft>
                      </a:pPr>
                      <a:r>
                        <a:rPr lang="en-GB" sz="9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Cirrhotic distribution at baseline reflects the MYR 301 population (47% of patients with compensated cirrhosis)</a:t>
                      </a:r>
                      <a:endParaRPr lang="en-GB" sz="9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409314412"/>
                  </a:ext>
                </a:extLst>
              </a:tr>
              <a:tr h="181576">
                <a:tc>
                  <a:txBody>
                    <a:bodyPr/>
                    <a:lstStyle/>
                    <a:p>
                      <a:r>
                        <a:rPr lang="en-GB" sz="1700" dirty="0">
                          <a:latin typeface="Arial" panose="020B0604020202020204" pitchFamily="34" charset="0"/>
                          <a:cs typeface="Arial" panose="020B0604020202020204" pitchFamily="34" charset="0"/>
                        </a:rPr>
                        <a:t>BSC</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700" u="sng" dirty="0" err="1">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rPr>
                        <a:t>xxxxxx</a:t>
                      </a:r>
                      <a:endParaRPr lang="en-GB" sz="17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700" u="sng" dirty="0" err="1">
                          <a:effectLst/>
                          <a:highlight>
                            <a:srgbClr val="000000"/>
                          </a:highlight>
                          <a:latin typeface="Arial" panose="020B0604020202020204" pitchFamily="34" charset="0"/>
                          <a:ea typeface="Calibri" panose="020F0502020204030204" pitchFamily="34" charset="0"/>
                          <a:cs typeface="Arial" panose="020B0604020202020204" pitchFamily="34" charset="0"/>
                        </a:rPr>
                        <a:t>xxxx</a:t>
                      </a:r>
                      <a:endParaRPr lang="en-GB" sz="17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endParaRPr lang="en-GB" sz="1700" dirty="0">
                        <a:effectLst/>
                        <a:highlight>
                          <a:srgbClr val="00000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endParaRPr lang="en-GB" sz="1700" dirty="0">
                        <a:effectLst/>
                        <a:highlight>
                          <a:srgbClr val="00000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endParaRPr lang="en-GB" sz="17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endParaRPr lang="en-GB" sz="17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2335749543"/>
                  </a:ext>
                </a:extLst>
              </a:tr>
              <a:tr h="181576">
                <a:tc>
                  <a:txBody>
                    <a:bodyPr/>
                    <a:lstStyle/>
                    <a:p>
                      <a:r>
                        <a:rPr lang="en-GB" sz="1700" dirty="0" err="1">
                          <a:latin typeface="Arial" panose="020B0604020202020204" pitchFamily="34" charset="0"/>
                          <a:cs typeface="Arial" panose="020B0604020202020204" pitchFamily="34" charset="0"/>
                        </a:rPr>
                        <a:t>Bulevirtide</a:t>
                      </a:r>
                      <a:endParaRPr lang="en-GB" sz="1700" dirty="0">
                        <a:latin typeface="Arial" panose="020B0604020202020204" pitchFamily="34" charset="0"/>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700" u="sng" dirty="0" err="1">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rPr>
                        <a:t>xxxxxxxx</a:t>
                      </a:r>
                      <a:endParaRPr lang="en-GB" sz="17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700" u="sng" dirty="0" err="1">
                          <a:effectLst/>
                          <a:highlight>
                            <a:srgbClr val="000000"/>
                          </a:highlight>
                          <a:latin typeface="Arial" panose="020B0604020202020204" pitchFamily="34" charset="0"/>
                          <a:ea typeface="Calibri" panose="020F0502020204030204" pitchFamily="34" charset="0"/>
                          <a:cs typeface="Arial" panose="020B0604020202020204" pitchFamily="34" charset="0"/>
                        </a:rPr>
                        <a:t>xxxxxx</a:t>
                      </a:r>
                      <a:endParaRPr lang="en-GB" sz="17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700" u="sng" dirty="0" err="1">
                          <a:effectLst/>
                          <a:highlight>
                            <a:srgbClr val="000000"/>
                          </a:highlight>
                          <a:latin typeface="Arial" panose="020B0604020202020204" pitchFamily="34" charset="0"/>
                          <a:ea typeface="Calibri" panose="020F0502020204030204" pitchFamily="34" charset="0"/>
                          <a:cs typeface="Arial" panose="020B0604020202020204" pitchFamily="34" charset="0"/>
                        </a:rPr>
                        <a:t>xxxxxxxx</a:t>
                      </a:r>
                      <a:endParaRPr lang="en-GB" sz="17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r>
                        <a:rPr lang="en-GB" sz="1700" u="sng" kern="1200" dirty="0" err="1">
                          <a:solidFill>
                            <a:schemeClr val="dk1"/>
                          </a:solidFill>
                          <a:effectLst/>
                          <a:highlight>
                            <a:srgbClr val="000000"/>
                          </a:highlight>
                          <a:latin typeface="Arial" panose="020B0604020202020204" pitchFamily="34" charset="0"/>
                          <a:ea typeface="+mn-ea"/>
                          <a:cs typeface="Arial" panose="020B0604020202020204" pitchFamily="34" charset="0"/>
                        </a:rPr>
                        <a:t>xxxx</a:t>
                      </a:r>
                      <a:endParaRPr lang="en-GB" sz="1700" dirty="0">
                        <a:effectLst/>
                        <a:highlight>
                          <a:srgbClr val="00000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r>
                        <a:rPr lang="en-GB" sz="1700" dirty="0">
                          <a:effectLst/>
                          <a:latin typeface="Arial" panose="020B0604020202020204" pitchFamily="34" charset="0"/>
                          <a:ea typeface="Times New Roman" panose="02020603050405020304" pitchFamily="18" charset="0"/>
                          <a:cs typeface="Arial" panose="020B0604020202020204" pitchFamily="34" charset="0"/>
                        </a:rPr>
                        <a:t>£32,389*</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r>
                        <a:rPr lang="en-GB" sz="1700" dirty="0">
                          <a:effectLst/>
                          <a:latin typeface="Arial" panose="020B0604020202020204" pitchFamily="34" charset="0"/>
                          <a:ea typeface="Times New Roman" panose="02020603050405020304" pitchFamily="18" charset="0"/>
                          <a:cs typeface="Arial" panose="020B0604020202020204" pitchFamily="34" charset="0"/>
                        </a:rPr>
                        <a:t>£38,867</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903753710"/>
                  </a:ext>
                </a:extLst>
              </a:tr>
            </a:tbl>
          </a:graphicData>
        </a:graphic>
      </p:graphicFrame>
      <p:sp>
        <p:nvSpPr>
          <p:cNvPr id="12" name="TextBox 11">
            <a:extLst>
              <a:ext uri="{FF2B5EF4-FFF2-40B4-BE49-F238E27FC236}">
                <a16:creationId xmlns:a16="http://schemas.microsoft.com/office/drawing/2014/main" id="{27AA3616-A908-2FFC-C31B-E42C735C31E4}"/>
              </a:ext>
            </a:extLst>
          </p:cNvPr>
          <p:cNvSpPr txBox="1"/>
          <p:nvPr/>
        </p:nvSpPr>
        <p:spPr>
          <a:xfrm>
            <a:off x="207984" y="3454083"/>
            <a:ext cx="10965502" cy="369332"/>
          </a:xfrm>
          <a:prstGeom prst="rect">
            <a:avLst/>
          </a:prstGeom>
          <a:noFill/>
        </p:spPr>
        <p:txBody>
          <a:bodyPr wrap="none" rtlCol="0">
            <a:spAutoFit/>
          </a:bodyPr>
          <a:lstStyle/>
          <a:p>
            <a:r>
              <a:rPr lang="en-GB" dirty="0">
                <a:latin typeface="Arial" panose="020B0604020202020204" pitchFamily="34" charset="0"/>
              </a:rPr>
              <a:t>EAG’s preferred probabilistic</a:t>
            </a:r>
            <a:r>
              <a:rPr lang="en-GB" dirty="0">
                <a:solidFill>
                  <a:srgbClr val="FF0000"/>
                </a:solidFill>
                <a:latin typeface="Arial" panose="020B0604020202020204" pitchFamily="34" charset="0"/>
              </a:rPr>
              <a:t> </a:t>
            </a:r>
            <a:r>
              <a:rPr lang="en-GB" dirty="0">
                <a:latin typeface="Arial" panose="020B0604020202020204" pitchFamily="34" charset="0"/>
              </a:rPr>
              <a:t>base case results with </a:t>
            </a:r>
            <a:r>
              <a:rPr lang="en-GB" sz="1800" dirty="0">
                <a:effectLst/>
                <a:latin typeface="Arial" panose="020B0604020202020204" pitchFamily="34" charset="0"/>
                <a:ea typeface="Calibri" panose="020F0502020204030204" pitchFamily="34" charset="0"/>
                <a:cs typeface="Arial" panose="020B0604020202020204" pitchFamily="34" charset="0"/>
              </a:rPr>
              <a:t>minimum utility gain for combined responders (0.03)</a:t>
            </a:r>
            <a:r>
              <a:rPr lang="en-GB" dirty="0">
                <a:latin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13" name="Table 4" descr="Company and ERG deterministic base case results">
            <a:extLst>
              <a:ext uri="{FF2B5EF4-FFF2-40B4-BE49-F238E27FC236}">
                <a16:creationId xmlns:a16="http://schemas.microsoft.com/office/drawing/2014/main" id="{E80AB4E1-FC78-FF2D-C8CF-D49AE91129A6}"/>
              </a:ext>
            </a:extLst>
          </p:cNvPr>
          <p:cNvGraphicFramePr>
            <a:graphicFrameLocks noGrp="1"/>
          </p:cNvGraphicFramePr>
          <p:nvPr>
            <p:extLst>
              <p:ext uri="{D42A27DB-BD31-4B8C-83A1-F6EECF244321}">
                <p14:modId xmlns:p14="http://schemas.microsoft.com/office/powerpoint/2010/main" val="1661159135"/>
              </p:ext>
            </p:extLst>
          </p:nvPr>
        </p:nvGraphicFramePr>
        <p:xfrm>
          <a:off x="278123" y="3819655"/>
          <a:ext cx="11701069" cy="1630680"/>
        </p:xfrm>
        <a:graphic>
          <a:graphicData uri="http://schemas.openxmlformats.org/drawingml/2006/table">
            <a:tbl>
              <a:tblPr firstRow="1" bandRow="1">
                <a:tableStyleId>{5C22544A-7EE6-4342-B048-85BDC9FD1C3A}</a:tableStyleId>
              </a:tblPr>
              <a:tblGrid>
                <a:gridCol w="2026841">
                  <a:extLst>
                    <a:ext uri="{9D8B030D-6E8A-4147-A177-3AD203B41FA5}">
                      <a16:colId xmlns:a16="http://schemas.microsoft.com/office/drawing/2014/main" val="3307571819"/>
                    </a:ext>
                  </a:extLst>
                </a:gridCol>
                <a:gridCol w="1182773">
                  <a:extLst>
                    <a:ext uri="{9D8B030D-6E8A-4147-A177-3AD203B41FA5}">
                      <a16:colId xmlns:a16="http://schemas.microsoft.com/office/drawing/2014/main" val="3847105613"/>
                    </a:ext>
                  </a:extLst>
                </a:gridCol>
                <a:gridCol w="1272041">
                  <a:extLst>
                    <a:ext uri="{9D8B030D-6E8A-4147-A177-3AD203B41FA5}">
                      <a16:colId xmlns:a16="http://schemas.microsoft.com/office/drawing/2014/main" val="2669995086"/>
                    </a:ext>
                  </a:extLst>
                </a:gridCol>
                <a:gridCol w="1472889">
                  <a:extLst>
                    <a:ext uri="{9D8B030D-6E8A-4147-A177-3AD203B41FA5}">
                      <a16:colId xmlns:a16="http://schemas.microsoft.com/office/drawing/2014/main" val="3694366703"/>
                    </a:ext>
                  </a:extLst>
                </a:gridCol>
                <a:gridCol w="1417097">
                  <a:extLst>
                    <a:ext uri="{9D8B030D-6E8A-4147-A177-3AD203B41FA5}">
                      <a16:colId xmlns:a16="http://schemas.microsoft.com/office/drawing/2014/main" val="1972861228"/>
                    </a:ext>
                  </a:extLst>
                </a:gridCol>
                <a:gridCol w="2606125">
                  <a:extLst>
                    <a:ext uri="{9D8B030D-6E8A-4147-A177-3AD203B41FA5}">
                      <a16:colId xmlns:a16="http://schemas.microsoft.com/office/drawing/2014/main" val="3995805884"/>
                    </a:ext>
                  </a:extLst>
                </a:gridCol>
                <a:gridCol w="1723303">
                  <a:extLst>
                    <a:ext uri="{9D8B030D-6E8A-4147-A177-3AD203B41FA5}">
                      <a16:colId xmlns:a16="http://schemas.microsoft.com/office/drawing/2014/main" val="750616816"/>
                    </a:ext>
                  </a:extLst>
                </a:gridCol>
              </a:tblGrid>
              <a:tr h="172930">
                <a:tc>
                  <a:txBody>
                    <a:bodyPr/>
                    <a:lstStyle/>
                    <a:p>
                      <a:r>
                        <a:rPr lang="en-GB" sz="1600" dirty="0">
                          <a:latin typeface="Arial" panose="020B0604020202020204" pitchFamily="34" charset="0"/>
                        </a:rPr>
                        <a:t>Technology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600" b="1" dirty="0">
                          <a:solidFill>
                            <a:schemeClr val="bg1"/>
                          </a:solidFill>
                          <a:latin typeface="Arial" panose="020B0604020202020204" pitchFamily="34" charset="0"/>
                        </a:rPr>
                        <a:t>Total costs (£)</a:t>
                      </a:r>
                      <a:endParaRPr lang="en-GB" sz="1600" dirty="0">
                        <a:latin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600" b="1" dirty="0">
                          <a:solidFill>
                            <a:schemeClr val="bg1"/>
                          </a:solidFill>
                          <a:latin typeface="Arial" panose="020B0604020202020204" pitchFamily="34" charset="0"/>
                        </a:rPr>
                        <a:t>Total QALYs</a:t>
                      </a:r>
                      <a:endParaRPr lang="en-GB" sz="1600" dirty="0">
                        <a:latin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600" b="1" dirty="0">
                          <a:solidFill>
                            <a:schemeClr val="bg1"/>
                          </a:solidFill>
                          <a:latin typeface="Arial" panose="020B0604020202020204" pitchFamily="34" charset="0"/>
                        </a:rPr>
                        <a:t>Incremental costs (£)</a:t>
                      </a:r>
                      <a:endParaRPr lang="en-GB" sz="1600" dirty="0">
                        <a:latin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600" b="1" dirty="0">
                          <a:solidFill>
                            <a:schemeClr val="bg1"/>
                          </a:solidFill>
                          <a:latin typeface="Arial" panose="020B0604020202020204" pitchFamily="34" charset="0"/>
                        </a:rPr>
                        <a:t>Incremental QALYs</a:t>
                      </a:r>
                      <a:endParaRPr lang="en-GB" sz="1600" dirty="0">
                        <a:latin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600" dirty="0">
                          <a:latin typeface="Arial" panose="020B0604020202020204" pitchFamily="34" charset="0"/>
                        </a:rPr>
                        <a:t>ICER (£/QALY)</a:t>
                      </a:r>
                    </a:p>
                    <a:p>
                      <a:r>
                        <a:rPr lang="en-GB" sz="1600" dirty="0">
                          <a:latin typeface="Arial" panose="020B0604020202020204" pitchFamily="34" charset="0"/>
                        </a:rPr>
                        <a:t>1.2 severity weighting</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600" dirty="0">
                          <a:latin typeface="Arial" panose="020B0604020202020204" pitchFamily="34" charset="0"/>
                        </a:rPr>
                        <a:t>ICER (£/QALY)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2444516835"/>
                  </a:ext>
                </a:extLst>
              </a:tr>
              <a:tr h="172930">
                <a:tc gridSpan="7">
                  <a:txBody>
                    <a:bodyPr/>
                    <a:lstStyle/>
                    <a:p>
                      <a:r>
                        <a:rPr lang="en-GB" sz="1700" b="1" dirty="0">
                          <a:solidFill>
                            <a:schemeClr val="bg1"/>
                          </a:solidFill>
                          <a:latin typeface="Arial" panose="020B0604020202020204" pitchFamily="34" charset="0"/>
                        </a:rPr>
                        <a:t>With cirrhotic </a:t>
                      </a:r>
                      <a:r>
                        <a:rPr lang="en-GB" sz="1700" b="1">
                          <a:solidFill>
                            <a:schemeClr val="bg1"/>
                          </a:solidFill>
                          <a:latin typeface="Arial" panose="020B0604020202020204" pitchFamily="34" charset="0"/>
                        </a:rPr>
                        <a:t>distribution of 60% reflecting </a:t>
                      </a:r>
                      <a:r>
                        <a:rPr lang="en-GB" sz="1700" b="1" dirty="0">
                          <a:solidFill>
                            <a:schemeClr val="bg1"/>
                          </a:solidFill>
                          <a:latin typeface="Arial" panose="020B0604020202020204" pitchFamily="34" charset="0"/>
                        </a:rPr>
                        <a:t>company’s base </a:t>
                      </a:r>
                      <a:r>
                        <a:rPr lang="en-GB" sz="1700" b="1">
                          <a:solidFill>
                            <a:schemeClr val="bg1"/>
                          </a:solidFill>
                          <a:latin typeface="Arial" panose="020B0604020202020204" pitchFamily="34" charset="0"/>
                        </a:rPr>
                        <a:t>case </a:t>
                      </a:r>
                      <a:endParaRPr lang="en-GB" sz="1700" b="1" dirty="0">
                        <a:solidFill>
                          <a:schemeClr val="bg1"/>
                        </a:solidFill>
                        <a:latin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sz="1700" b="1" dirty="0">
                        <a:solidFill>
                          <a:schemeClr val="bg1"/>
                        </a:solidFill>
                        <a:latin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2915471261"/>
                  </a:ext>
                </a:extLst>
              </a:tr>
              <a:tr h="181576">
                <a:tc>
                  <a:txBody>
                    <a:bodyPr/>
                    <a:lstStyle/>
                    <a:p>
                      <a:r>
                        <a:rPr lang="en-GB" sz="1700" dirty="0">
                          <a:latin typeface="Arial" panose="020B0604020202020204" pitchFamily="34" charset="0"/>
                          <a:cs typeface="Arial" panose="020B0604020202020204" pitchFamily="34" charset="0"/>
                        </a:rPr>
                        <a:t>BSC</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700" u="sng" dirty="0" err="1">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rPr>
                        <a:t>xxxxxx</a:t>
                      </a:r>
                      <a:endParaRPr lang="en-GB" sz="17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700" u="sng" dirty="0" err="1">
                          <a:effectLst/>
                          <a:highlight>
                            <a:srgbClr val="000000"/>
                          </a:highlight>
                          <a:latin typeface="Arial" panose="020B0604020202020204" pitchFamily="34" charset="0"/>
                          <a:ea typeface="Calibri" panose="020F0502020204030204" pitchFamily="34" charset="0"/>
                          <a:cs typeface="Arial" panose="020B0604020202020204" pitchFamily="34" charset="0"/>
                        </a:rPr>
                        <a:t>xxxx</a:t>
                      </a:r>
                      <a:endParaRPr lang="en-GB" sz="17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endParaRPr lang="en-GB" sz="17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endParaRPr lang="en-GB" sz="17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endParaRPr lang="en-GB" sz="1700" dirty="0">
                        <a:latin typeface="Arial" panose="020B0604020202020204" pitchFamily="34" charset="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700" b="0" i="0" u="none" strike="noStrike" dirty="0">
                          <a:solidFill>
                            <a:schemeClr val="tx1"/>
                          </a:solidFill>
                          <a:effectLst/>
                          <a:latin typeface="Arial" panose="020B0604020202020204" pitchFamily="34" charset="0"/>
                          <a:cs typeface="Arial" panose="020B0604020202020204" pitchFamily="34" charset="0"/>
                        </a:rPr>
                        <a:t> </a:t>
                      </a:r>
                      <a:r>
                        <a:rPr lang="en-GB" sz="1700" dirty="0">
                          <a:effectLst/>
                          <a:latin typeface="Arial" panose="020B0604020202020204" pitchFamily="34" charset="0"/>
                          <a:ea typeface="Times New Roman" panose="02020603050405020304" pitchFamily="18" charset="0"/>
                          <a:cs typeface="Arial" panose="020B0604020202020204" pitchFamily="34" charset="0"/>
                        </a:rPr>
                        <a:t>-</a:t>
                      </a:r>
                      <a:endParaRPr lang="en-GB" sz="1700" dirty="0">
                        <a:latin typeface="Arial" panose="020B0604020202020204" pitchFamily="34" charset="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2335749543"/>
                  </a:ext>
                </a:extLst>
              </a:tr>
              <a:tr h="181576">
                <a:tc>
                  <a:txBody>
                    <a:bodyPr/>
                    <a:lstStyle/>
                    <a:p>
                      <a:r>
                        <a:rPr lang="en-GB" sz="1700" dirty="0" err="1">
                          <a:latin typeface="Arial" panose="020B0604020202020204" pitchFamily="34" charset="0"/>
                          <a:cs typeface="Arial" panose="020B0604020202020204" pitchFamily="34" charset="0"/>
                        </a:rPr>
                        <a:t>Bulevirtide</a:t>
                      </a:r>
                      <a:endParaRPr lang="en-GB" sz="1700" dirty="0">
                        <a:latin typeface="Arial" panose="020B0604020202020204" pitchFamily="34" charset="0"/>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700" u="sng" dirty="0" err="1">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rPr>
                        <a:t>xxxxxxxx</a:t>
                      </a:r>
                      <a:endParaRPr lang="en-GB" sz="17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700" u="sng" dirty="0" err="1">
                          <a:effectLst/>
                          <a:highlight>
                            <a:srgbClr val="000000"/>
                          </a:highlight>
                          <a:latin typeface="Arial" panose="020B0604020202020204" pitchFamily="34" charset="0"/>
                          <a:ea typeface="Calibri" panose="020F0502020204030204" pitchFamily="34" charset="0"/>
                          <a:cs typeface="Arial" panose="020B0604020202020204" pitchFamily="34" charset="0"/>
                        </a:rPr>
                        <a:t>xxxxxx</a:t>
                      </a:r>
                      <a:endParaRPr lang="en-GB" sz="17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700" u="sng" dirty="0" err="1">
                          <a:effectLst/>
                          <a:highlight>
                            <a:srgbClr val="000000"/>
                          </a:highlight>
                          <a:latin typeface="Arial" panose="020B0604020202020204" pitchFamily="34" charset="0"/>
                          <a:ea typeface="Calibri" panose="020F0502020204030204" pitchFamily="34" charset="0"/>
                          <a:cs typeface="Arial" panose="020B0604020202020204" pitchFamily="34" charset="0"/>
                        </a:rPr>
                        <a:t>xxxxxxxx</a:t>
                      </a:r>
                      <a:endParaRPr lang="en-GB" sz="17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700" b="0" i="0" u="sng" strike="noStrike" dirty="0" err="1">
                          <a:solidFill>
                            <a:srgbClr val="000000"/>
                          </a:solidFill>
                          <a:effectLst/>
                          <a:highlight>
                            <a:srgbClr val="000000"/>
                          </a:highlight>
                          <a:latin typeface="Arial" panose="020B0604020202020204" pitchFamily="34" charset="0"/>
                          <a:cs typeface="Arial" panose="020B0604020202020204" pitchFamily="34" charset="0"/>
                        </a:rPr>
                        <a:t>xxxx</a:t>
                      </a:r>
                      <a:endParaRPr lang="en-GB" sz="1700" dirty="0">
                        <a:highlight>
                          <a:srgbClr val="000000"/>
                        </a:highlight>
                        <a:latin typeface="Arial" panose="020B0604020202020204" pitchFamily="34" charset="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700" b="0" i="0" u="none" strike="noStrike" dirty="0">
                          <a:solidFill>
                            <a:srgbClr val="000000"/>
                          </a:solidFill>
                          <a:effectLst/>
                          <a:latin typeface="Arial" panose="020B0604020202020204" pitchFamily="34" charset="0"/>
                          <a:cs typeface="Arial" panose="020B0604020202020204" pitchFamily="34" charset="0"/>
                        </a:rPr>
                        <a:t>£29198* </a:t>
                      </a:r>
                      <a:endParaRPr lang="en-GB" sz="1700" dirty="0">
                        <a:latin typeface="Arial" panose="020B0604020202020204" pitchFamily="34" charset="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700" b="0" i="0" u="none" strike="noStrike" kern="1200" dirty="0">
                          <a:solidFill>
                            <a:schemeClr val="dk1"/>
                          </a:solidFill>
                          <a:effectLst/>
                          <a:latin typeface="Arial" panose="020B0604020202020204" pitchFamily="34" charset="0"/>
                          <a:ea typeface="+mn-ea"/>
                          <a:cs typeface="Arial" panose="020B0604020202020204" pitchFamily="34" charset="0"/>
                        </a:rPr>
                        <a:t>£35,038</a:t>
                      </a:r>
                      <a:endParaRPr lang="en-GB" sz="1700" dirty="0">
                        <a:latin typeface="Arial" panose="020B0604020202020204" pitchFamily="34" charset="0"/>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903753710"/>
                  </a:ext>
                </a:extLst>
              </a:tr>
            </a:tbl>
          </a:graphicData>
        </a:graphic>
      </p:graphicFrame>
      <p:graphicFrame>
        <p:nvGraphicFramePr>
          <p:cNvPr id="14" name="Table 4" descr="Company and ERG deterministic base case results">
            <a:extLst>
              <a:ext uri="{FF2B5EF4-FFF2-40B4-BE49-F238E27FC236}">
                <a16:creationId xmlns:a16="http://schemas.microsoft.com/office/drawing/2014/main" id="{3E70AB14-15D5-4D82-C646-67F9C3975405}"/>
              </a:ext>
            </a:extLst>
          </p:cNvPr>
          <p:cNvGraphicFramePr>
            <a:graphicFrameLocks noGrp="1"/>
          </p:cNvGraphicFramePr>
          <p:nvPr>
            <p:extLst>
              <p:ext uri="{D42A27DB-BD31-4B8C-83A1-F6EECF244321}">
                <p14:modId xmlns:p14="http://schemas.microsoft.com/office/powerpoint/2010/main" val="2850383057"/>
              </p:ext>
            </p:extLst>
          </p:nvPr>
        </p:nvGraphicFramePr>
        <p:xfrm>
          <a:off x="318959" y="5416034"/>
          <a:ext cx="11660233" cy="983361"/>
        </p:xfrm>
        <a:graphic>
          <a:graphicData uri="http://schemas.openxmlformats.org/drawingml/2006/table">
            <a:tbl>
              <a:tblPr firstRow="1" bandRow="1">
                <a:tableStyleId>{5C22544A-7EE6-4342-B048-85BDC9FD1C3A}</a:tableStyleId>
              </a:tblPr>
              <a:tblGrid>
                <a:gridCol w="2019770">
                  <a:extLst>
                    <a:ext uri="{9D8B030D-6E8A-4147-A177-3AD203B41FA5}">
                      <a16:colId xmlns:a16="http://schemas.microsoft.com/office/drawing/2014/main" val="3307571819"/>
                    </a:ext>
                  </a:extLst>
                </a:gridCol>
                <a:gridCol w="1178646">
                  <a:extLst>
                    <a:ext uri="{9D8B030D-6E8A-4147-A177-3AD203B41FA5}">
                      <a16:colId xmlns:a16="http://schemas.microsoft.com/office/drawing/2014/main" val="885764709"/>
                    </a:ext>
                  </a:extLst>
                </a:gridCol>
                <a:gridCol w="1267601">
                  <a:extLst>
                    <a:ext uri="{9D8B030D-6E8A-4147-A177-3AD203B41FA5}">
                      <a16:colId xmlns:a16="http://schemas.microsoft.com/office/drawing/2014/main" val="1517333623"/>
                    </a:ext>
                  </a:extLst>
                </a:gridCol>
                <a:gridCol w="1489986">
                  <a:extLst>
                    <a:ext uri="{9D8B030D-6E8A-4147-A177-3AD203B41FA5}">
                      <a16:colId xmlns:a16="http://schemas.microsoft.com/office/drawing/2014/main" val="2368713443"/>
                    </a:ext>
                  </a:extLst>
                </a:gridCol>
                <a:gridCol w="1456628">
                  <a:extLst>
                    <a:ext uri="{9D8B030D-6E8A-4147-A177-3AD203B41FA5}">
                      <a16:colId xmlns:a16="http://schemas.microsoft.com/office/drawing/2014/main" val="24591524"/>
                    </a:ext>
                  </a:extLst>
                </a:gridCol>
                <a:gridCol w="2481328">
                  <a:extLst>
                    <a:ext uri="{9D8B030D-6E8A-4147-A177-3AD203B41FA5}">
                      <a16:colId xmlns:a16="http://schemas.microsoft.com/office/drawing/2014/main" val="4012505754"/>
                    </a:ext>
                  </a:extLst>
                </a:gridCol>
                <a:gridCol w="1766274">
                  <a:extLst>
                    <a:ext uri="{9D8B030D-6E8A-4147-A177-3AD203B41FA5}">
                      <a16:colId xmlns:a16="http://schemas.microsoft.com/office/drawing/2014/main" val="1599477227"/>
                    </a:ext>
                  </a:extLst>
                </a:gridCol>
              </a:tblGrid>
              <a:tr h="172930">
                <a:tc gridSpan="7">
                  <a:txBody>
                    <a:bodyPr/>
                    <a:lstStyle/>
                    <a:p>
                      <a:pPr algn="l">
                        <a:lnSpc>
                          <a:spcPct val="120000"/>
                        </a:lnSpc>
                        <a:spcBef>
                          <a:spcPts val="200"/>
                        </a:spcBef>
                        <a:spcAft>
                          <a:spcPts val="200"/>
                        </a:spcAft>
                      </a:pPr>
                      <a:r>
                        <a:rPr lang="en-GB" sz="17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With cirrhotic distribution at baseline reflecting MYR 301 population (47% with compensated cirrhosis)</a:t>
                      </a: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hMerge="1">
                  <a:txBody>
                    <a:bodyPr/>
                    <a:lstStyle/>
                    <a:p>
                      <a:pPr algn="ctr">
                        <a:lnSpc>
                          <a:spcPct val="120000"/>
                        </a:lnSpc>
                        <a:spcBef>
                          <a:spcPts val="200"/>
                        </a:spcBef>
                        <a:spcAft>
                          <a:spcPts val="200"/>
                        </a:spcAft>
                      </a:pPr>
                      <a:r>
                        <a:rPr lang="en-GB" sz="9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Cirrhotic distribution at baseline reflects the MYR 301 population (47% of patients with compensated cirrhosis)</a:t>
                      </a:r>
                      <a:endParaRPr lang="en-GB" sz="9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hMerge="1">
                  <a:txBody>
                    <a:bodyPr/>
                    <a:lstStyle/>
                    <a:p>
                      <a:pPr algn="ctr">
                        <a:lnSpc>
                          <a:spcPct val="120000"/>
                        </a:lnSpc>
                        <a:spcBef>
                          <a:spcPts val="200"/>
                        </a:spcBef>
                        <a:spcAft>
                          <a:spcPts val="200"/>
                        </a:spcAft>
                      </a:pPr>
                      <a:r>
                        <a:rPr lang="en-GB" sz="9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Cirrhotic distribution at baseline reflects the MYR 301 population (47% of patients with compensated cirrhosis)</a:t>
                      </a:r>
                      <a:endParaRPr lang="en-GB" sz="9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hMerge="1">
                  <a:txBody>
                    <a:bodyPr/>
                    <a:lstStyle/>
                    <a:p>
                      <a:pPr algn="ctr">
                        <a:lnSpc>
                          <a:spcPct val="120000"/>
                        </a:lnSpc>
                        <a:spcBef>
                          <a:spcPts val="200"/>
                        </a:spcBef>
                        <a:spcAft>
                          <a:spcPts val="200"/>
                        </a:spcAft>
                      </a:pPr>
                      <a:r>
                        <a:rPr lang="en-GB" sz="9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Cirrhotic distribution at baseline reflects the MYR 301 population (47% of patients with compensated cirrhosis)</a:t>
                      </a:r>
                      <a:endParaRPr lang="en-GB" sz="9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hMerge="1">
                  <a:txBody>
                    <a:bodyPr/>
                    <a:lstStyle/>
                    <a:p>
                      <a:pPr algn="ctr">
                        <a:lnSpc>
                          <a:spcPct val="120000"/>
                        </a:lnSpc>
                        <a:spcBef>
                          <a:spcPts val="200"/>
                        </a:spcBef>
                        <a:spcAft>
                          <a:spcPts val="200"/>
                        </a:spcAft>
                      </a:pPr>
                      <a:r>
                        <a:rPr lang="en-GB" sz="9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Cirrhotic distribution at baseline reflects the MYR 301 population (47% of patients with compensated cirrhosis)</a:t>
                      </a:r>
                      <a:endParaRPr lang="en-GB" sz="9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hMerge="1">
                  <a:txBody>
                    <a:bodyPr/>
                    <a:lstStyle/>
                    <a:p>
                      <a:endParaRPr lang="en-GB"/>
                    </a:p>
                  </a:txBody>
                  <a:tcPr/>
                </a:tc>
                <a:tc hMerge="1">
                  <a:txBody>
                    <a:bodyPr/>
                    <a:lstStyle/>
                    <a:p>
                      <a:pPr algn="ctr">
                        <a:lnSpc>
                          <a:spcPct val="120000"/>
                        </a:lnSpc>
                        <a:spcBef>
                          <a:spcPts val="200"/>
                        </a:spcBef>
                        <a:spcAft>
                          <a:spcPts val="200"/>
                        </a:spcAft>
                      </a:pPr>
                      <a:r>
                        <a:rPr lang="en-GB" sz="9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Cirrhotic distribution at baseline reflects the MYR 301 population (47% of patients with compensated cirrhosis)</a:t>
                      </a:r>
                      <a:endParaRPr lang="en-GB" sz="9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409314412"/>
                  </a:ext>
                </a:extLst>
              </a:tr>
              <a:tr h="181576">
                <a:tc>
                  <a:txBody>
                    <a:bodyPr/>
                    <a:lstStyle/>
                    <a:p>
                      <a:r>
                        <a:rPr lang="en-GB" sz="1700" dirty="0">
                          <a:latin typeface="Arial" panose="020B0604020202020204" pitchFamily="34" charset="0"/>
                          <a:cs typeface="Arial" panose="020B0604020202020204" pitchFamily="34" charset="0"/>
                        </a:rPr>
                        <a:t>BSC</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700" u="sng" dirty="0" err="1">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rPr>
                        <a:t>xxxxxx</a:t>
                      </a:r>
                      <a:endParaRPr lang="en-GB" sz="17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700" u="sng" dirty="0" err="1">
                          <a:effectLst/>
                          <a:highlight>
                            <a:srgbClr val="000000"/>
                          </a:highlight>
                          <a:latin typeface="Arial" panose="020B0604020202020204" pitchFamily="34" charset="0"/>
                          <a:ea typeface="Calibri" panose="020F0502020204030204" pitchFamily="34" charset="0"/>
                          <a:cs typeface="Arial" panose="020B0604020202020204" pitchFamily="34" charset="0"/>
                        </a:rPr>
                        <a:t>xxxx</a:t>
                      </a:r>
                      <a:endParaRPr lang="en-GB" sz="17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endParaRPr lang="en-GB" sz="1700" dirty="0">
                        <a:effectLst/>
                        <a:highlight>
                          <a:srgbClr val="00000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endParaRPr lang="en-GB" sz="1700" dirty="0">
                        <a:effectLst/>
                        <a:highlight>
                          <a:srgbClr val="00000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endParaRPr lang="en-GB" sz="17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endParaRPr lang="en-GB" sz="17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2335749543"/>
                  </a:ext>
                </a:extLst>
              </a:tr>
              <a:tr h="181576">
                <a:tc>
                  <a:txBody>
                    <a:bodyPr/>
                    <a:lstStyle/>
                    <a:p>
                      <a:r>
                        <a:rPr lang="en-GB" sz="1700" dirty="0" err="1">
                          <a:latin typeface="Arial" panose="020B0604020202020204" pitchFamily="34" charset="0"/>
                          <a:cs typeface="Arial" panose="020B0604020202020204" pitchFamily="34" charset="0"/>
                        </a:rPr>
                        <a:t>Bulevirtide</a:t>
                      </a:r>
                      <a:endParaRPr lang="en-GB" sz="1700" dirty="0">
                        <a:latin typeface="Arial" panose="020B0604020202020204" pitchFamily="34" charset="0"/>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700" u="sng" dirty="0" err="1">
                          <a:effectLst/>
                          <a:highlight>
                            <a:srgbClr val="000000"/>
                          </a:highlight>
                          <a:latin typeface="Arial" panose="020B0604020202020204" pitchFamily="34" charset="0"/>
                          <a:ea typeface="Times New Roman" panose="02020603050405020304" pitchFamily="18" charset="0"/>
                          <a:cs typeface="Times New Roman" panose="02020603050405020304" pitchFamily="18" charset="0"/>
                        </a:rPr>
                        <a:t>xxxxxxxx</a:t>
                      </a:r>
                      <a:endParaRPr lang="en-GB" sz="17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700" u="sng" dirty="0" err="1">
                          <a:effectLst/>
                          <a:highlight>
                            <a:srgbClr val="000000"/>
                          </a:highlight>
                          <a:latin typeface="Arial" panose="020B0604020202020204" pitchFamily="34" charset="0"/>
                          <a:ea typeface="Calibri" panose="020F0502020204030204" pitchFamily="34" charset="0"/>
                          <a:cs typeface="Arial" panose="020B0604020202020204" pitchFamily="34" charset="0"/>
                        </a:rPr>
                        <a:t>xxxxxx</a:t>
                      </a:r>
                      <a:endParaRPr lang="en-GB" sz="17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r>
                        <a:rPr lang="en-GB" sz="1700" u="sng" dirty="0" err="1">
                          <a:effectLst/>
                          <a:highlight>
                            <a:srgbClr val="000000"/>
                          </a:highlight>
                          <a:latin typeface="Arial" panose="020B0604020202020204" pitchFamily="34" charset="0"/>
                          <a:ea typeface="Calibri" panose="020F0502020204030204" pitchFamily="34" charset="0"/>
                          <a:cs typeface="Arial" panose="020B0604020202020204" pitchFamily="34" charset="0"/>
                        </a:rPr>
                        <a:t>xxxxxxxx</a:t>
                      </a:r>
                      <a:endParaRPr lang="en-GB" sz="1700" dirty="0">
                        <a:highlight>
                          <a:srgbClr val="000000"/>
                        </a:highlight>
                        <a:latin typeface="Arial" panose="020B060402020202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r>
                        <a:rPr lang="en-GB" sz="1700" u="sng" kern="1200" dirty="0" err="1">
                          <a:solidFill>
                            <a:schemeClr val="dk1"/>
                          </a:solidFill>
                          <a:effectLst/>
                          <a:highlight>
                            <a:srgbClr val="000000"/>
                          </a:highlight>
                          <a:latin typeface="Arial" panose="020B0604020202020204" pitchFamily="34" charset="0"/>
                          <a:ea typeface="+mn-ea"/>
                          <a:cs typeface="Arial" panose="020B0604020202020204" pitchFamily="34" charset="0"/>
                        </a:rPr>
                        <a:t>xxxx</a:t>
                      </a:r>
                      <a:endParaRPr lang="en-GB" sz="1700" dirty="0">
                        <a:effectLst/>
                        <a:highlight>
                          <a:srgbClr val="00000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r>
                        <a:rPr lang="en-GB" sz="1700" dirty="0">
                          <a:effectLst/>
                          <a:latin typeface="Arial" panose="020B0604020202020204" pitchFamily="34" charset="0"/>
                          <a:ea typeface="Times New Roman" panose="02020603050405020304" pitchFamily="18" charset="0"/>
                          <a:cs typeface="Arial" panose="020B0604020202020204" pitchFamily="34" charset="0"/>
                        </a:rPr>
                        <a:t>£33,108*</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r">
                        <a:lnSpc>
                          <a:spcPct val="120000"/>
                        </a:lnSpc>
                        <a:spcBef>
                          <a:spcPts val="200"/>
                        </a:spcBef>
                        <a:spcAft>
                          <a:spcPts val="200"/>
                        </a:spcAft>
                      </a:pPr>
                      <a:r>
                        <a:rPr lang="en-GB" sz="1700" dirty="0">
                          <a:effectLst/>
                          <a:latin typeface="Arial" panose="020B0604020202020204" pitchFamily="34" charset="0"/>
                          <a:ea typeface="Times New Roman" panose="02020603050405020304" pitchFamily="18" charset="0"/>
                          <a:cs typeface="Arial" panose="020B0604020202020204" pitchFamily="34" charset="0"/>
                        </a:rPr>
                        <a:t>£39,730</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903753710"/>
                  </a:ext>
                </a:extLst>
              </a:tr>
            </a:tbl>
          </a:graphicData>
        </a:graphic>
      </p:graphicFrame>
      <p:sp>
        <p:nvSpPr>
          <p:cNvPr id="5" name="TextBox 4">
            <a:extLst>
              <a:ext uri="{FF2B5EF4-FFF2-40B4-BE49-F238E27FC236}">
                <a16:creationId xmlns:a16="http://schemas.microsoft.com/office/drawing/2014/main" id="{F49574FB-95E9-5C8B-CAFA-3917E8DB0CCA}"/>
              </a:ext>
            </a:extLst>
          </p:cNvPr>
          <p:cNvSpPr txBox="1"/>
          <p:nvPr/>
        </p:nvSpPr>
        <p:spPr>
          <a:xfrm>
            <a:off x="38704" y="6365094"/>
            <a:ext cx="11701066" cy="461665"/>
          </a:xfrm>
          <a:prstGeom prst="rect">
            <a:avLst/>
          </a:prstGeom>
          <a:solidFill>
            <a:schemeClr val="bg1"/>
          </a:solidFill>
        </p:spPr>
        <p:txBody>
          <a:bodyPr wrap="square" rtlCol="0">
            <a:spAutoFit/>
          </a:bodyPr>
          <a:lstStyle/>
          <a:p>
            <a:r>
              <a:rPr lang="en-GB" sz="1200" b="1" dirty="0">
                <a:latin typeface="Arial" panose="020B0604020202020204" pitchFamily="34" charset="0"/>
              </a:rPr>
              <a:t>Notes: </a:t>
            </a:r>
            <a:r>
              <a:rPr lang="en-GB" sz="1200" dirty="0">
                <a:latin typeface="Arial" panose="020B0604020202020204" pitchFamily="34" charset="0"/>
              </a:rPr>
              <a:t>*Calculated by NICE technical team for ease of access; </a:t>
            </a:r>
            <a:r>
              <a:rPr lang="en-GB" sz="1200" kern="1200" dirty="0">
                <a:solidFill>
                  <a:schemeClr val="dk1"/>
                </a:solidFill>
                <a:effectLst/>
                <a:latin typeface="Arial" panose="020B0604020202020204" pitchFamily="34" charset="0"/>
                <a:ea typeface="+mn-ea"/>
                <a:cs typeface="Arial" panose="020B0604020202020204" pitchFamily="34" charset="0"/>
              </a:rPr>
              <a:t>When the EAG's preferred assumptions are used the severity weighting of 1.2 does not apply</a:t>
            </a:r>
            <a:endParaRPr lang="en-GB" sz="1200" b="1" dirty="0">
              <a:latin typeface="Arial" panose="020B0604020202020204" pitchFamily="34" charset="0"/>
            </a:endParaRPr>
          </a:p>
          <a:p>
            <a:r>
              <a:rPr lang="en-GB" sz="1200" b="1" dirty="0">
                <a:latin typeface="Arial" panose="020B0604020202020204" pitchFamily="34" charset="0"/>
              </a:rPr>
              <a:t>Abbreviations: </a:t>
            </a:r>
            <a:r>
              <a:rPr lang="en-GB" sz="1200" dirty="0">
                <a:latin typeface="Arial" panose="020B0604020202020204" pitchFamily="34" charset="0"/>
              </a:rPr>
              <a:t>BSC, best supportive care; EAG, External Assessment Group; ICER, incremental cost-effectiveness ratio; QALY, quality-adjusted life year.</a:t>
            </a:r>
          </a:p>
        </p:txBody>
      </p:sp>
    </p:spTree>
    <p:extLst>
      <p:ext uri="{BB962C8B-B14F-4D97-AF65-F5344CB8AC3E}">
        <p14:creationId xmlns:p14="http://schemas.microsoft.com/office/powerpoint/2010/main" val="16489938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265164" y="-229207"/>
            <a:ext cx="11784011" cy="1276350"/>
          </a:xfrm>
        </p:spPr>
        <p:txBody>
          <a:bodyPr>
            <a:noAutofit/>
          </a:bodyPr>
          <a:lstStyle/>
          <a:p>
            <a:r>
              <a:rPr lang="en-GB" sz="2900" dirty="0"/>
              <a:t>EAG preferred base case with and without severity weighting </a:t>
            </a:r>
          </a:p>
        </p:txBody>
      </p:sp>
      <p:sp>
        <p:nvSpPr>
          <p:cNvPr id="7" name="Rectangle 6" descr="Marker showing slides are confidential ">
            <a:extLst>
              <a:ext uri="{FF2B5EF4-FFF2-40B4-BE49-F238E27FC236}">
                <a16:creationId xmlns:a16="http://schemas.microsoft.com/office/drawing/2014/main" id="{6AFB2026-0FF7-4AB0-89B6-F9063BF7AA99}"/>
              </a:ext>
              <a:ext uri="{C183D7F6-B498-43B3-948B-1728B52AA6E4}">
                <adec:decorative xmlns:adec="http://schemas.microsoft.com/office/drawing/2017/decorative" val="0"/>
              </a:ext>
            </a:extLst>
          </p:cNvPr>
          <p:cNvSpPr/>
          <p:nvPr/>
        </p:nvSpPr>
        <p:spPr>
          <a:xfrm>
            <a:off x="4929912" y="1"/>
            <a:ext cx="1889754"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rPr>
              <a:t>CONFIDENTIAL</a:t>
            </a:r>
          </a:p>
        </p:txBody>
      </p:sp>
      <p:sp>
        <p:nvSpPr>
          <p:cNvPr id="3" name="TextBox 2">
            <a:extLst>
              <a:ext uri="{FF2B5EF4-FFF2-40B4-BE49-F238E27FC236}">
                <a16:creationId xmlns:a16="http://schemas.microsoft.com/office/drawing/2014/main" id="{E4387691-1F1D-27D8-C3AF-1A91B239CBF0}"/>
              </a:ext>
            </a:extLst>
          </p:cNvPr>
          <p:cNvSpPr txBox="1"/>
          <p:nvPr/>
        </p:nvSpPr>
        <p:spPr>
          <a:xfrm>
            <a:off x="805544" y="6365857"/>
            <a:ext cx="11121292" cy="492443"/>
          </a:xfrm>
          <a:prstGeom prst="rect">
            <a:avLst/>
          </a:prstGeom>
          <a:noFill/>
        </p:spPr>
        <p:txBody>
          <a:bodyPr wrap="square" rtlCol="0">
            <a:spAutoFit/>
          </a:bodyPr>
          <a:lstStyle/>
          <a:p>
            <a:r>
              <a:rPr lang="en-GB" sz="1400" b="1" dirty="0">
                <a:latin typeface="Arial" panose="020B0604020202020204" pitchFamily="34" charset="0"/>
              </a:rPr>
              <a:t>Notes: </a:t>
            </a:r>
            <a:r>
              <a:rPr lang="en-GB" sz="1200" dirty="0">
                <a:latin typeface="Arial" panose="020B0604020202020204" pitchFamily="34" charset="0"/>
              </a:rPr>
              <a:t>*Calculated by NICE technical team for ease of access; </a:t>
            </a:r>
            <a:r>
              <a:rPr lang="en-GB" sz="1200" kern="1200" dirty="0">
                <a:solidFill>
                  <a:schemeClr val="dk1"/>
                </a:solidFill>
                <a:effectLst/>
                <a:latin typeface="Arial" panose="020B0604020202020204" pitchFamily="34" charset="0"/>
                <a:ea typeface="+mn-ea"/>
                <a:cs typeface="Arial" panose="020B0604020202020204" pitchFamily="34" charset="0"/>
              </a:rPr>
              <a:t>When the EAG's preferred assumptions are used the severity weighting of 1.2 does not apply </a:t>
            </a:r>
            <a:r>
              <a:rPr lang="en-GB" sz="1200" b="1" dirty="0">
                <a:latin typeface="Arial" panose="020B0604020202020204" pitchFamily="34" charset="0"/>
              </a:rPr>
              <a:t>Abbreviations: </a:t>
            </a:r>
            <a:r>
              <a:rPr lang="en-GB" sz="1200" dirty="0">
                <a:latin typeface="Arial" panose="020B0604020202020204" pitchFamily="34" charset="0"/>
              </a:rPr>
              <a:t>BSC, best supportive care; EAG, External Assessment Group; ICER, incremental cost-effectiveness ratio; QALY, quality-adjusted life year.   </a:t>
            </a:r>
          </a:p>
        </p:txBody>
      </p:sp>
      <p:graphicFrame>
        <p:nvGraphicFramePr>
          <p:cNvPr id="9" name="Table 8">
            <a:extLst>
              <a:ext uri="{FF2B5EF4-FFF2-40B4-BE49-F238E27FC236}">
                <a16:creationId xmlns:a16="http://schemas.microsoft.com/office/drawing/2014/main" id="{0BEE3F66-12A7-2E49-4DD5-D1425667B82D}"/>
              </a:ext>
            </a:extLst>
          </p:cNvPr>
          <p:cNvGraphicFramePr>
            <a:graphicFrameLocks noGrp="1"/>
          </p:cNvGraphicFramePr>
          <p:nvPr>
            <p:extLst>
              <p:ext uri="{D42A27DB-BD31-4B8C-83A1-F6EECF244321}">
                <p14:modId xmlns:p14="http://schemas.microsoft.com/office/powerpoint/2010/main" val="1137914756"/>
              </p:ext>
            </p:extLst>
          </p:nvPr>
        </p:nvGraphicFramePr>
        <p:xfrm>
          <a:off x="265165" y="503901"/>
          <a:ext cx="11784010" cy="5877977"/>
        </p:xfrm>
        <a:graphic>
          <a:graphicData uri="http://schemas.openxmlformats.org/drawingml/2006/table">
            <a:tbl>
              <a:tblPr firstRow="1" firstCol="1" bandRow="1">
                <a:tableStyleId>{5C22544A-7EE6-4342-B048-85BDC9FD1C3A}</a:tableStyleId>
              </a:tblPr>
              <a:tblGrid>
                <a:gridCol w="5663405">
                  <a:extLst>
                    <a:ext uri="{9D8B030D-6E8A-4147-A177-3AD203B41FA5}">
                      <a16:colId xmlns:a16="http://schemas.microsoft.com/office/drawing/2014/main" val="535076287"/>
                    </a:ext>
                  </a:extLst>
                </a:gridCol>
                <a:gridCol w="1976721">
                  <a:extLst>
                    <a:ext uri="{9D8B030D-6E8A-4147-A177-3AD203B41FA5}">
                      <a16:colId xmlns:a16="http://schemas.microsoft.com/office/drawing/2014/main" val="1857837070"/>
                    </a:ext>
                  </a:extLst>
                </a:gridCol>
                <a:gridCol w="2071942">
                  <a:extLst>
                    <a:ext uri="{9D8B030D-6E8A-4147-A177-3AD203B41FA5}">
                      <a16:colId xmlns:a16="http://schemas.microsoft.com/office/drawing/2014/main" val="1380711463"/>
                    </a:ext>
                  </a:extLst>
                </a:gridCol>
                <a:gridCol w="2071942">
                  <a:extLst>
                    <a:ext uri="{9D8B030D-6E8A-4147-A177-3AD203B41FA5}">
                      <a16:colId xmlns:a16="http://schemas.microsoft.com/office/drawing/2014/main" val="268341703"/>
                    </a:ext>
                  </a:extLst>
                </a:gridCol>
              </a:tblGrid>
              <a:tr h="466207">
                <a:tc>
                  <a:txBody>
                    <a:bodyPr/>
                    <a:lstStyle/>
                    <a:p>
                      <a:pPr>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Preferred assumption</a:t>
                      </a:r>
                      <a:endParaRPr lang="en-GB" sz="1600" b="1" dirty="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Total QALYs for BSC</a:t>
                      </a:r>
                      <a:endParaRPr lang="en-GB" sz="1600" b="1" dirty="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Cumulative ICER (£/QALY) - 1.2</a:t>
                      </a:r>
                      <a:endParaRPr lang="en-GB" sz="1600" b="1" dirty="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Cumulative ICER </a:t>
                      </a:r>
                    </a:p>
                    <a:p>
                      <a:pPr>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(£/QALY)</a:t>
                      </a:r>
                      <a:endParaRPr lang="en-GB" sz="1600" b="1" dirty="0">
                        <a:solidFill>
                          <a:srgbClr val="FFFFFF"/>
                        </a:solidFill>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extLst>
                  <a:ext uri="{0D108BD9-81ED-4DB2-BD59-A6C34878D82A}">
                    <a16:rowId xmlns:a16="http://schemas.microsoft.com/office/drawing/2014/main" val="3177875441"/>
                  </a:ext>
                </a:extLst>
              </a:tr>
              <a:tr h="233103">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Company revised base case</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algn="l">
                        <a:lnSpc>
                          <a:spcPct val="100000"/>
                        </a:lnSpc>
                        <a:spcBef>
                          <a:spcPts val="0"/>
                        </a:spcBef>
                        <a:spcAft>
                          <a:spcPts val="0"/>
                        </a:spcAft>
                      </a:pPr>
                      <a:r>
                        <a:rPr lang="en-GB" sz="1600" u="sng" dirty="0" err="1">
                          <a:effectLst/>
                          <a:highlight>
                            <a:srgbClr val="000000"/>
                          </a:highlight>
                          <a:latin typeface="Arial" panose="020B0604020202020204" pitchFamily="34" charset="0"/>
                          <a:cs typeface="Arial" panose="020B0604020202020204" pitchFamily="34" charset="0"/>
                        </a:rPr>
                        <a:t>xxxx</a:t>
                      </a:r>
                      <a:endParaRPr lang="en-GB" sz="1600" dirty="0">
                        <a:effectLst/>
                        <a:highlight>
                          <a:srgbClr val="000000"/>
                        </a:highligh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£24,061</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£28,874</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extLst>
                  <a:ext uri="{0D108BD9-81ED-4DB2-BD59-A6C34878D82A}">
                    <a16:rowId xmlns:a16="http://schemas.microsoft.com/office/drawing/2014/main" val="477802660"/>
                  </a:ext>
                </a:extLst>
              </a:tr>
              <a:tr h="269657">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Mean age reported in the UKHSA study</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pitchFamily="34" charset="0"/>
                          <a:ea typeface="+mn-ea"/>
                          <a:cs typeface="Arial" panose="020B0604020202020204" pitchFamily="34" charset="0"/>
                        </a:rPr>
                        <a:t>xxxx</a:t>
                      </a:r>
                      <a:endParaRPr kumimoji="0" lang="en-GB" sz="1600" b="0" i="0" u="none" strike="noStrike" kern="1200" cap="none" spc="0" normalizeH="0" baseline="0" noProof="0" dirty="0">
                        <a:ln>
                          <a:noFill/>
                        </a:ln>
                        <a:solidFill>
                          <a:srgbClr val="000000"/>
                        </a:solidFill>
                        <a:effectLst/>
                        <a:highlight>
                          <a:srgbClr val="000000"/>
                        </a:highlight>
                        <a:uLnTx/>
                        <a:uFillTx/>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algn="l">
                        <a:lnSpc>
                          <a:spcPct val="100000"/>
                        </a:lnSpc>
                        <a:spcBef>
                          <a:spcPts val="0"/>
                        </a:spcBef>
                        <a:spcAft>
                          <a:spcPts val="0"/>
                        </a:spcAft>
                      </a:pPr>
                      <a:r>
                        <a:rPr lang="en-GB" sz="1600">
                          <a:effectLst/>
                          <a:latin typeface="Arial" panose="020B0604020202020204" pitchFamily="34" charset="0"/>
                          <a:cs typeface="Arial" panose="020B0604020202020204" pitchFamily="34" charset="0"/>
                        </a:rPr>
                        <a:t>£24,371</a:t>
                      </a:r>
                      <a:endParaRPr lang="en-GB" sz="160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£29,245</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extLst>
                  <a:ext uri="{0D108BD9-81ED-4DB2-BD59-A6C34878D82A}">
                    <a16:rowId xmlns:a16="http://schemas.microsoft.com/office/drawing/2014/main" val="2390538170"/>
                  </a:ext>
                </a:extLst>
              </a:tr>
              <a:tr h="466207">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Probability of HCC from F2 to F4 states according to Romeo and Kushner</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pitchFamily="34" charset="0"/>
                          <a:ea typeface="+mn-ea"/>
                          <a:cs typeface="Arial" panose="020B0604020202020204" pitchFamily="34" charset="0"/>
                        </a:rPr>
                        <a:t>xxxx</a:t>
                      </a:r>
                      <a:endParaRPr kumimoji="0" lang="en-GB" sz="1600" b="0" i="0" u="none" strike="noStrike" kern="1200" cap="none" spc="0" normalizeH="0" baseline="0" noProof="0" dirty="0">
                        <a:ln>
                          <a:noFill/>
                        </a:ln>
                        <a:solidFill>
                          <a:srgbClr val="000000"/>
                        </a:solidFill>
                        <a:effectLst/>
                        <a:highlight>
                          <a:srgbClr val="000000"/>
                        </a:highlight>
                        <a:uLnTx/>
                        <a:uFillTx/>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£24,928</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£29,913</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extLst>
                  <a:ext uri="{0D108BD9-81ED-4DB2-BD59-A6C34878D82A}">
                    <a16:rowId xmlns:a16="http://schemas.microsoft.com/office/drawing/2014/main" val="1943103203"/>
                  </a:ext>
                </a:extLst>
              </a:tr>
              <a:tr h="466207">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Probability of fibrosis progression from F2 to F4 states according to Romeo</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pitchFamily="34" charset="0"/>
                          <a:ea typeface="+mn-ea"/>
                          <a:cs typeface="Arial" panose="020B0604020202020204" pitchFamily="34" charset="0"/>
                        </a:rPr>
                        <a:t>xxxx</a:t>
                      </a:r>
                      <a:endParaRPr kumimoji="0" lang="en-GB" sz="1600" b="0" i="0" u="none" strike="noStrike" kern="1200" cap="none" spc="0" normalizeH="0" baseline="0" noProof="0" dirty="0">
                        <a:ln>
                          <a:noFill/>
                        </a:ln>
                        <a:solidFill>
                          <a:srgbClr val="000000"/>
                        </a:solidFill>
                        <a:effectLst/>
                        <a:highlight>
                          <a:srgbClr val="000000"/>
                        </a:highlight>
                        <a:uLnTx/>
                        <a:uFillTx/>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£25,556*</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£30,668</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extLst>
                  <a:ext uri="{0D108BD9-81ED-4DB2-BD59-A6C34878D82A}">
                    <a16:rowId xmlns:a16="http://schemas.microsoft.com/office/drawing/2014/main" val="54682817"/>
                  </a:ext>
                </a:extLst>
              </a:tr>
              <a:tr h="466207">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30% of HCC patients get cured from HCC and accrue utility of </a:t>
                      </a:r>
                      <a:r>
                        <a:rPr lang="en-GB" sz="1600" u="sng" dirty="0" err="1">
                          <a:solidFill>
                            <a:schemeClr val="tx1"/>
                          </a:solidFill>
                          <a:effectLst/>
                          <a:highlight>
                            <a:srgbClr val="000000"/>
                          </a:highlight>
                          <a:latin typeface="Arial" panose="020B0604020202020204" pitchFamily="34" charset="0"/>
                          <a:cs typeface="Arial" panose="020B0604020202020204" pitchFamily="34" charset="0"/>
                        </a:rPr>
                        <a:t>xxxx</a:t>
                      </a:r>
                      <a:r>
                        <a:rPr lang="en-GB" sz="1600" dirty="0">
                          <a:solidFill>
                            <a:schemeClr val="tx1"/>
                          </a:solidFill>
                          <a:effectLst/>
                          <a:highlight>
                            <a:srgbClr val="000000"/>
                          </a:highlight>
                          <a:latin typeface="Arial" panose="020B0604020202020204" pitchFamily="34" charset="0"/>
                          <a:cs typeface="Arial" panose="020B0604020202020204" pitchFamily="34" charset="0"/>
                        </a:rPr>
                        <a:t>.</a:t>
                      </a:r>
                      <a:endParaRPr lang="en-GB" sz="1600" dirty="0">
                        <a:solidFill>
                          <a:schemeClr val="tx1"/>
                        </a:solidFill>
                        <a:effectLst/>
                        <a:highlight>
                          <a:srgbClr val="000000"/>
                        </a:highligh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pitchFamily="34" charset="0"/>
                          <a:ea typeface="+mn-ea"/>
                          <a:cs typeface="Arial" panose="020B0604020202020204" pitchFamily="34" charset="0"/>
                        </a:rPr>
                        <a:t>xxxx</a:t>
                      </a:r>
                      <a:endParaRPr kumimoji="0" lang="en-GB" sz="1600" b="0" i="0" u="none" strike="noStrike" kern="1200" cap="none" spc="0" normalizeH="0" baseline="0" noProof="0" dirty="0">
                        <a:ln>
                          <a:noFill/>
                        </a:ln>
                        <a:solidFill>
                          <a:srgbClr val="000000"/>
                        </a:solidFill>
                        <a:effectLst/>
                        <a:highlight>
                          <a:srgbClr val="000000"/>
                        </a:highlight>
                        <a:uLnTx/>
                        <a:uFillTx/>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£25,698*</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£30,838</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extLst>
                  <a:ext uri="{0D108BD9-81ED-4DB2-BD59-A6C34878D82A}">
                    <a16:rowId xmlns:a16="http://schemas.microsoft.com/office/drawing/2014/main" val="431470212"/>
                  </a:ext>
                </a:extLst>
              </a:tr>
              <a:tr h="466207">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Complete responders have same probability as partial responders of developing HCC </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pitchFamily="34" charset="0"/>
                          <a:ea typeface="+mn-ea"/>
                          <a:cs typeface="Arial" panose="020B0604020202020204" pitchFamily="34" charset="0"/>
                        </a:rPr>
                        <a:t>xxxx</a:t>
                      </a:r>
                      <a:endParaRPr kumimoji="0" lang="en-GB" sz="1600" b="0" i="0" u="none" strike="noStrike" kern="1200" cap="none" spc="0" normalizeH="0" baseline="0" noProof="0" dirty="0">
                        <a:ln>
                          <a:noFill/>
                        </a:ln>
                        <a:solidFill>
                          <a:srgbClr val="000000"/>
                        </a:solidFill>
                        <a:effectLst/>
                        <a:highlight>
                          <a:srgbClr val="000000"/>
                        </a:highlight>
                        <a:uLnTx/>
                        <a:uFillTx/>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£27,270*</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£32,724</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extLst>
                  <a:ext uri="{0D108BD9-81ED-4DB2-BD59-A6C34878D82A}">
                    <a16:rowId xmlns:a16="http://schemas.microsoft.com/office/drawing/2014/main" val="3836969587"/>
                  </a:ext>
                </a:extLst>
              </a:tr>
              <a:tr h="466207">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Fibrosis regression only starts occurring from cycle 4 onwards (96 weeks) in the model </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pitchFamily="34" charset="0"/>
                          <a:ea typeface="+mn-ea"/>
                          <a:cs typeface="Arial" panose="020B0604020202020204" pitchFamily="34" charset="0"/>
                        </a:rPr>
                        <a:t>xxxx</a:t>
                      </a:r>
                      <a:endParaRPr kumimoji="0" lang="en-GB" sz="1600" b="0" i="0" u="none" strike="noStrike" kern="1200" cap="none" spc="0" normalizeH="0" baseline="0" noProof="0" dirty="0">
                        <a:ln>
                          <a:noFill/>
                        </a:ln>
                        <a:solidFill>
                          <a:srgbClr val="000000"/>
                        </a:solidFill>
                        <a:effectLst/>
                        <a:highlight>
                          <a:srgbClr val="000000"/>
                        </a:highlight>
                        <a:uLnTx/>
                        <a:uFillTx/>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£27,429*</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£32,915</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extLst>
                  <a:ext uri="{0D108BD9-81ED-4DB2-BD59-A6C34878D82A}">
                    <a16:rowId xmlns:a16="http://schemas.microsoft.com/office/drawing/2014/main" val="2715670920"/>
                  </a:ext>
                </a:extLst>
              </a:tr>
              <a:tr h="466207">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Cirrhotic distribution at baseline reflects the MYR 301 population (47% with compensated cirrhosis)</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pitchFamily="34" charset="0"/>
                          <a:ea typeface="+mn-ea"/>
                          <a:cs typeface="Arial" panose="020B0604020202020204" pitchFamily="34" charset="0"/>
                        </a:rPr>
                        <a:t>xxxx</a:t>
                      </a:r>
                      <a:endParaRPr kumimoji="0" lang="en-GB" sz="1600" b="0" i="0" u="none" strike="noStrike" kern="1200" cap="none" spc="0" normalizeH="0" baseline="0" noProof="0" dirty="0">
                        <a:ln>
                          <a:noFill/>
                        </a:ln>
                        <a:solidFill>
                          <a:srgbClr val="000000"/>
                        </a:solidFill>
                        <a:effectLst/>
                        <a:highlight>
                          <a:srgbClr val="000000"/>
                        </a:highlight>
                        <a:uLnTx/>
                        <a:uFillTx/>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£30,702*</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£36,843</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extLst>
                  <a:ext uri="{0D108BD9-81ED-4DB2-BD59-A6C34878D82A}">
                    <a16:rowId xmlns:a16="http://schemas.microsoft.com/office/drawing/2014/main" val="3194589573"/>
                  </a:ext>
                </a:extLst>
              </a:tr>
              <a:tr h="466207">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Utility gain  with complete response is 0.03 and company’s base case baseline cirrhotic distribution (60%)</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pitchFamily="34" charset="0"/>
                          <a:ea typeface="+mn-ea"/>
                          <a:cs typeface="Arial" panose="020B0604020202020204" pitchFamily="34" charset="0"/>
                        </a:rPr>
                        <a:t>xxxx</a:t>
                      </a:r>
                      <a:endParaRPr kumimoji="0" lang="en-GB" sz="1600" b="0" i="0" u="none" strike="noStrike" kern="1200" cap="none" spc="0" normalizeH="0" baseline="0" noProof="0" dirty="0">
                        <a:ln>
                          <a:noFill/>
                        </a:ln>
                        <a:solidFill>
                          <a:srgbClr val="000000"/>
                        </a:solidFill>
                        <a:effectLst/>
                        <a:highlight>
                          <a:srgbClr val="000000"/>
                        </a:highlight>
                        <a:uLnTx/>
                        <a:uFillTx/>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£28,790*</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£34,548</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extLst>
                  <a:ext uri="{0D108BD9-81ED-4DB2-BD59-A6C34878D82A}">
                    <a16:rowId xmlns:a16="http://schemas.microsoft.com/office/drawing/2014/main" val="2297471308"/>
                  </a:ext>
                </a:extLst>
              </a:tr>
              <a:tr h="466207">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Utility gain with complete response is 0.05 and company’s base case baseline cirrhotic distribution (60%)</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pitchFamily="34" charset="0"/>
                          <a:ea typeface="+mn-ea"/>
                          <a:cs typeface="Arial" panose="020B0604020202020204" pitchFamily="34" charset="0"/>
                        </a:rPr>
                        <a:t>xxxx</a:t>
                      </a:r>
                      <a:endParaRPr kumimoji="0" lang="en-GB" sz="1600" b="0" i="0" u="none" strike="noStrike" kern="1200" cap="none" spc="0" normalizeH="0" baseline="0" noProof="0" dirty="0">
                        <a:ln>
                          <a:noFill/>
                        </a:ln>
                        <a:solidFill>
                          <a:srgbClr val="000000"/>
                        </a:solidFill>
                        <a:effectLst/>
                        <a:highlight>
                          <a:srgbClr val="000000"/>
                        </a:highlight>
                        <a:uLnTx/>
                        <a:uFillTx/>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£27,784*</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£33,341</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extLst>
                  <a:ext uri="{0D108BD9-81ED-4DB2-BD59-A6C34878D82A}">
                    <a16:rowId xmlns:a16="http://schemas.microsoft.com/office/drawing/2014/main" val="2897207064"/>
                  </a:ext>
                </a:extLst>
              </a:tr>
              <a:tr h="466207">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Utility gain with complete response is 0.03 and MYR 301 baseline cirrhotic distribution (47%)</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sng" strike="noStrike" kern="1200" cap="none" spc="0" normalizeH="0" baseline="0" noProof="0">
                          <a:ln>
                            <a:noFill/>
                          </a:ln>
                          <a:solidFill>
                            <a:srgbClr val="000000"/>
                          </a:solidFill>
                          <a:effectLst/>
                          <a:highlight>
                            <a:srgbClr val="000000"/>
                          </a:highlight>
                          <a:uLnTx/>
                          <a:uFillTx/>
                          <a:latin typeface="Arial" panose="020B0604020202020204" pitchFamily="34" charset="0"/>
                          <a:ea typeface="+mn-ea"/>
                          <a:cs typeface="Arial" panose="020B0604020202020204" pitchFamily="34" charset="0"/>
                        </a:rPr>
                        <a:t>xxxx</a:t>
                      </a:r>
                      <a:endParaRPr kumimoji="0" lang="en-GB" sz="1600" b="0" i="0" u="none" strike="noStrike" kern="1200" cap="none" spc="0" normalizeH="0" baseline="0" noProof="0" dirty="0">
                        <a:ln>
                          <a:noFill/>
                        </a:ln>
                        <a:solidFill>
                          <a:srgbClr val="000000"/>
                        </a:solidFill>
                        <a:effectLst/>
                        <a:highlight>
                          <a:srgbClr val="000000"/>
                        </a:highlight>
                        <a:uLnTx/>
                        <a:uFillTx/>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£32,389*</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£38,867</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extLst>
                  <a:ext uri="{0D108BD9-81ED-4DB2-BD59-A6C34878D82A}">
                    <a16:rowId xmlns:a16="http://schemas.microsoft.com/office/drawing/2014/main" val="4294344224"/>
                  </a:ext>
                </a:extLst>
              </a:tr>
              <a:tr h="466207">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Utility gain with complete response is 0.05 and MYR 301 baseline cirrhotic distribution (47%)</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sng" strike="noStrike" kern="1200" cap="none" spc="0" normalizeH="0" baseline="0" noProof="0" dirty="0" err="1">
                          <a:ln>
                            <a:noFill/>
                          </a:ln>
                          <a:solidFill>
                            <a:srgbClr val="000000"/>
                          </a:solidFill>
                          <a:effectLst/>
                          <a:highlight>
                            <a:srgbClr val="000000"/>
                          </a:highlight>
                          <a:uLnTx/>
                          <a:uFillTx/>
                          <a:latin typeface="Arial" panose="020B0604020202020204" pitchFamily="34" charset="0"/>
                          <a:ea typeface="+mn-ea"/>
                          <a:cs typeface="Arial" panose="020B0604020202020204" pitchFamily="34" charset="0"/>
                        </a:rPr>
                        <a:t>xxxx</a:t>
                      </a:r>
                      <a:endParaRPr kumimoji="0" lang="en-GB" sz="1600" b="0" i="0" u="none" strike="noStrike" kern="1200" cap="none" spc="0" normalizeH="0" baseline="0" noProof="0" dirty="0">
                        <a:ln>
                          <a:noFill/>
                        </a:ln>
                        <a:solidFill>
                          <a:srgbClr val="000000"/>
                        </a:solidFill>
                        <a:effectLst/>
                        <a:highlight>
                          <a:srgbClr val="000000"/>
                        </a:highlight>
                        <a:uLnTx/>
                        <a:uFillTx/>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£31,140*</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tc>
                  <a:txBody>
                    <a:bodyPr/>
                    <a:lstStyle/>
                    <a:p>
                      <a:pPr algn="l">
                        <a:lnSpc>
                          <a:spcPct val="100000"/>
                        </a:lnSpc>
                        <a:spcBef>
                          <a:spcPts val="0"/>
                        </a:spcBef>
                        <a:spcAft>
                          <a:spcPts val="0"/>
                        </a:spcAft>
                      </a:pPr>
                      <a:r>
                        <a:rPr lang="en-GB" sz="1600" dirty="0">
                          <a:effectLst/>
                          <a:latin typeface="Arial" panose="020B0604020202020204" pitchFamily="34" charset="0"/>
                          <a:cs typeface="Arial" panose="020B0604020202020204" pitchFamily="34" charset="0"/>
                        </a:rPr>
                        <a:t>£37,369</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11249" marR="11249" marT="0" marB="0"/>
                </a:tc>
                <a:extLst>
                  <a:ext uri="{0D108BD9-81ED-4DB2-BD59-A6C34878D82A}">
                    <a16:rowId xmlns:a16="http://schemas.microsoft.com/office/drawing/2014/main" val="2201673348"/>
                  </a:ext>
                </a:extLst>
              </a:tr>
            </a:tbl>
          </a:graphicData>
        </a:graphic>
      </p:graphicFrame>
    </p:spTree>
    <p:extLst>
      <p:ext uri="{BB962C8B-B14F-4D97-AF65-F5344CB8AC3E}">
        <p14:creationId xmlns:p14="http://schemas.microsoft.com/office/powerpoint/2010/main" val="34006579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BA908-1C58-4104-9478-B05823E427B5}"/>
              </a:ext>
            </a:extLst>
          </p:cNvPr>
          <p:cNvSpPr>
            <a:spLocks noGrp="1"/>
          </p:cNvSpPr>
          <p:nvPr>
            <p:ph type="ctrTitle"/>
          </p:nvPr>
        </p:nvSpPr>
        <p:spPr>
          <a:xfrm>
            <a:off x="200068" y="339952"/>
            <a:ext cx="11332893" cy="608510"/>
          </a:xfrm>
        </p:spPr>
        <p:txBody>
          <a:bodyPr>
            <a:noAutofit/>
          </a:bodyPr>
          <a:lstStyle/>
          <a:p>
            <a:r>
              <a:rPr lang="en-GB" sz="3200" dirty="0"/>
              <a:t>EAGs exploratory analyses using</a:t>
            </a:r>
            <a:r>
              <a:rPr lang="en-GB" sz="3200" dirty="0">
                <a:highlight>
                  <a:srgbClr val="FFFFFF"/>
                </a:highlight>
              </a:rPr>
              <a:t> ma</a:t>
            </a:r>
            <a:r>
              <a:rPr lang="en-GB" sz="3200" dirty="0">
                <a:effectLst/>
                <a:highlight>
                  <a:srgbClr val="FFFFFF"/>
                </a:highlight>
                <a:latin typeface="Arial" panose="020B0604020202020204" pitchFamily="34" charset="0"/>
                <a:ea typeface="Calibri" panose="020F0502020204030204" pitchFamily="34" charset="0"/>
                <a:cs typeface="Arial" panose="020B0604020202020204" pitchFamily="34" charset="0"/>
              </a:rPr>
              <a:t>ximum utility gain for combined responders is </a:t>
            </a:r>
            <a:r>
              <a:rPr lang="en-GB" sz="3200" u="sng" dirty="0" err="1">
                <a:effectLst/>
                <a:highlight>
                  <a:srgbClr val="000000"/>
                </a:highlight>
                <a:latin typeface="Arial" panose="020B0604020202020204" pitchFamily="34" charset="0"/>
                <a:ea typeface="Calibri" panose="020F0502020204030204" pitchFamily="34" charset="0"/>
                <a:cs typeface="Arial" panose="020B0604020202020204" pitchFamily="34" charset="0"/>
              </a:rPr>
              <a:t>xxxx</a:t>
            </a:r>
            <a:endParaRPr lang="en-GB" sz="3200" u="sng" dirty="0">
              <a:highlight>
                <a:srgbClr val="000000"/>
              </a:highlight>
            </a:endParaRPr>
          </a:p>
        </p:txBody>
      </p:sp>
      <p:sp>
        <p:nvSpPr>
          <p:cNvPr id="5" name="TextBox 4">
            <a:extLst>
              <a:ext uri="{FF2B5EF4-FFF2-40B4-BE49-F238E27FC236}">
                <a16:creationId xmlns:a16="http://schemas.microsoft.com/office/drawing/2014/main" id="{CE5C5EAD-9C39-3870-A790-C2053B62258B}"/>
              </a:ext>
            </a:extLst>
          </p:cNvPr>
          <p:cNvSpPr txBox="1"/>
          <p:nvPr/>
        </p:nvSpPr>
        <p:spPr>
          <a:xfrm>
            <a:off x="488166" y="6081783"/>
            <a:ext cx="10533068" cy="738664"/>
          </a:xfrm>
          <a:prstGeom prst="rect">
            <a:avLst/>
          </a:prstGeom>
          <a:noFill/>
        </p:spPr>
        <p:txBody>
          <a:bodyPr wrap="square" rtlCol="0">
            <a:spAutoFit/>
          </a:bodyPr>
          <a:lstStyle/>
          <a:p>
            <a:pPr algn="ctr"/>
            <a:r>
              <a:rPr lang="en-GB" sz="1400" dirty="0">
                <a:latin typeface="Arial" panose="020B0604020202020204" pitchFamily="34" charset="0"/>
              </a:rPr>
              <a:t>Notes*Calculated by NICE technical team for ease of access; </a:t>
            </a:r>
            <a:r>
              <a:rPr lang="en-GB" sz="1400" kern="1200" dirty="0">
                <a:solidFill>
                  <a:schemeClr val="dk1"/>
                </a:solidFill>
                <a:effectLst/>
                <a:latin typeface="Arial" panose="020B0604020202020204" pitchFamily="34" charset="0"/>
                <a:ea typeface="+mn-ea"/>
                <a:cs typeface="Arial" panose="020B0604020202020204" pitchFamily="34" charset="0"/>
              </a:rPr>
              <a:t>When the EAG's preferred assumptions are used the severity weighting of 1.2 does not apply</a:t>
            </a:r>
            <a:r>
              <a:rPr lang="en-GB" sz="1400" dirty="0">
                <a:latin typeface="Arial" panose="020B0604020202020204" pitchFamily="34" charset="0"/>
              </a:rPr>
              <a:t>** Estimated severity weighting using MYR 301 baseline characteristics is 1 </a:t>
            </a:r>
            <a:r>
              <a:rPr lang="en-GB" sz="1400" b="1" dirty="0"/>
              <a:t>Abbreviations:  </a:t>
            </a:r>
            <a:r>
              <a:rPr lang="en-GB" sz="1400" dirty="0"/>
              <a:t>ICER, incremental cost-effectiveness ratio; QALY, quality-adjusted life year</a:t>
            </a:r>
          </a:p>
        </p:txBody>
      </p:sp>
      <p:graphicFrame>
        <p:nvGraphicFramePr>
          <p:cNvPr id="4" name="Table 4" descr="Company and ERG deterministic base case results">
            <a:extLst>
              <a:ext uri="{FF2B5EF4-FFF2-40B4-BE49-F238E27FC236}">
                <a16:creationId xmlns:a16="http://schemas.microsoft.com/office/drawing/2014/main" id="{1482B30E-7078-4733-A5C6-13F6BABE7356}"/>
              </a:ext>
            </a:extLst>
          </p:cNvPr>
          <p:cNvGraphicFramePr>
            <a:graphicFrameLocks noGrp="1"/>
          </p:cNvGraphicFramePr>
          <p:nvPr>
            <p:extLst>
              <p:ext uri="{D42A27DB-BD31-4B8C-83A1-F6EECF244321}">
                <p14:modId xmlns:p14="http://schemas.microsoft.com/office/powerpoint/2010/main" val="195320466"/>
              </p:ext>
            </p:extLst>
          </p:nvPr>
        </p:nvGraphicFramePr>
        <p:xfrm>
          <a:off x="151522" y="1042566"/>
          <a:ext cx="11332894" cy="4994242"/>
        </p:xfrm>
        <a:graphic>
          <a:graphicData uri="http://schemas.openxmlformats.org/drawingml/2006/table">
            <a:tbl>
              <a:tblPr firstRow="1" bandRow="1">
                <a:tableStyleId>{5C22544A-7EE6-4342-B048-85BDC9FD1C3A}</a:tableStyleId>
              </a:tblPr>
              <a:tblGrid>
                <a:gridCol w="8465532">
                  <a:extLst>
                    <a:ext uri="{9D8B030D-6E8A-4147-A177-3AD203B41FA5}">
                      <a16:colId xmlns:a16="http://schemas.microsoft.com/office/drawing/2014/main" val="3307571819"/>
                    </a:ext>
                  </a:extLst>
                </a:gridCol>
                <a:gridCol w="1433681">
                  <a:extLst>
                    <a:ext uri="{9D8B030D-6E8A-4147-A177-3AD203B41FA5}">
                      <a16:colId xmlns:a16="http://schemas.microsoft.com/office/drawing/2014/main" val="2993962644"/>
                    </a:ext>
                  </a:extLst>
                </a:gridCol>
                <a:gridCol w="1433681">
                  <a:extLst>
                    <a:ext uri="{9D8B030D-6E8A-4147-A177-3AD203B41FA5}">
                      <a16:colId xmlns:a16="http://schemas.microsoft.com/office/drawing/2014/main" val="1116086780"/>
                    </a:ext>
                  </a:extLst>
                </a:gridCol>
              </a:tblGrid>
              <a:tr h="0">
                <a:tc>
                  <a:txBody>
                    <a:bodyPr/>
                    <a:lstStyle/>
                    <a:p>
                      <a:r>
                        <a:rPr lang="en-GB" sz="1600" dirty="0"/>
                        <a:t>Scenario</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ICER with 1.2 severity weighting (£/QALY)*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tc>
                  <a:txBody>
                    <a:bodyPr/>
                    <a:lstStyle/>
                    <a:p>
                      <a:r>
                        <a:rPr lang="en-GB" sz="1600" dirty="0"/>
                        <a:t>ICER without severity weighting (£/QALY)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2444516835"/>
                  </a:ext>
                </a:extLst>
              </a:tr>
              <a:tr h="278448">
                <a:tc>
                  <a:txBody>
                    <a:bodyPr/>
                    <a:lstStyle/>
                    <a:p>
                      <a:r>
                        <a:rPr lang="en-GB" sz="1600" b="1" dirty="0">
                          <a:latin typeface="Arial" panose="020B0604020202020204" pitchFamily="34" charset="0"/>
                          <a:cs typeface="Arial" panose="020B0604020202020204" pitchFamily="34" charset="0"/>
                        </a:rPr>
                        <a:t>Company revised base case after consultation:</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pPr algn="ctr">
                        <a:lnSpc>
                          <a:spcPct val="120000"/>
                        </a:lnSpc>
                        <a:spcBef>
                          <a:spcPts val="200"/>
                        </a:spcBef>
                        <a:spcAft>
                          <a:spcPts val="200"/>
                        </a:spcAft>
                      </a:pPr>
                      <a:r>
                        <a:rPr lang="en-GB" sz="1600" dirty="0">
                          <a:effectLst/>
                          <a:latin typeface="Arial" panose="020B0604020202020204" pitchFamily="34" charset="0"/>
                          <a:ea typeface="Times New Roman" panose="02020603050405020304" pitchFamily="18" charset="0"/>
                          <a:cs typeface="Arial" panose="020B0604020202020204" pitchFamily="34" charset="0"/>
                        </a:rPr>
                        <a:t>£24,061</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tc>
                  <a:txBody>
                    <a:bodyPr/>
                    <a:lstStyle/>
                    <a:p>
                      <a:pPr algn="ctr">
                        <a:lnSpc>
                          <a:spcPct val="120000"/>
                        </a:lnSpc>
                        <a:spcBef>
                          <a:spcPts val="200"/>
                        </a:spcBef>
                        <a:spcAft>
                          <a:spcPts val="200"/>
                        </a:spcAft>
                      </a:pPr>
                      <a:r>
                        <a:rPr lang="en-GB" sz="1600" kern="1200" dirty="0">
                          <a:solidFill>
                            <a:schemeClr val="dk1"/>
                          </a:solidFill>
                          <a:effectLst/>
                          <a:latin typeface="Arial" panose="020B0604020202020204" pitchFamily="34" charset="0"/>
                          <a:ea typeface="+mn-ea"/>
                          <a:cs typeface="Arial" panose="020B0604020202020204" pitchFamily="34" charset="0"/>
                        </a:rPr>
                        <a:t>£28,874</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335749543"/>
                  </a:ext>
                </a:extLst>
              </a:tr>
              <a:tr h="555489">
                <a:tc>
                  <a:txBody>
                    <a:bodyPr/>
                    <a:lstStyle/>
                    <a:p>
                      <a:r>
                        <a:rPr lang="en-GB" sz="1400" dirty="0">
                          <a:effectLst/>
                          <a:latin typeface="Arial" panose="020B0604020202020204" pitchFamily="34" charset="0"/>
                          <a:ea typeface="Calibri" panose="020F0502020204030204" pitchFamily="34" charset="0"/>
                          <a:cs typeface="Arial" panose="020B0604020202020204" pitchFamily="34" charset="0"/>
                        </a:rPr>
                        <a:t>Company’s base case baseline cirrhotic distribution (60%) </a:t>
                      </a:r>
                    </a:p>
                    <a:p>
                      <a:r>
                        <a:rPr lang="en-GB" sz="1400" b="0" dirty="0">
                          <a:effectLst/>
                          <a:latin typeface="Arial" panose="020B0604020202020204" pitchFamily="34" charset="0"/>
                          <a:cs typeface="Arial" panose="020B0604020202020204" pitchFamily="34" charset="0"/>
                        </a:rPr>
                        <a:t>Scenario a: Removing assumption people  with undetectable HDV RNA discontinue </a:t>
                      </a:r>
                      <a:r>
                        <a:rPr lang="en-GB" sz="1400" b="0" dirty="0" err="1">
                          <a:effectLst/>
                          <a:latin typeface="Arial" panose="020B0604020202020204" pitchFamily="34" charset="0"/>
                          <a:cs typeface="Arial" panose="020B0604020202020204" pitchFamily="34" charset="0"/>
                        </a:rPr>
                        <a:t>bulevirtide</a:t>
                      </a:r>
                      <a:r>
                        <a:rPr lang="en-GB" sz="1400" b="0" dirty="0">
                          <a:effectLst/>
                          <a:latin typeface="Arial" panose="020B0604020202020204" pitchFamily="34" charset="0"/>
                          <a:cs typeface="Arial" panose="020B0604020202020204" pitchFamily="34" charset="0"/>
                        </a:rPr>
                        <a:t> from the model</a:t>
                      </a:r>
                      <a:endParaRPr lang="en-GB" sz="1400" b="0" dirty="0">
                        <a:latin typeface="Arial" panose="020B0604020202020204" pitchFamily="34" charset="0"/>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marL="0" marR="0" lvl="0" indent="0" algn="ctr" defTabSz="914400" rtl="0" eaLnBrk="1" fontAlgn="auto" latinLnBrk="0" hangingPunct="1">
                        <a:lnSpc>
                          <a:spcPct val="120000"/>
                        </a:lnSpc>
                        <a:spcBef>
                          <a:spcPts val="200"/>
                        </a:spcBef>
                        <a:spcAft>
                          <a:spcPts val="200"/>
                        </a:spcAft>
                        <a:buClrTx/>
                        <a:buSzTx/>
                        <a:buFontTx/>
                        <a:buNone/>
                        <a:tabLst/>
                        <a:defRPr/>
                      </a:pPr>
                      <a:r>
                        <a:rPr lang="en-GB" sz="1600" dirty="0">
                          <a:effectLst/>
                          <a:latin typeface="Arial" panose="020B0604020202020204" pitchFamily="34" charset="0"/>
                          <a:ea typeface="Calibri" panose="020F0502020204030204" pitchFamily="34" charset="0"/>
                          <a:cs typeface="Arial" panose="020B0604020202020204" pitchFamily="34" charset="0"/>
                        </a:rPr>
                        <a:t>£30,970</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marL="0" marR="0" lvl="0" indent="0" algn="ctr" defTabSz="914400" rtl="0" eaLnBrk="1" fontAlgn="auto" latinLnBrk="0" hangingPunct="1">
                        <a:lnSpc>
                          <a:spcPct val="120000"/>
                        </a:lnSpc>
                        <a:spcBef>
                          <a:spcPts val="200"/>
                        </a:spcBef>
                        <a:spcAft>
                          <a:spcPts val="200"/>
                        </a:spcAft>
                        <a:buClrTx/>
                        <a:buSzTx/>
                        <a:buFontTx/>
                        <a:buNone/>
                        <a:tabLst/>
                        <a:defRPr/>
                      </a:pPr>
                      <a:r>
                        <a:rPr lang="en-GB" sz="1600" kern="1200" dirty="0">
                          <a:solidFill>
                            <a:schemeClr val="dk1"/>
                          </a:solidFill>
                          <a:effectLst/>
                          <a:latin typeface="Arial" panose="020B0604020202020204" pitchFamily="34" charset="0"/>
                          <a:ea typeface="+mn-ea"/>
                          <a:cs typeface="Arial" panose="020B0604020202020204" pitchFamily="34" charset="0"/>
                        </a:rPr>
                        <a:t>£37,165</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2884767576"/>
                  </a:ext>
                </a:extLst>
              </a:tr>
              <a:tr h="478535">
                <a:tc>
                  <a:txBody>
                    <a:bodyPr/>
                    <a:lstStyle/>
                    <a:p>
                      <a:r>
                        <a:rPr lang="en-GB" sz="1400" dirty="0">
                          <a:effectLst/>
                          <a:latin typeface="Arial" panose="020B0604020202020204" pitchFamily="34" charset="0"/>
                          <a:ea typeface="Calibri" panose="020F0502020204030204" pitchFamily="34" charset="0"/>
                          <a:cs typeface="Arial" panose="020B0604020202020204" pitchFamily="34" charset="0"/>
                        </a:rPr>
                        <a:t>Company’s base case baseline cirrhotic distribution (60%) </a:t>
                      </a:r>
                    </a:p>
                    <a:p>
                      <a:r>
                        <a:rPr lang="en-GB" sz="1400" b="0" dirty="0">
                          <a:effectLst/>
                          <a:latin typeface="Arial" panose="020B0604020202020204" pitchFamily="34" charset="0"/>
                          <a:cs typeface="Arial" panose="020B0604020202020204" pitchFamily="34" charset="0"/>
                        </a:rPr>
                        <a:t>Scenario b: Partial responders continue and non-responders stop treatment at week 48.</a:t>
                      </a:r>
                      <a:endParaRPr lang="en-GB" sz="1400" b="0" dirty="0">
                        <a:latin typeface="Arial" panose="020B0604020202020204" pitchFamily="34" charset="0"/>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600" dirty="0">
                          <a:effectLst/>
                          <a:latin typeface="Arial" panose="020B0604020202020204" pitchFamily="34" charset="0"/>
                          <a:ea typeface="Times New Roman" panose="02020603050405020304" pitchFamily="18" charset="0"/>
                          <a:cs typeface="Arial" panose="020B0604020202020204" pitchFamily="34" charset="0"/>
                        </a:rPr>
                        <a:t>£31,558</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600" kern="1200" dirty="0">
                          <a:solidFill>
                            <a:schemeClr val="dk1"/>
                          </a:solidFill>
                          <a:effectLst/>
                          <a:latin typeface="Arial" panose="020B0604020202020204" pitchFamily="34" charset="0"/>
                          <a:ea typeface="+mn-ea"/>
                          <a:cs typeface="Arial" panose="020B0604020202020204" pitchFamily="34" charset="0"/>
                        </a:rPr>
                        <a:t>£37,870</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1453110042"/>
                  </a:ext>
                </a:extLst>
              </a:tr>
              <a:tr h="561624">
                <a:tc>
                  <a:txBody>
                    <a:bodyPr/>
                    <a:lstStyle/>
                    <a:p>
                      <a:r>
                        <a:rPr lang="en-GB" sz="1400" dirty="0">
                          <a:effectLst/>
                          <a:latin typeface="Arial" panose="020B0604020202020204" pitchFamily="34" charset="0"/>
                          <a:ea typeface="Calibri" panose="020F0502020204030204" pitchFamily="34" charset="0"/>
                          <a:cs typeface="Arial" panose="020B0604020202020204" pitchFamily="34" charset="0"/>
                        </a:rPr>
                        <a:t>Company’s base case baseline cirrhotic distribution (60%)</a:t>
                      </a:r>
                    </a:p>
                    <a:p>
                      <a:r>
                        <a:rPr lang="en-GB" sz="1400" b="0" dirty="0">
                          <a:effectLst/>
                          <a:latin typeface="Arial" panose="020B0604020202020204" pitchFamily="34" charset="0"/>
                          <a:cs typeface="Arial" panose="020B0604020202020204" pitchFamily="34" charset="0"/>
                        </a:rPr>
                        <a:t>Scenario c: Partial responders continue and non-responders stop treatment at week 72.</a:t>
                      </a:r>
                      <a:endParaRPr lang="en-GB" sz="1400" b="0" dirty="0">
                        <a:latin typeface="Arial" panose="020B0604020202020204" pitchFamily="34" charset="0"/>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600" dirty="0">
                          <a:effectLst/>
                          <a:latin typeface="Arial" panose="020B0604020202020204" pitchFamily="34" charset="0"/>
                          <a:ea typeface="Times New Roman" panose="02020603050405020304" pitchFamily="18" charset="0"/>
                          <a:cs typeface="Arial" panose="020B0604020202020204" pitchFamily="34" charset="0"/>
                        </a:rPr>
                        <a:t>£31,964</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600" kern="1200" dirty="0">
                          <a:solidFill>
                            <a:schemeClr val="dk1"/>
                          </a:solidFill>
                          <a:effectLst/>
                          <a:latin typeface="Arial" panose="020B0604020202020204" pitchFamily="34" charset="0"/>
                          <a:ea typeface="+mn-ea"/>
                          <a:cs typeface="Arial" panose="020B0604020202020204" pitchFamily="34" charset="0"/>
                        </a:rPr>
                        <a:t>£38,357</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1802651381"/>
                  </a:ext>
                </a:extLst>
              </a:tr>
              <a:tr h="351688">
                <a:tc>
                  <a:txBody>
                    <a:bodyPr/>
                    <a:lstStyle/>
                    <a:p>
                      <a:pPr algn="l">
                        <a:lnSpc>
                          <a:spcPct val="120000"/>
                        </a:lnSpc>
                        <a:spcBef>
                          <a:spcPts val="200"/>
                        </a:spcBef>
                        <a:spcAft>
                          <a:spcPts val="200"/>
                        </a:spcAft>
                      </a:pPr>
                      <a:r>
                        <a:rPr lang="en-GB" sz="14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Baseline cirrhotic distribution reflects MYR 301 population                                                                                                   </a:t>
                      </a:r>
                      <a:r>
                        <a:rPr lang="en-GB" sz="1400" b="0" dirty="0">
                          <a:effectLst/>
                          <a:latin typeface="Arial" panose="020B0604020202020204" pitchFamily="34" charset="0"/>
                          <a:cs typeface="Arial" panose="020B0604020202020204" pitchFamily="34" charset="0"/>
                        </a:rPr>
                        <a:t>Scenario a: Removing assumption people  with undetectable HDV RNA discontinue </a:t>
                      </a:r>
                      <a:r>
                        <a:rPr lang="en-GB" sz="1400" b="0" dirty="0" err="1">
                          <a:effectLst/>
                          <a:latin typeface="Arial" panose="020B0604020202020204" pitchFamily="34" charset="0"/>
                          <a:cs typeface="Arial" panose="020B0604020202020204" pitchFamily="34" charset="0"/>
                        </a:rPr>
                        <a:t>bulevirtide</a:t>
                      </a:r>
                      <a:r>
                        <a:rPr lang="en-GB" sz="1400" b="0" dirty="0">
                          <a:effectLst/>
                          <a:latin typeface="Arial" panose="020B0604020202020204" pitchFamily="34" charset="0"/>
                          <a:cs typeface="Arial" panose="020B0604020202020204" pitchFamily="34" charset="0"/>
                        </a:rPr>
                        <a:t> from the model</a:t>
                      </a:r>
                      <a:endParaRPr lang="en-GB" sz="1400" b="0" dirty="0">
                        <a:latin typeface="Arial" panose="020B0604020202020204" pitchFamily="34" charset="0"/>
                        <a:cs typeface="Arial" panose="020B0604020202020204" pitchFamily="34" charset="0"/>
                      </a:endParaRPr>
                    </a:p>
                  </a:txBody>
                  <a:tcPr marL="68580" marR="6858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600" dirty="0">
                          <a:effectLst/>
                          <a:latin typeface="Arial" panose="020B0604020202020204" pitchFamily="34" charset="0"/>
                          <a:ea typeface="Times New Roman" panose="02020603050405020304" pitchFamily="18" charset="0"/>
                          <a:cs typeface="Arial" panose="020B0604020202020204" pitchFamily="34" charset="0"/>
                        </a:rPr>
                        <a:t>£34,667</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600" dirty="0">
                          <a:effectLst/>
                          <a:latin typeface="Arial" panose="020B0604020202020204" pitchFamily="34" charset="0"/>
                          <a:ea typeface="Times New Roman" panose="02020603050405020304" pitchFamily="18" charset="0"/>
                          <a:cs typeface="Arial" panose="020B0604020202020204" pitchFamily="34" charset="0"/>
                        </a:rPr>
                        <a:t>£41,601</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2563821811"/>
                  </a:ext>
                </a:extLst>
              </a:tr>
              <a:tr h="513676">
                <a:tc>
                  <a:txBody>
                    <a:bodyPr/>
                    <a:lstStyle/>
                    <a:p>
                      <a:r>
                        <a:rPr lang="en-GB" sz="14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Baseline cirrhotic distribution reflects MYR 301 population </a:t>
                      </a:r>
                    </a:p>
                    <a:p>
                      <a:r>
                        <a:rPr lang="en-GB" sz="1400" b="0" dirty="0">
                          <a:effectLst/>
                          <a:latin typeface="Arial" panose="020B0604020202020204" pitchFamily="34" charset="0"/>
                          <a:cs typeface="Arial" panose="020B0604020202020204" pitchFamily="34" charset="0"/>
                        </a:rPr>
                        <a:t>Scenario b: Partial responders continue and non-responders stop treatment at week 48.</a:t>
                      </a:r>
                      <a:endParaRPr lang="en-GB" sz="1400" b="0" dirty="0">
                        <a:latin typeface="Arial" panose="020B0604020202020204" pitchFamily="34" charset="0"/>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600" dirty="0">
                          <a:effectLst/>
                          <a:latin typeface="Arial" panose="020B0604020202020204" pitchFamily="34" charset="0"/>
                          <a:ea typeface="Times New Roman" panose="02020603050405020304" pitchFamily="18" charset="0"/>
                          <a:cs typeface="Arial" panose="020B0604020202020204" pitchFamily="34" charset="0"/>
                        </a:rPr>
                        <a:t>£35,631</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600" dirty="0">
                          <a:effectLst/>
                          <a:latin typeface="Arial" panose="020B0604020202020204" pitchFamily="34" charset="0"/>
                          <a:ea typeface="Times New Roman" panose="02020603050405020304" pitchFamily="18" charset="0"/>
                          <a:cs typeface="Arial" panose="020B0604020202020204" pitchFamily="34" charset="0"/>
                        </a:rPr>
                        <a:t>£42,758</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2584632309"/>
                  </a:ext>
                </a:extLst>
              </a:tr>
              <a:tr h="0">
                <a:tc>
                  <a:txBody>
                    <a:bodyPr/>
                    <a:lstStyle/>
                    <a:p>
                      <a:r>
                        <a:rPr lang="en-GB" sz="14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Baseline cirrhotic distribution reflects MYR 301 population </a:t>
                      </a:r>
                    </a:p>
                    <a:p>
                      <a:r>
                        <a:rPr lang="en-GB" sz="1400" b="0" dirty="0">
                          <a:effectLst/>
                          <a:latin typeface="Arial" panose="020B0604020202020204" pitchFamily="34" charset="0"/>
                          <a:cs typeface="Arial" panose="020B0604020202020204" pitchFamily="34" charset="0"/>
                        </a:rPr>
                        <a:t>Scenario c: Partial responders continue and non-responders stop treatment at week 72.</a:t>
                      </a:r>
                      <a:endParaRPr lang="en-GB" sz="1400" b="0" dirty="0">
                        <a:latin typeface="Arial" panose="020B0604020202020204" pitchFamily="34" charset="0"/>
                        <a:cs typeface="Arial" panose="020B060402020202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600" dirty="0">
                          <a:effectLst/>
                          <a:latin typeface="Arial" panose="020B0604020202020204" pitchFamily="34" charset="0"/>
                          <a:ea typeface="Times New Roman" panose="02020603050405020304" pitchFamily="18" charset="0"/>
                          <a:cs typeface="Arial" panose="020B0604020202020204" pitchFamily="34" charset="0"/>
                        </a:rPr>
                        <a:t>£36,079</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tc>
                  <a:txBody>
                    <a:bodyPr/>
                    <a:lstStyle/>
                    <a:p>
                      <a:pPr algn="ctr">
                        <a:lnSpc>
                          <a:spcPct val="120000"/>
                        </a:lnSpc>
                        <a:spcBef>
                          <a:spcPts val="200"/>
                        </a:spcBef>
                        <a:spcAft>
                          <a:spcPts val="200"/>
                        </a:spcAft>
                      </a:pPr>
                      <a:r>
                        <a:rPr lang="en-GB" sz="1600" dirty="0">
                          <a:effectLst/>
                          <a:latin typeface="Arial" panose="020B0604020202020204" pitchFamily="34" charset="0"/>
                          <a:ea typeface="Times New Roman" panose="02020603050405020304" pitchFamily="18" charset="0"/>
                          <a:cs typeface="Arial" panose="020B0604020202020204" pitchFamily="34" charset="0"/>
                        </a:rPr>
                        <a:t>£43,295</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9E9E9"/>
                    </a:solidFill>
                  </a:tcPr>
                </a:tc>
                <a:extLst>
                  <a:ext uri="{0D108BD9-81ED-4DB2-BD59-A6C34878D82A}">
                    <a16:rowId xmlns:a16="http://schemas.microsoft.com/office/drawing/2014/main" val="825464794"/>
                  </a:ext>
                </a:extLst>
              </a:tr>
            </a:tbl>
          </a:graphicData>
        </a:graphic>
      </p:graphicFrame>
      <p:sp>
        <p:nvSpPr>
          <p:cNvPr id="6" name="Rectangle 5" descr="Marker showing slides are confidential ">
            <a:extLst>
              <a:ext uri="{FF2B5EF4-FFF2-40B4-BE49-F238E27FC236}">
                <a16:creationId xmlns:a16="http://schemas.microsoft.com/office/drawing/2014/main" id="{D28EA6CD-FED0-45AD-7CD9-F8941714D77B}"/>
              </a:ext>
              <a:ext uri="{C183D7F6-B498-43B3-948B-1728B52AA6E4}">
                <adec:decorative xmlns:adec="http://schemas.microsoft.com/office/drawing/2017/decorative" val="0"/>
              </a:ext>
            </a:extLst>
          </p:cNvPr>
          <p:cNvSpPr/>
          <p:nvPr/>
        </p:nvSpPr>
        <p:spPr>
          <a:xfrm>
            <a:off x="5305693" y="-9394"/>
            <a:ext cx="1889754"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rPr>
              <a:t>CONFIDENTIAL</a:t>
            </a:r>
          </a:p>
        </p:txBody>
      </p:sp>
    </p:spTree>
    <p:extLst>
      <p:ext uri="{BB962C8B-B14F-4D97-AF65-F5344CB8AC3E}">
        <p14:creationId xmlns:p14="http://schemas.microsoft.com/office/powerpoint/2010/main" val="41523559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E8606-EE3B-4162-BCBC-3B9A47EEE8A5}"/>
              </a:ext>
            </a:extLst>
          </p:cNvPr>
          <p:cNvSpPr>
            <a:spLocks noGrp="1"/>
          </p:cNvSpPr>
          <p:nvPr>
            <p:ph type="ctrTitle"/>
          </p:nvPr>
        </p:nvSpPr>
        <p:spPr/>
        <p:txBody>
          <a:bodyPr/>
          <a:lstStyle/>
          <a:p>
            <a:r>
              <a:rPr lang="en-GB" dirty="0"/>
              <a:t>Thank you </a:t>
            </a:r>
          </a:p>
        </p:txBody>
      </p:sp>
      <p:sp>
        <p:nvSpPr>
          <p:cNvPr id="4" name="Text Placeholder 3">
            <a:extLst>
              <a:ext uri="{FF2B5EF4-FFF2-40B4-BE49-F238E27FC236}">
                <a16:creationId xmlns:a16="http://schemas.microsoft.com/office/drawing/2014/main" id="{0EA6E378-22B6-4860-A243-AB91A658EF0D}"/>
              </a:ext>
            </a:extLst>
          </p:cNvPr>
          <p:cNvSpPr txBox="1">
            <a:spLocks/>
          </p:cNvSpPr>
          <p:nvPr/>
        </p:nvSpPr>
        <p:spPr>
          <a:xfrm>
            <a:off x="548396" y="5996978"/>
            <a:ext cx="7713662" cy="477838"/>
          </a:xfrm>
          <a:prstGeom prst="rect">
            <a:avLst/>
          </a:prstGeom>
        </p:spPr>
        <p:txBody>
          <a:bodyPr/>
          <a:lstStyle>
            <a:lvl1pPr marL="0" indent="0" algn="l" defTabSz="914400" rtl="0" eaLnBrk="1" latinLnBrk="0" hangingPunct="1">
              <a:lnSpc>
                <a:spcPct val="90000"/>
              </a:lnSpc>
              <a:spcBef>
                <a:spcPts val="1000"/>
              </a:spcBef>
              <a:buFontTx/>
              <a:buNone/>
              <a:defRPr sz="1800" kern="1200">
                <a:solidFill>
                  <a:schemeClr val="bg1">
                    <a:lumMod val="95000"/>
                  </a:schemeClr>
                </a:solidFill>
                <a:latin typeface="Lato" panose="020F0502020204030203" pitchFamily="34" charset="0"/>
                <a:ea typeface="Lato" panose="020F0502020204030203" pitchFamily="34" charset="0"/>
                <a:cs typeface="Lato" panose="020F0502020204030203" pitchFamily="34" charset="0"/>
              </a:defRPr>
            </a:lvl1pPr>
            <a:lvl2pPr marL="685800" indent="-228600" algn="l" defTabSz="914400" rtl="0" eaLnBrk="1" latinLnBrk="0" hangingPunct="1">
              <a:lnSpc>
                <a:spcPct val="90000"/>
              </a:lnSpc>
              <a:spcBef>
                <a:spcPts val="500"/>
              </a:spcBef>
              <a:buFontTx/>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Tx/>
              <a:buNone/>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Tx/>
              <a:buNone/>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Tx/>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latin typeface="Arial" panose="020B0604020202020204" pitchFamily="34" charset="0"/>
                <a:ea typeface="Times New Roman" panose="02020603050405020304" pitchFamily="18" charset="0"/>
                <a:cs typeface="Arial" panose="020B0604020202020204" pitchFamily="34" charset="0"/>
              </a:rPr>
              <a:t>© NICE [2022]. All rights reserved. Subject to </a:t>
            </a:r>
            <a:r>
              <a:rPr lang="en-GB" dirty="0">
                <a:latin typeface="Arial" panose="020B0604020202020204" pitchFamily="34" charset="0"/>
                <a:ea typeface="Times New Roman" panose="02020603050405020304" pitchFamily="18" charset="0"/>
                <a:cs typeface="Arial" panose="020B0604020202020204" pitchFamily="34" charset="0"/>
                <a:hlinkClick r:id="rId2">
                  <a:extLst>
                    <a:ext uri="{A12FA001-AC4F-418D-AE19-62706E023703}">
                      <ahyp:hlinkClr xmlns:ahyp="http://schemas.microsoft.com/office/drawing/2018/hyperlinkcolor" val="tx"/>
                    </a:ext>
                  </a:extLst>
                </a:hlinkClick>
              </a:rPr>
              <a:t>Notice of rights</a:t>
            </a:r>
            <a:r>
              <a:rPr lang="en-GB" dirty="0">
                <a:latin typeface="Arial" panose="020B0604020202020204" pitchFamily="34" charset="0"/>
                <a:ea typeface="Times New Roman" panose="02020603050405020304" pitchFamily="18" charset="0"/>
                <a:cs typeface="Arial" panose="020B0604020202020204" pitchFamily="34" charset="0"/>
              </a:rPr>
              <a:t>.</a:t>
            </a:r>
            <a:r>
              <a:rPr lang="en-GB"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9798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A61C8FA-EEA2-0E9B-E239-7D7EF4517B7C}"/>
              </a:ext>
            </a:extLst>
          </p:cNvPr>
          <p:cNvSpPr>
            <a:spLocks noGrp="1"/>
          </p:cNvSpPr>
          <p:nvPr>
            <p:ph type="ctrTitle"/>
          </p:nvPr>
        </p:nvSpPr>
        <p:spPr>
          <a:xfrm>
            <a:off x="211777" y="145911"/>
            <a:ext cx="11462063" cy="569394"/>
          </a:xfrm>
        </p:spPr>
        <p:txBody>
          <a:bodyPr>
            <a:normAutofit/>
          </a:bodyPr>
          <a:lstStyle/>
          <a:p>
            <a:r>
              <a:rPr lang="en-GB" sz="3200" dirty="0"/>
              <a:t>Committee requests for scenario analyses </a:t>
            </a:r>
          </a:p>
        </p:txBody>
      </p:sp>
      <p:graphicFrame>
        <p:nvGraphicFramePr>
          <p:cNvPr id="7" name="Table 3">
            <a:extLst>
              <a:ext uri="{FF2B5EF4-FFF2-40B4-BE49-F238E27FC236}">
                <a16:creationId xmlns:a16="http://schemas.microsoft.com/office/drawing/2014/main" id="{667477AE-E2AF-1604-47DA-EDB08C2684CE}"/>
              </a:ext>
            </a:extLst>
          </p:cNvPr>
          <p:cNvGraphicFramePr>
            <a:graphicFrameLocks noGrp="1"/>
          </p:cNvGraphicFramePr>
          <p:nvPr>
            <p:extLst>
              <p:ext uri="{D42A27DB-BD31-4B8C-83A1-F6EECF244321}">
                <p14:modId xmlns:p14="http://schemas.microsoft.com/office/powerpoint/2010/main" val="3250514476"/>
              </p:ext>
            </p:extLst>
          </p:nvPr>
        </p:nvGraphicFramePr>
        <p:xfrm>
          <a:off x="162035" y="777218"/>
          <a:ext cx="11462062" cy="5852160"/>
        </p:xfrm>
        <a:graphic>
          <a:graphicData uri="http://schemas.openxmlformats.org/drawingml/2006/table">
            <a:tbl>
              <a:tblPr firstRow="1" bandRow="1">
                <a:tableStyleId>{5C22544A-7EE6-4342-B048-85BDC9FD1C3A}</a:tableStyleId>
              </a:tblPr>
              <a:tblGrid>
                <a:gridCol w="1056675">
                  <a:extLst>
                    <a:ext uri="{9D8B030D-6E8A-4147-A177-3AD203B41FA5}">
                      <a16:colId xmlns:a16="http://schemas.microsoft.com/office/drawing/2014/main" val="1842618545"/>
                    </a:ext>
                  </a:extLst>
                </a:gridCol>
                <a:gridCol w="9078823">
                  <a:extLst>
                    <a:ext uri="{9D8B030D-6E8A-4147-A177-3AD203B41FA5}">
                      <a16:colId xmlns:a16="http://schemas.microsoft.com/office/drawing/2014/main" val="2823278489"/>
                    </a:ext>
                  </a:extLst>
                </a:gridCol>
                <a:gridCol w="1326564">
                  <a:extLst>
                    <a:ext uri="{9D8B030D-6E8A-4147-A177-3AD203B41FA5}">
                      <a16:colId xmlns:a16="http://schemas.microsoft.com/office/drawing/2014/main" val="740613241"/>
                    </a:ext>
                  </a:extLst>
                </a:gridCol>
              </a:tblGrid>
              <a:tr h="784343">
                <a:tc>
                  <a:txBody>
                    <a:bodyPr/>
                    <a:lstStyle/>
                    <a:p>
                      <a:r>
                        <a:rPr lang="en-GB" dirty="0">
                          <a:latin typeface="Arial" panose="020B0604020202020204" pitchFamily="34" charset="0"/>
                          <a:cs typeface="Arial" panose="020B0604020202020204" pitchFamily="34" charset="0"/>
                        </a:rPr>
                        <a:t>DCG section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1800" strike="noStrike" dirty="0">
                          <a:solidFill>
                            <a:schemeClr val="bg1"/>
                          </a:solidFill>
                          <a:latin typeface="Arial" panose="020B0604020202020204" pitchFamily="34" charset="0"/>
                          <a:cs typeface="Arial" panose="020B0604020202020204" pitchFamily="34" charset="0"/>
                        </a:rPr>
                        <a:t>Area of uncertainty and c</a:t>
                      </a:r>
                      <a:r>
                        <a:rPr lang="en-GB" sz="1800" strike="noStrike" dirty="0">
                          <a:latin typeface="Arial" panose="020B0604020202020204" pitchFamily="34" charset="0"/>
                          <a:cs typeface="Arial" panose="020B0604020202020204" pitchFamily="34" charset="0"/>
                        </a:rPr>
                        <a:t>ommittee preferences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dirty="0">
                          <a:latin typeface="Arial" panose="020B0604020202020204" pitchFamily="34" charset="0"/>
                          <a:cs typeface="Arial" panose="020B0604020202020204" pitchFamily="34" charset="0"/>
                        </a:rPr>
                        <a:t>Provided by company?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72994846"/>
                  </a:ext>
                </a:extLst>
              </a:tr>
              <a:tr h="6145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latin typeface="Arial" panose="020B0604020202020204" pitchFamily="34" charset="0"/>
                          <a:cs typeface="Arial" panose="020B0604020202020204" pitchFamily="34" charset="0"/>
                        </a:rPr>
                        <a:t>3.9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Risk of progression through fibrosis stages: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Committee requested the following scenario analyses: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latin typeface="Arial" panose="020B0604020202020204" pitchFamily="34" charset="0"/>
                          <a:cs typeface="Arial" panose="020B0604020202020204" pitchFamily="34" charset="0"/>
                        </a:rPr>
                        <a:t>A low but not zero risk of progression through fibrosis stages for combined responders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latin typeface="Arial" panose="020B0604020202020204" pitchFamily="34" charset="0"/>
                          <a:cs typeface="Arial" panose="020B0604020202020204" pitchFamily="34" charset="0"/>
                        </a:rPr>
                        <a:t>A low but not zero risk of progression to hepatocellular carcinoma for combined responders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latin typeface="Arial" panose="020B0604020202020204" pitchFamily="34" charset="0"/>
                          <a:cs typeface="Arial" panose="020B0604020202020204" pitchFamily="34" charset="0"/>
                        </a:rPr>
                        <a:t>A lower probability of fibrosis regression for combined responders</a:t>
                      </a:r>
                      <a:endParaRPr lang="en-GB"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a:latin typeface="Arial" panose="020B0604020202020204" pitchFamily="34" charset="0"/>
                          <a:cs typeface="Arial" panose="020B0604020202020204" pitchFamily="34" charset="0"/>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4057917505"/>
                  </a:ext>
                </a:extLst>
              </a:tr>
              <a:tr h="6145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latin typeface="Arial" panose="020B0604020202020204" pitchFamily="34" charset="0"/>
                          <a:cs typeface="Arial" panose="020B0604020202020204" pitchFamily="34" charset="0"/>
                        </a:rPr>
                        <a:t>3.11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a:solidFill>
                            <a:schemeClr val="tx1"/>
                          </a:solidFill>
                          <a:latin typeface="Arial" panose="020B0604020202020204" pitchFamily="34" charset="0"/>
                          <a:cs typeface="Arial" panose="020B0604020202020204" pitchFamily="34" charset="0"/>
                        </a:rPr>
                        <a:t>Duration of treatment longer than </a:t>
                      </a:r>
                      <a:r>
                        <a:rPr lang="en-GB" dirty="0">
                          <a:latin typeface="Arial" panose="020B0604020202020204" pitchFamily="34" charset="0"/>
                          <a:cs typeface="Arial" panose="020B0604020202020204" pitchFamily="34" charset="0"/>
                        </a:rPr>
                        <a:t>48 weeks in MYR 301:</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a:latin typeface="Arial" panose="020B0604020202020204" pitchFamily="34" charset="0"/>
                          <a:cs typeface="Arial" panose="020B0604020202020204" pitchFamily="34" charset="0"/>
                        </a:rPr>
                        <a:t>Committee requested scenario analyses showing: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solidFill>
                            <a:schemeClr val="tx1"/>
                          </a:solidFill>
                          <a:latin typeface="Arial" panose="020B0604020202020204" pitchFamily="34" charset="0"/>
                          <a:cs typeface="Arial" panose="020B0604020202020204" pitchFamily="34" charset="0"/>
                        </a:rPr>
                        <a:t>Treatment  continues in those that develop hepatocellular carcinoma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solidFill>
                            <a:schemeClr val="tx1"/>
                          </a:solidFill>
                          <a:latin typeface="Arial" panose="020B0604020202020204" pitchFamily="34" charset="0"/>
                          <a:cs typeface="Arial" panose="020B0604020202020204" pitchFamily="34" charset="0"/>
                        </a:rPr>
                        <a:t>The same treatment continuation assumptions for virological and combined responders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solidFill>
                            <a:schemeClr val="tx1"/>
                          </a:solidFill>
                          <a:latin typeface="Arial" panose="020B0604020202020204" pitchFamily="34" charset="0"/>
                          <a:cs typeface="Arial" panose="020B0604020202020204" pitchFamily="34" charset="0"/>
                        </a:rPr>
                        <a:t>Treatment stopping for those with convincing evidence of virus eradication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a:latin typeface="Arial" panose="020B0604020202020204" pitchFamily="34" charset="0"/>
                          <a:cs typeface="Arial" panose="020B0604020202020204" pitchFamily="34" charset="0"/>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805132064"/>
                  </a:ext>
                </a:extLst>
              </a:tr>
              <a:tr h="6145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latin typeface="Arial" panose="020B0604020202020204" pitchFamily="34" charset="0"/>
                          <a:cs typeface="Arial" panose="020B0604020202020204" pitchFamily="34" charset="0"/>
                        </a:rPr>
                        <a:t>3.12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a:latin typeface="Arial" panose="020B0604020202020204" pitchFamily="34" charset="0"/>
                          <a:cs typeface="Arial" panose="020B0604020202020204" pitchFamily="34" charset="0"/>
                        </a:rPr>
                        <a:t>To address uncertainties in the assumption of utility gain for people having a combined virological and biochemical response the committee requested scenario analyses showing alternative estimates of utility gain for combined responders, based on previous hepatitis appraisals</a:t>
                      </a:r>
                      <a:endParaRPr lang="en-GB"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a:latin typeface="Arial" panose="020B0604020202020204" pitchFamily="34" charset="0"/>
                          <a:cs typeface="Arial" panose="020B0604020202020204" pitchFamily="34" charset="0"/>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442894193"/>
                  </a:ext>
                </a:extLst>
              </a:tr>
            </a:tbl>
          </a:graphicData>
        </a:graphic>
      </p:graphicFrame>
    </p:spTree>
    <p:extLst>
      <p:ext uri="{BB962C8B-B14F-4D97-AF65-F5344CB8AC3E}">
        <p14:creationId xmlns:p14="http://schemas.microsoft.com/office/powerpoint/2010/main" val="2768971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52E9C-FDBC-9EB4-7973-6CB14BC33871}"/>
              </a:ext>
            </a:extLst>
          </p:cNvPr>
          <p:cNvSpPr>
            <a:spLocks noGrp="1"/>
          </p:cNvSpPr>
          <p:nvPr>
            <p:ph type="ctrTitle"/>
          </p:nvPr>
        </p:nvSpPr>
        <p:spPr>
          <a:xfrm>
            <a:off x="496385" y="430608"/>
            <a:ext cx="11075987" cy="569394"/>
          </a:xfrm>
        </p:spPr>
        <p:txBody>
          <a:bodyPr>
            <a:normAutofit/>
          </a:bodyPr>
          <a:lstStyle/>
          <a:p>
            <a:r>
              <a:rPr lang="en-GB" sz="3200" dirty="0"/>
              <a:t>Preliminary recommendation</a:t>
            </a:r>
          </a:p>
        </p:txBody>
      </p:sp>
      <p:sp>
        <p:nvSpPr>
          <p:cNvPr id="25" name="Rectangle: Rounded Corners 24">
            <a:extLst>
              <a:ext uri="{FF2B5EF4-FFF2-40B4-BE49-F238E27FC236}">
                <a16:creationId xmlns:a16="http://schemas.microsoft.com/office/drawing/2014/main" id="{0F6E7DF0-BBD3-9265-18B2-617E206971D7}"/>
              </a:ext>
            </a:extLst>
          </p:cNvPr>
          <p:cNvSpPr/>
          <p:nvPr/>
        </p:nvSpPr>
        <p:spPr>
          <a:xfrm>
            <a:off x="558006" y="1000002"/>
            <a:ext cx="10952744" cy="1143758"/>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latin typeface="Arial" panose="020B0604020202020204" pitchFamily="34" charset="0"/>
              </a:rPr>
              <a:t>Bulevirtide is not recommended, within its marketing authorisation, for treating chronic hepatitis D with compensated liver disease in adults</a:t>
            </a:r>
          </a:p>
        </p:txBody>
      </p:sp>
      <p:sp>
        <p:nvSpPr>
          <p:cNvPr id="6" name="Content Placeholder 3">
            <a:extLst>
              <a:ext uri="{FF2B5EF4-FFF2-40B4-BE49-F238E27FC236}">
                <a16:creationId xmlns:a16="http://schemas.microsoft.com/office/drawing/2014/main" id="{B67E0201-D00F-8E6A-1625-9923780C5103}"/>
              </a:ext>
            </a:extLst>
          </p:cNvPr>
          <p:cNvSpPr txBox="1">
            <a:spLocks/>
          </p:cNvSpPr>
          <p:nvPr/>
        </p:nvSpPr>
        <p:spPr>
          <a:xfrm>
            <a:off x="544089" y="2499198"/>
            <a:ext cx="10952744" cy="2885602"/>
          </a:xfrm>
          <a:prstGeom prst="rect">
            <a:avLst/>
          </a:prstGeom>
        </p:spPr>
        <p:style>
          <a:lnRef idx="2">
            <a:schemeClr val="accent5"/>
          </a:lnRef>
          <a:fillRef idx="1">
            <a:schemeClr val="lt1"/>
          </a:fillRef>
          <a:effectRef idx="0">
            <a:schemeClr val="accent5"/>
          </a:effectRef>
          <a:fontRef idx="minor">
            <a:schemeClr val="dk1"/>
          </a:fontRef>
        </p:style>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Lato" panose="020F0502020204030203" pitchFamily="34" charset="0"/>
                <a:ea typeface="Lato" panose="020F0502020204030203" pitchFamily="34" charset="0"/>
                <a:cs typeface="Lato" panose="020F050202020403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spcAft>
                <a:spcPts val="600"/>
              </a:spcAft>
              <a:buFont typeface="Arial" panose="020B0604020202020204" pitchFamily="34" charset="0"/>
              <a:buChar char="•"/>
            </a:pPr>
            <a:r>
              <a:rPr lang="en-GB" dirty="0">
                <a:latin typeface="Arial" panose="020B0604020202020204" pitchFamily="34" charset="0"/>
                <a:cs typeface="Arial" panose="020B0604020202020204" pitchFamily="34" charset="0"/>
              </a:rPr>
              <a:t>The company positioned </a:t>
            </a:r>
            <a:r>
              <a:rPr lang="en-GB" dirty="0" err="1">
                <a:latin typeface="Arial" panose="020B0604020202020204" pitchFamily="34" charset="0"/>
                <a:cs typeface="Arial" panose="020B0604020202020204" pitchFamily="34" charset="0"/>
              </a:rPr>
              <a:t>bulevirtide</a:t>
            </a:r>
            <a:r>
              <a:rPr lang="en-GB" dirty="0">
                <a:latin typeface="Arial" panose="020B0604020202020204" pitchFamily="34" charset="0"/>
                <a:cs typeface="Arial" panose="020B0604020202020204" pitchFamily="34" charset="0"/>
              </a:rPr>
              <a:t> for people with chronic hepatitis D who did not respond to PEG-IFN , or for people who cannot have it.</a:t>
            </a:r>
          </a:p>
          <a:p>
            <a:pPr marL="342900" indent="-342900">
              <a:spcAft>
                <a:spcPts val="600"/>
              </a:spcAft>
              <a:buFont typeface="Arial" panose="020B0604020202020204" pitchFamily="34" charset="0"/>
              <a:buChar char="•"/>
            </a:pPr>
            <a:r>
              <a:rPr lang="en-GB" dirty="0" err="1">
                <a:latin typeface="Arial" panose="020B0604020202020204" pitchFamily="34" charset="0"/>
                <a:cs typeface="Arial" panose="020B0604020202020204" pitchFamily="34" charset="0"/>
              </a:rPr>
              <a:t>bulevirtide</a:t>
            </a:r>
            <a:r>
              <a:rPr lang="en-GB" dirty="0">
                <a:latin typeface="Arial" panose="020B0604020202020204" pitchFamily="34" charset="0"/>
                <a:cs typeface="Arial" panose="020B0604020202020204" pitchFamily="34" charset="0"/>
              </a:rPr>
              <a:t> was positioned for people with a METAVIR stage of F2 or over. Testing for METAVIR stage is invasive and many people refuse it.</a:t>
            </a:r>
          </a:p>
          <a:p>
            <a:pPr marL="342900" indent="-342900">
              <a:spcAft>
                <a:spcPts val="600"/>
              </a:spcAft>
              <a:buFont typeface="Arial" panose="020B0604020202020204" pitchFamily="34" charset="0"/>
              <a:buChar char="•"/>
            </a:pPr>
            <a:r>
              <a:rPr lang="en-GB" dirty="0">
                <a:latin typeface="Arial" panose="020B0604020202020204" pitchFamily="34" charset="0"/>
                <a:cs typeface="Arial" panose="020B0604020202020204" pitchFamily="34" charset="0"/>
              </a:rPr>
              <a:t>Some people in the trial did not have a METAVIR stage and had a stage of F1 or F0. </a:t>
            </a:r>
          </a:p>
          <a:p>
            <a:pPr marL="342900" indent="-342900">
              <a:spcAft>
                <a:spcPts val="600"/>
              </a:spcAft>
              <a:buFont typeface="Arial" panose="020B0604020202020204" pitchFamily="34" charset="0"/>
              <a:buChar char="•"/>
            </a:pPr>
            <a:r>
              <a:rPr lang="en-GB" dirty="0">
                <a:latin typeface="Arial" panose="020B0604020202020204" pitchFamily="34" charset="0"/>
                <a:cs typeface="Arial" panose="020B0604020202020204" pitchFamily="34" charset="0"/>
              </a:rPr>
              <a:t>Clinical trial shows </a:t>
            </a:r>
            <a:r>
              <a:rPr lang="en-GB" dirty="0" err="1">
                <a:latin typeface="Arial" panose="020B0604020202020204" pitchFamily="34" charset="0"/>
                <a:cs typeface="Arial" panose="020B0604020202020204" pitchFamily="34" charset="0"/>
              </a:rPr>
              <a:t>bulevirtide</a:t>
            </a:r>
            <a:r>
              <a:rPr lang="en-GB" dirty="0">
                <a:latin typeface="Arial" panose="020B0604020202020204" pitchFamily="34" charset="0"/>
                <a:cs typeface="Arial" panose="020B0604020202020204" pitchFamily="34" charset="0"/>
              </a:rPr>
              <a:t> is effective compared with standard care. But uncertainties around how long it works for.</a:t>
            </a:r>
          </a:p>
        </p:txBody>
      </p:sp>
      <p:sp>
        <p:nvSpPr>
          <p:cNvPr id="5" name="TextBox 4">
            <a:extLst>
              <a:ext uri="{FF2B5EF4-FFF2-40B4-BE49-F238E27FC236}">
                <a16:creationId xmlns:a16="http://schemas.microsoft.com/office/drawing/2014/main" id="{51371623-61FA-3101-76BD-AF09B6A1BEE3}"/>
              </a:ext>
            </a:extLst>
          </p:cNvPr>
          <p:cNvSpPr txBox="1"/>
          <p:nvPr/>
        </p:nvSpPr>
        <p:spPr>
          <a:xfrm>
            <a:off x="1185187" y="5844070"/>
            <a:ext cx="10311646" cy="307777"/>
          </a:xfrm>
          <a:prstGeom prst="rect">
            <a:avLst/>
          </a:prstGeom>
          <a:noFill/>
        </p:spPr>
        <p:txBody>
          <a:bodyPr wrap="square" rtlCol="0">
            <a:spAutoFit/>
          </a:bodyPr>
          <a:lstStyle/>
          <a:p>
            <a:r>
              <a:rPr lang="en-GB" sz="1400" b="1" dirty="0">
                <a:latin typeface="Arial" panose="020B0604020202020204" pitchFamily="34" charset="0"/>
              </a:rPr>
              <a:t>Abbreviations: </a:t>
            </a:r>
            <a:r>
              <a:rPr lang="en-GB" sz="1400" dirty="0">
                <a:latin typeface="Arial" panose="020B0604020202020204" pitchFamily="34" charset="0"/>
              </a:rPr>
              <a:t>PEG-IFN, peginterferon alfa-2a. </a:t>
            </a:r>
          </a:p>
        </p:txBody>
      </p:sp>
    </p:spTree>
    <p:extLst>
      <p:ext uri="{BB962C8B-B14F-4D97-AF65-F5344CB8AC3E}">
        <p14:creationId xmlns:p14="http://schemas.microsoft.com/office/powerpoint/2010/main" val="2894821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BE6A8-C272-42C4-9A1D-3690F731982A}"/>
              </a:ext>
            </a:extLst>
          </p:cNvPr>
          <p:cNvSpPr>
            <a:spLocks noGrp="1"/>
          </p:cNvSpPr>
          <p:nvPr>
            <p:ph type="ctrTitle"/>
          </p:nvPr>
        </p:nvSpPr>
        <p:spPr>
          <a:xfrm>
            <a:off x="724989" y="746309"/>
            <a:ext cx="6186799" cy="1530726"/>
          </a:xfrm>
        </p:spPr>
        <p:txBody>
          <a:bodyPr>
            <a:normAutofit/>
          </a:bodyPr>
          <a:lstStyle/>
          <a:p>
            <a:r>
              <a:rPr lang="en-GB" dirty="0"/>
              <a:t>Clinical evidence recap</a:t>
            </a:r>
          </a:p>
        </p:txBody>
      </p:sp>
    </p:spTree>
    <p:extLst>
      <p:ext uri="{BB962C8B-B14F-4D97-AF65-F5344CB8AC3E}">
        <p14:creationId xmlns:p14="http://schemas.microsoft.com/office/powerpoint/2010/main" val="430828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Rounded Corners 34">
            <a:extLst>
              <a:ext uri="{FF2B5EF4-FFF2-40B4-BE49-F238E27FC236}">
                <a16:creationId xmlns:a16="http://schemas.microsoft.com/office/drawing/2014/main" id="{AC7A3C37-89F7-4F41-B369-65457B391F30}"/>
              </a:ext>
            </a:extLst>
          </p:cNvPr>
          <p:cNvSpPr/>
          <p:nvPr/>
        </p:nvSpPr>
        <p:spPr>
          <a:xfrm>
            <a:off x="496384" y="5205080"/>
            <a:ext cx="11080069" cy="1247113"/>
          </a:xfrm>
          <a:prstGeom prst="roundRect">
            <a:avLst/>
          </a:prstGeom>
          <a:solidFill>
            <a:schemeClr val="accent6">
              <a:lumMod val="60000"/>
              <a:lumOff val="40000"/>
              <a:alpha val="45098"/>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u="sng" dirty="0">
                <a:solidFill>
                  <a:schemeClr val="tx1"/>
                </a:solidFill>
                <a:latin typeface="Arial" panose="020B0604020202020204" pitchFamily="34" charset="0"/>
              </a:rPr>
              <a:t>DGC:</a:t>
            </a:r>
          </a:p>
          <a:p>
            <a:pPr marL="342900" indent="-342900">
              <a:buFont typeface="Arial" panose="020B0604020202020204" pitchFamily="34" charset="0"/>
              <a:buChar char="•"/>
            </a:pPr>
            <a:r>
              <a:rPr lang="en-GB" sz="2000" dirty="0">
                <a:solidFill>
                  <a:schemeClr val="tx1"/>
                </a:solidFill>
                <a:latin typeface="Arial" panose="020B0604020202020204" pitchFamily="34" charset="0"/>
              </a:rPr>
              <a:t>Committee noted the high disease burden of chronic hepatitis D</a:t>
            </a:r>
          </a:p>
          <a:p>
            <a:pPr marL="342900" indent="-342900">
              <a:buFont typeface="Arial" panose="020B0604020202020204" pitchFamily="34" charset="0"/>
              <a:buChar char="•"/>
            </a:pPr>
            <a:r>
              <a:rPr lang="en-GB" sz="2000" dirty="0">
                <a:solidFill>
                  <a:schemeClr val="tx1"/>
                </a:solidFill>
                <a:latin typeface="Arial" panose="020B0604020202020204" pitchFamily="34" charset="0"/>
              </a:rPr>
              <a:t>Current treatment options are limited and there is a significant unmet need for effective  treatments</a:t>
            </a:r>
          </a:p>
        </p:txBody>
      </p:sp>
      <p:sp>
        <p:nvSpPr>
          <p:cNvPr id="36" name="Subtitle 2">
            <a:extLst>
              <a:ext uri="{FF2B5EF4-FFF2-40B4-BE49-F238E27FC236}">
                <a16:creationId xmlns:a16="http://schemas.microsoft.com/office/drawing/2014/main" id="{733033CF-2F44-2368-5F17-192F5CCB6ABD}"/>
              </a:ext>
            </a:extLst>
          </p:cNvPr>
          <p:cNvSpPr txBox="1">
            <a:spLocks/>
          </p:cNvSpPr>
          <p:nvPr/>
        </p:nvSpPr>
        <p:spPr>
          <a:xfrm>
            <a:off x="377309" y="1194269"/>
            <a:ext cx="11080069" cy="3930235"/>
          </a:xfrm>
          <a:prstGeom prst="rect">
            <a:avLst/>
          </a:prstGeom>
        </p:spPr>
        <p:txBody>
          <a:bodyPr>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Lato" panose="020F0502020204030203" pitchFamily="34" charset="0"/>
                <a:ea typeface="Lato" panose="020F0502020204030203" pitchFamily="34" charset="0"/>
                <a:cs typeface="Lato" panose="020F050202020403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Hepatitis D is an infectious disease of the liver caused by the hepatitis D virus </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It only affects people who are already infected with the hepatitis B virus  as it needs the hepatitis B surface antigen to complete its replication</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It is usually spread through blood-to-blood or sexual contact</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Around half of all people who acquire HDV will develop chronic hepatitis D, defined as an infection lasting longer than 6 months</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Hepatitis D is the most severe form of viral hepatitis</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People with chronic hepatitis D have an increased risk of liver-related events such as cirrhosis and hepatocellular carcinoma</a:t>
            </a:r>
          </a:p>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The rate of disease progression is higher for those co-infected with chronic hepatitis D compared to patients with chronic hepatitis B infection only</a:t>
            </a:r>
          </a:p>
          <a:p>
            <a:pPr marL="285750" indent="-285750">
              <a:spcAft>
                <a:spcPts val="1200"/>
              </a:spcAft>
              <a:buFont typeface="Arial" panose="020B0604020202020204" pitchFamily="34" charset="0"/>
              <a:buChar char="•"/>
            </a:pPr>
            <a:endParaRPr lang="en-GB" dirty="0">
              <a:latin typeface="Arial" panose="020B0604020202020204" pitchFamily="34" charset="0"/>
              <a:cs typeface="Arial" panose="020B0604020202020204" pitchFamily="34" charset="0"/>
            </a:endParaRPr>
          </a:p>
        </p:txBody>
      </p:sp>
      <p:sp>
        <p:nvSpPr>
          <p:cNvPr id="38" name="TextBox 37">
            <a:extLst>
              <a:ext uri="{FF2B5EF4-FFF2-40B4-BE49-F238E27FC236}">
                <a16:creationId xmlns:a16="http://schemas.microsoft.com/office/drawing/2014/main" id="{7284FA17-1CFE-9F35-620B-8CEEA96545EA}"/>
              </a:ext>
            </a:extLst>
          </p:cNvPr>
          <p:cNvSpPr txBox="1"/>
          <p:nvPr/>
        </p:nvSpPr>
        <p:spPr>
          <a:xfrm rot="10800000" flipV="1">
            <a:off x="11196901" y="0"/>
            <a:ext cx="997253" cy="456536"/>
          </a:xfrm>
          <a:prstGeom prst="rect">
            <a:avLst/>
          </a:prstGeom>
          <a:solidFill>
            <a:schemeClr val="accent6">
              <a:lumMod val="75000"/>
            </a:schemeClr>
          </a:solidFill>
        </p:spPr>
        <p:txBody>
          <a:bodyPr wrap="square" rtlCol="0" anchor="ctr">
            <a:spAutoFit/>
          </a:bodyPr>
          <a:lstStyle/>
          <a:p>
            <a:pPr algn="ctr">
              <a:lnSpc>
                <a:spcPct val="150000"/>
              </a:lnSpc>
              <a:spcAft>
                <a:spcPts val="1200"/>
              </a:spcAft>
            </a:pPr>
            <a:r>
              <a:rPr lang="en-GB"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RECAP</a:t>
            </a:r>
          </a:p>
        </p:txBody>
      </p:sp>
      <p:sp>
        <p:nvSpPr>
          <p:cNvPr id="39" name="Title 1">
            <a:extLst>
              <a:ext uri="{FF2B5EF4-FFF2-40B4-BE49-F238E27FC236}">
                <a16:creationId xmlns:a16="http://schemas.microsoft.com/office/drawing/2014/main" id="{14C28840-F2FF-138A-FDD9-1A5FF54E4E6E}"/>
              </a:ext>
            </a:extLst>
          </p:cNvPr>
          <p:cNvSpPr txBox="1">
            <a:spLocks/>
          </p:cNvSpPr>
          <p:nvPr/>
        </p:nvSpPr>
        <p:spPr>
          <a:xfrm>
            <a:off x="496384" y="317607"/>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kern="1200">
                <a:solidFill>
                  <a:srgbClr val="222222"/>
                </a:solidFill>
                <a:latin typeface="Lato" panose="020F0502020204030203" pitchFamily="34" charset="0"/>
                <a:ea typeface="Lato" panose="020F0502020204030203" pitchFamily="34" charset="0"/>
                <a:cs typeface="Lato" panose="020F0502020204030203" pitchFamily="34" charset="0"/>
              </a:defRPr>
            </a:lvl1pPr>
          </a:lstStyle>
          <a:p>
            <a:endParaRPr lang="en-GB"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A21E6AD0-D4BF-07D7-8487-0A6E456AC7CA}"/>
              </a:ext>
            </a:extLst>
          </p:cNvPr>
          <p:cNvSpPr txBox="1"/>
          <p:nvPr/>
        </p:nvSpPr>
        <p:spPr>
          <a:xfrm>
            <a:off x="377309" y="405807"/>
            <a:ext cx="9802952" cy="70788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Chronic hepatitis D</a:t>
            </a:r>
            <a:endParaRPr kumimoji="0" lang="en-GB" sz="1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 name="TextBox 1">
            <a:extLst>
              <a:ext uri="{FF2B5EF4-FFF2-40B4-BE49-F238E27FC236}">
                <a16:creationId xmlns:a16="http://schemas.microsoft.com/office/drawing/2014/main" id="{A7AB7BF9-BCCB-E8CD-C0B2-EAB52873C13B}"/>
              </a:ext>
            </a:extLst>
          </p:cNvPr>
          <p:cNvSpPr txBox="1"/>
          <p:nvPr/>
        </p:nvSpPr>
        <p:spPr>
          <a:xfrm>
            <a:off x="1692251" y="6508527"/>
            <a:ext cx="9016389" cy="307777"/>
          </a:xfrm>
          <a:prstGeom prst="rect">
            <a:avLst/>
          </a:prstGeom>
          <a:noFill/>
        </p:spPr>
        <p:txBody>
          <a:bodyPr wrap="square" rtlCol="0">
            <a:spAutoFit/>
          </a:bodyPr>
          <a:lstStyle/>
          <a:p>
            <a:pPr algn="ctr"/>
            <a:r>
              <a:rPr lang="en-GB" sz="1400" b="1" dirty="0">
                <a:latin typeface="Arial" panose="020B0604020202020204" pitchFamily="34" charset="0"/>
              </a:rPr>
              <a:t>Abbreviations: </a:t>
            </a:r>
            <a:r>
              <a:rPr lang="en-GB" sz="1400" dirty="0">
                <a:latin typeface="Arial" panose="020B0604020202020204" pitchFamily="34" charset="0"/>
              </a:rPr>
              <a:t>DGC, draft guidance for consultation; HDV, hepatitis D virus.</a:t>
            </a:r>
          </a:p>
        </p:txBody>
      </p:sp>
    </p:spTree>
    <p:extLst>
      <p:ext uri="{BB962C8B-B14F-4D97-AF65-F5344CB8AC3E}">
        <p14:creationId xmlns:p14="http://schemas.microsoft.com/office/powerpoint/2010/main" val="3398959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C89E8E1A-D637-8CDD-3442-B195629A4572}"/>
              </a:ext>
            </a:extLst>
          </p:cNvPr>
          <p:cNvSpPr>
            <a:spLocks noGrp="1"/>
          </p:cNvSpPr>
          <p:nvPr>
            <p:ph type="ctrTitle"/>
          </p:nvPr>
        </p:nvSpPr>
        <p:spPr>
          <a:xfrm>
            <a:off x="724989" y="746309"/>
            <a:ext cx="5199563" cy="1276350"/>
          </a:xfrm>
        </p:spPr>
        <p:txBody>
          <a:bodyPr/>
          <a:lstStyle/>
          <a:p>
            <a:r>
              <a:rPr lang="en-GB" dirty="0"/>
              <a:t>DGC consultation</a:t>
            </a:r>
          </a:p>
        </p:txBody>
      </p:sp>
    </p:spTree>
    <p:extLst>
      <p:ext uri="{BB962C8B-B14F-4D97-AF65-F5344CB8AC3E}">
        <p14:creationId xmlns:p14="http://schemas.microsoft.com/office/powerpoint/2010/main" val="1917255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A61C8FA-EEA2-0E9B-E239-7D7EF4517B7C}"/>
              </a:ext>
            </a:extLst>
          </p:cNvPr>
          <p:cNvSpPr>
            <a:spLocks noGrp="1"/>
          </p:cNvSpPr>
          <p:nvPr>
            <p:ph type="ctrTitle"/>
          </p:nvPr>
        </p:nvSpPr>
        <p:spPr>
          <a:xfrm>
            <a:off x="211777" y="145911"/>
            <a:ext cx="11075987" cy="569394"/>
          </a:xfrm>
        </p:spPr>
        <p:txBody>
          <a:bodyPr>
            <a:normAutofit/>
          </a:bodyPr>
          <a:lstStyle/>
          <a:p>
            <a:r>
              <a:rPr lang="en-GB" sz="3200" dirty="0"/>
              <a:t>DGC consultation responses</a:t>
            </a:r>
          </a:p>
        </p:txBody>
      </p:sp>
      <p:sp>
        <p:nvSpPr>
          <p:cNvPr id="4" name="Text Placeholder 5">
            <a:extLst>
              <a:ext uri="{FF2B5EF4-FFF2-40B4-BE49-F238E27FC236}">
                <a16:creationId xmlns:a16="http://schemas.microsoft.com/office/drawing/2014/main" id="{7DF85974-B0D1-61F7-1075-DF3FFDFDD627}"/>
              </a:ext>
            </a:extLst>
          </p:cNvPr>
          <p:cNvSpPr txBox="1">
            <a:spLocks/>
          </p:cNvSpPr>
          <p:nvPr/>
        </p:nvSpPr>
        <p:spPr>
          <a:xfrm>
            <a:off x="407986" y="833637"/>
            <a:ext cx="11376025" cy="5026449"/>
          </a:xfrm>
          <a:prstGeom prst="rect">
            <a:avLst/>
          </a:prstGeom>
          <a:ln w="28575">
            <a:solidFill>
              <a:schemeClr val="tx2"/>
            </a:solidFill>
          </a:ln>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Lato" panose="020F0502020204030203" pitchFamily="34" charset="0"/>
                <a:ea typeface="Lato" panose="020F0502020204030203" pitchFamily="34" charset="0"/>
                <a:cs typeface="Lato" panose="020F050202020403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1" dirty="0">
                <a:latin typeface="Arial" panose="020B0604020202020204" pitchFamily="34" charset="0"/>
                <a:cs typeface="Arial" panose="020B0604020202020204" pitchFamily="34" charset="0"/>
              </a:rPr>
              <a:t>Responses received from:</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Company: Gilead Sciences Ltd</a:t>
            </a: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rPr>
              <a:t>NHS England</a:t>
            </a:r>
          </a:p>
        </p:txBody>
      </p:sp>
      <p:sp>
        <p:nvSpPr>
          <p:cNvPr id="5" name="TextBox 4">
            <a:extLst>
              <a:ext uri="{FF2B5EF4-FFF2-40B4-BE49-F238E27FC236}">
                <a16:creationId xmlns:a16="http://schemas.microsoft.com/office/drawing/2014/main" id="{CD29463E-9106-89CD-946B-87AE1AC394B1}"/>
              </a:ext>
            </a:extLst>
          </p:cNvPr>
          <p:cNvSpPr txBox="1"/>
          <p:nvPr/>
        </p:nvSpPr>
        <p:spPr>
          <a:xfrm>
            <a:off x="954659" y="6530588"/>
            <a:ext cx="3801041" cy="276999"/>
          </a:xfrm>
          <a:prstGeom prst="rect">
            <a:avLst/>
          </a:prstGeom>
          <a:noFill/>
        </p:spPr>
        <p:txBody>
          <a:bodyPr wrap="none" rtlCol="0">
            <a:spAutoFit/>
          </a:bodyPr>
          <a:lstStyle/>
          <a:p>
            <a:r>
              <a:rPr lang="en-GB" sz="1200" b="1" dirty="0">
                <a:latin typeface="Arial" panose="020B0604020202020204" pitchFamily="34" charset="0"/>
              </a:rPr>
              <a:t>Abbreviations: </a:t>
            </a:r>
            <a:r>
              <a:rPr lang="en-GB" sz="1200" dirty="0">
                <a:latin typeface="Arial" panose="020B0604020202020204" pitchFamily="34" charset="0"/>
              </a:rPr>
              <a:t>DGC, draft guidance for consultation</a:t>
            </a:r>
          </a:p>
        </p:txBody>
      </p:sp>
    </p:spTree>
    <p:extLst>
      <p:ext uri="{BB962C8B-B14F-4D97-AF65-F5344CB8AC3E}">
        <p14:creationId xmlns:p14="http://schemas.microsoft.com/office/powerpoint/2010/main" val="3180465626"/>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44546A"/>
      </a:dk2>
      <a:lt2>
        <a:srgbClr val="E7E6E6"/>
      </a:lt2>
      <a:accent1>
        <a:srgbClr val="004550"/>
      </a:accent1>
      <a:accent2>
        <a:srgbClr val="451550"/>
      </a:accent2>
      <a:accent3>
        <a:srgbClr val="005069"/>
      </a:accent3>
      <a:accent4>
        <a:srgbClr val="0D0D0D"/>
      </a:accent4>
      <a:accent5>
        <a:srgbClr val="304C5F"/>
      </a:accent5>
      <a:accent6>
        <a:srgbClr val="A1BDC1"/>
      </a:accent6>
      <a:hlink>
        <a:srgbClr val="0000FF"/>
      </a:hlink>
      <a:folHlink>
        <a:srgbClr val="0000FF"/>
      </a:folHlink>
    </a:clrScheme>
    <a:fontScheme name="NICE corporate fonts">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47517</TotalTime>
  <Words>5462</Words>
  <Application>Microsoft Office PowerPoint</Application>
  <PresentationFormat>Widescreen</PresentationFormat>
  <Paragraphs>685</Paragraphs>
  <Slides>35</Slides>
  <Notes>28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Lato</vt:lpstr>
      <vt:lpstr>Office Theme</vt:lpstr>
      <vt:lpstr>Bulevirtide for treating chronic hepatitis D [ID3732]</vt:lpstr>
      <vt:lpstr>PowerPoint Presentation</vt:lpstr>
      <vt:lpstr>DGC Committee requests for further clarification and analyses </vt:lpstr>
      <vt:lpstr>Committee requests for scenario analyses </vt:lpstr>
      <vt:lpstr>Preliminary recommendation</vt:lpstr>
      <vt:lpstr>Clinical evidence recap</vt:lpstr>
      <vt:lpstr>PowerPoint Presentation</vt:lpstr>
      <vt:lpstr>DGC consultation</vt:lpstr>
      <vt:lpstr>DGC consultation responses</vt:lpstr>
      <vt:lpstr>Stakeholder comments</vt:lpstr>
      <vt:lpstr>Updated clinical effectiveness evidence</vt:lpstr>
      <vt:lpstr>PowerPoint Presentation</vt:lpstr>
      <vt:lpstr>PowerPoint Presentation</vt:lpstr>
      <vt:lpstr>PowerPoint Presentation</vt:lpstr>
      <vt:lpstr>PowerPoint Presentation</vt:lpstr>
      <vt:lpstr>Updated cost effectiveness evidence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Cost-effectiveness results Updated after consultation  </vt:lpstr>
      <vt:lpstr>Base case assumptions after consultation</vt:lpstr>
      <vt:lpstr>Company’s revised base case with and without severity weighting </vt:lpstr>
      <vt:lpstr>EAG’s preferred base case with and without severity weighting </vt:lpstr>
      <vt:lpstr>EAG’s preferred base case with and without severity weighting </vt:lpstr>
      <vt:lpstr>EAG preferred base case with and without severity weighting </vt:lpstr>
      <vt:lpstr>EAGs exploratory analyses using maximum utility gain for combined responders is xxxx</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Taylor</dc:creator>
  <cp:lastModifiedBy>Victoria Gillis-Elliott</cp:lastModifiedBy>
  <cp:revision>1067</cp:revision>
  <dcterms:created xsi:type="dcterms:W3CDTF">2020-03-17T12:57:37Z</dcterms:created>
  <dcterms:modified xsi:type="dcterms:W3CDTF">2022-12-14T11:59:53Z</dcterms:modified>
</cp:coreProperties>
</file>