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4091" r:id="rId1"/>
  </p:sldMasterIdLst>
  <p:notesMasterIdLst>
    <p:notesMasterId r:id="rId33"/>
  </p:notesMasterIdLst>
  <p:handoutMasterIdLst>
    <p:handoutMasterId r:id="rId34"/>
  </p:handoutMasterIdLst>
  <p:sldIdLst>
    <p:sldId id="339" r:id="rId2"/>
    <p:sldId id="478" r:id="rId3"/>
    <p:sldId id="479" r:id="rId4"/>
    <p:sldId id="405" r:id="rId5"/>
    <p:sldId id="359" r:id="rId6"/>
    <p:sldId id="352" r:id="rId7"/>
    <p:sldId id="409" r:id="rId8"/>
    <p:sldId id="427" r:id="rId9"/>
    <p:sldId id="428" r:id="rId10"/>
    <p:sldId id="425" r:id="rId11"/>
    <p:sldId id="499" r:id="rId12"/>
    <p:sldId id="481" r:id="rId13"/>
    <p:sldId id="449" r:id="rId14"/>
    <p:sldId id="388" r:id="rId15"/>
    <p:sldId id="472" r:id="rId16"/>
    <p:sldId id="495" r:id="rId17"/>
    <p:sldId id="496" r:id="rId18"/>
    <p:sldId id="473" r:id="rId19"/>
    <p:sldId id="487" r:id="rId20"/>
    <p:sldId id="488" r:id="rId21"/>
    <p:sldId id="497" r:id="rId22"/>
    <p:sldId id="498" r:id="rId23"/>
    <p:sldId id="474" r:id="rId24"/>
    <p:sldId id="482" r:id="rId25"/>
    <p:sldId id="370" r:id="rId26"/>
    <p:sldId id="480" r:id="rId27"/>
    <p:sldId id="406" r:id="rId28"/>
    <p:sldId id="429" r:id="rId29"/>
    <p:sldId id="446" r:id="rId30"/>
    <p:sldId id="500" r:id="rId31"/>
    <p:sldId id="401" r:id="rId32"/>
  </p:sldIdLst>
  <p:sldSz cx="12192000" cy="6858000"/>
  <p:notesSz cx="6858000" cy="9144000"/>
  <p:embeddedFontLst>
    <p:embeddedFont>
      <p:font typeface="Arial" panose="020B0604020202020204" pitchFamily="34" charset="0"/>
      <p:regular r:id="rId35"/>
      <p:bold r:id="rId36"/>
      <p:italic r:id="rId37"/>
      <p:boldItalic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inda Landells" initials="LL" lastIdx="16" clrIdx="6">
    <p:extLst>
      <p:ext uri="{19B8F6BF-5375-455C-9EA6-DF929625EA0E}">
        <p15:presenceInfo xmlns:p15="http://schemas.microsoft.com/office/powerpoint/2012/main" userId="S::Linda.Landells@nice.org.uk::f9c26748-fb8b-4b68-bc1e-5e77d3c8c882" providerId="AD"/>
      </p:ext>
    </p:extLst>
  </p:cmAuthor>
  <p:cmAuthor id="1" name="Kate Scott" initials="KS" lastIdx="1" clrIdx="0"/>
  <p:cmAuthor id="2" name="Charlie Hewitt" initials="CH" lastIdx="56" clrIdx="1">
    <p:extLst>
      <p:ext uri="{19B8F6BF-5375-455C-9EA6-DF929625EA0E}">
        <p15:presenceInfo xmlns:p15="http://schemas.microsoft.com/office/powerpoint/2012/main" userId="S::Charlie.Hewitt@nice.org.uk::02b58234-bd66-4ca2-852b-669d09f951b3" providerId="AD"/>
      </p:ext>
    </p:extLst>
  </p:cmAuthor>
  <p:cmAuthor id="3" name="Alexandra Sampson" initials="AS" lastIdx="5" clrIdx="2">
    <p:extLst>
      <p:ext uri="{19B8F6BF-5375-455C-9EA6-DF929625EA0E}">
        <p15:presenceInfo xmlns:p15="http://schemas.microsoft.com/office/powerpoint/2012/main" userId="S::Alexandra.Sampson@nice.org.uk::5bf57bb1-a65f-4e5e-81b7-701a6cf4a8b7" providerId="AD"/>
      </p:ext>
    </p:extLst>
  </p:cmAuthor>
  <p:cmAuthor id="4" name="Elizabeth Bell" initials="EB" lastIdx="6" clrIdx="3">
    <p:extLst>
      <p:ext uri="{19B8F6BF-5375-455C-9EA6-DF929625EA0E}">
        <p15:presenceInfo xmlns:p15="http://schemas.microsoft.com/office/powerpoint/2012/main" userId="S::Elizabeth.Bell@nice.org.uk::db75d52a-bbc3-4365-b187-451fb7df6c85" providerId="AD"/>
      </p:ext>
    </p:extLst>
  </p:cmAuthor>
  <p:cmAuthor id="5" name="Ross Wilkinson" initials="RW" lastIdx="119" clrIdx="4">
    <p:extLst>
      <p:ext uri="{19B8F6BF-5375-455C-9EA6-DF929625EA0E}">
        <p15:presenceInfo xmlns:p15="http://schemas.microsoft.com/office/powerpoint/2012/main" userId="S::Ross.Wilkinson@nice.org.uk::08e0edfd-2f46-4d6e-86ae-004dd29d899d" providerId="AD"/>
      </p:ext>
    </p:extLst>
  </p:cmAuthor>
  <p:cmAuthor id="6" name="Lizzie Walker" initials="LW" lastIdx="230" clrIdx="5">
    <p:extLst>
      <p:ext uri="{19B8F6BF-5375-455C-9EA6-DF929625EA0E}">
        <p15:presenceInfo xmlns:p15="http://schemas.microsoft.com/office/powerpoint/2012/main" userId="S::Lizzie.Walker@nice.org.uk::b92d9012-d16e-48b3-91f9-97fc232c87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DEF"/>
    <a:srgbClr val="00436C"/>
    <a:srgbClr val="CCD8DD"/>
    <a:srgbClr val="BFBFBF"/>
    <a:srgbClr val="228096"/>
    <a:srgbClr val="C00000"/>
    <a:srgbClr val="00FFFF"/>
    <a:srgbClr val="FFFFFF"/>
    <a:srgbClr val="ECCAB7"/>
    <a:srgbClr val="D2E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1" autoAdjust="0"/>
    <p:restoredTop sz="61511" autoAdjust="0"/>
  </p:normalViewPr>
  <p:slideViewPr>
    <p:cSldViewPr snapToGrid="0" snapToObjects="1">
      <p:cViewPr varScale="1">
        <p:scale>
          <a:sx n="65" d="100"/>
          <a:sy n="65" d="100"/>
        </p:scale>
        <p:origin x="143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55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4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E9951-3B31-427E-9DA1-93D0166BF4A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6328DB8-8A64-4199-8D3E-A0F62CE3E424}">
      <dgm:prSet phldrT="[Text]"/>
      <dgm:spPr/>
      <dgm:t>
        <a:bodyPr/>
        <a:lstStyle/>
        <a:p>
          <a:r>
            <a:rPr lang="en-GB" dirty="0">
              <a:cs typeface="Arial" panose="020B0604020202020204" pitchFamily="34" charset="0"/>
            </a:rPr>
            <a:t>Drug not recommended </a:t>
          </a:r>
          <a:br>
            <a:rPr lang="en-GB" dirty="0">
              <a:cs typeface="Arial" panose="020B0604020202020204" pitchFamily="34" charset="0"/>
            </a:rPr>
          </a:b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for routine use because of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clinical uncertainty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87B57D-61E4-43D7-AC8B-452069E1E28A}" type="parTrans" cxnId="{8A189D15-19AD-4DA3-9430-00D0077118D3}">
      <dgm:prSet/>
      <dgm:spPr/>
      <dgm:t>
        <a:bodyPr/>
        <a:lstStyle/>
        <a:p>
          <a:endParaRPr lang="en-GB"/>
        </a:p>
      </dgm:t>
    </dgm:pt>
    <dgm:pt modelId="{47767F07-0B1B-4EC4-B178-9D6F48F80D9D}" type="sibTrans" cxnId="{8A189D15-19AD-4DA3-9430-00D0077118D3}">
      <dgm:prSet/>
      <dgm:spPr/>
      <dgm:t>
        <a:bodyPr/>
        <a:lstStyle/>
        <a:p>
          <a:endParaRPr lang="en-GB" dirty="0"/>
        </a:p>
      </dgm:t>
    </dgm:pt>
    <dgm:pt modelId="{DD830F98-5609-4C7D-BA5C-A5C92E988D5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1. Is the model structurally robust for decision making? </a:t>
          </a:r>
        </a:p>
      </dgm:t>
    </dgm:pt>
    <dgm:pt modelId="{2E96B2A2-91EF-46F7-B271-DC7E8D6A2EF4}" type="parTrans" cxnId="{E8AEA430-D3FB-4F4A-A587-22FC61F4F315}">
      <dgm:prSet/>
      <dgm:spPr/>
      <dgm:t>
        <a:bodyPr/>
        <a:lstStyle/>
        <a:p>
          <a:endParaRPr lang="en-GB"/>
        </a:p>
      </dgm:t>
    </dgm:pt>
    <dgm:pt modelId="{AB2099C9-A30A-423B-AFA5-BFF455B52045}" type="sibTrans" cxnId="{E8AEA430-D3FB-4F4A-A587-22FC61F4F315}">
      <dgm:prSet/>
      <dgm:spPr/>
      <dgm:t>
        <a:bodyPr/>
        <a:lstStyle/>
        <a:p>
          <a:endParaRPr lang="en-GB" dirty="0"/>
        </a:p>
      </dgm:t>
    </dgm:pt>
    <dgm:pt modelId="{365E4BCF-2B17-42D4-98AC-FE97DA7506E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2. Does the drug have plausible potential to be cost effective at the offered price?</a:t>
          </a:r>
        </a:p>
      </dgm:t>
    </dgm:pt>
    <dgm:pt modelId="{A0C2CDA8-E41E-4379-99DC-8A3CCEE1FAF5}" type="parTrans" cxnId="{20352D68-D95B-4BE1-9797-0E7997750497}">
      <dgm:prSet/>
      <dgm:spPr/>
      <dgm:t>
        <a:bodyPr/>
        <a:lstStyle/>
        <a:p>
          <a:endParaRPr lang="en-GB"/>
        </a:p>
      </dgm:t>
    </dgm:pt>
    <dgm:pt modelId="{19AAC159-580E-43D2-A36B-E0BA0E0108A9}" type="sibTrans" cxnId="{20352D68-D95B-4BE1-9797-0E7997750497}">
      <dgm:prSet/>
      <dgm:spPr/>
      <dgm:t>
        <a:bodyPr/>
        <a:lstStyle/>
        <a:p>
          <a:endParaRPr lang="en-GB" dirty="0"/>
        </a:p>
      </dgm:t>
    </dgm:pt>
    <dgm:pt modelId="{C57FCDEB-0BDC-4798-A8D6-29ECD3B386E3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3. Could further data collection reduce uncertainty?</a:t>
          </a:r>
        </a:p>
      </dgm:t>
    </dgm:pt>
    <dgm:pt modelId="{2A29268E-9294-48E9-BEBB-C98BE9F51A4D}" type="parTrans" cxnId="{EF4AB165-98C9-49DA-AC34-986DA9D0380C}">
      <dgm:prSet/>
      <dgm:spPr/>
      <dgm:t>
        <a:bodyPr/>
        <a:lstStyle/>
        <a:p>
          <a:endParaRPr lang="en-GB"/>
        </a:p>
      </dgm:t>
    </dgm:pt>
    <dgm:pt modelId="{06A116A2-C6DA-4231-BE1B-D02EB818FAE6}" type="sibTrans" cxnId="{EF4AB165-98C9-49DA-AC34-986DA9D0380C}">
      <dgm:prSet/>
      <dgm:spPr/>
      <dgm:t>
        <a:bodyPr/>
        <a:lstStyle/>
        <a:p>
          <a:endParaRPr lang="en-GB" dirty="0"/>
        </a:p>
      </dgm:t>
    </dgm:pt>
    <dgm:pt modelId="{6568840D-E876-46D1-A50D-5020B6E8524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5. Is Cancer Drugs Fund data collection via SACT relevant and feasible?</a:t>
          </a:r>
        </a:p>
      </dgm:t>
    </dgm:pt>
    <dgm:pt modelId="{385C6CB7-FBBC-427B-8D54-3FD999BED200}" type="parTrans" cxnId="{638658EF-18B1-437B-907B-DC0AE5004A8D}">
      <dgm:prSet/>
      <dgm:spPr/>
      <dgm:t>
        <a:bodyPr/>
        <a:lstStyle/>
        <a:p>
          <a:endParaRPr lang="en-GB"/>
        </a:p>
      </dgm:t>
    </dgm:pt>
    <dgm:pt modelId="{9295D19D-9AF8-434F-B592-159CEAD7E7D2}" type="sibTrans" cxnId="{638658EF-18B1-437B-907B-DC0AE5004A8D}">
      <dgm:prSet/>
      <dgm:spPr/>
      <dgm:t>
        <a:bodyPr/>
        <a:lstStyle/>
        <a:p>
          <a:endParaRPr lang="en-GB" dirty="0"/>
        </a:p>
      </dgm:t>
    </dgm:pt>
    <dgm:pt modelId="{470DAB51-FB5C-4488-A506-F86BD75B23B1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Consider recommending entry into Cancer Drugs Fund </a:t>
          </a:r>
        </a:p>
      </dgm:t>
    </dgm:pt>
    <dgm:pt modelId="{B69FF03E-1539-4D80-B77E-88A91251E58E}" type="parTrans" cxnId="{F15E47EF-0BD1-4219-B015-235307CC59E3}">
      <dgm:prSet/>
      <dgm:spPr/>
      <dgm:t>
        <a:bodyPr/>
        <a:lstStyle/>
        <a:p>
          <a:endParaRPr lang="en-GB"/>
        </a:p>
      </dgm:t>
    </dgm:pt>
    <dgm:pt modelId="{3D82A99C-DCC7-486E-BBB7-119C0CBB0DB7}" type="sibTrans" cxnId="{F15E47EF-0BD1-4219-B015-235307CC59E3}">
      <dgm:prSet/>
      <dgm:spPr/>
      <dgm:t>
        <a:bodyPr/>
        <a:lstStyle/>
        <a:p>
          <a:endParaRPr lang="en-GB"/>
        </a:p>
      </dgm:t>
    </dgm:pt>
    <dgm:pt modelId="{BC904725-C3E2-48F9-9F07-0CB282900A9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4. Will ongoing trials provide useful data?</a:t>
          </a:r>
        </a:p>
      </dgm:t>
    </dgm:pt>
    <dgm:pt modelId="{CEF42B0B-BE40-4884-A149-F437247BCD37}" type="parTrans" cxnId="{A485E7BA-7927-4FC1-830B-4A46F1864185}">
      <dgm:prSet/>
      <dgm:spPr/>
      <dgm:t>
        <a:bodyPr/>
        <a:lstStyle/>
        <a:p>
          <a:endParaRPr lang="en-GB"/>
        </a:p>
      </dgm:t>
    </dgm:pt>
    <dgm:pt modelId="{C9C96882-0266-4881-8E9C-00DCC2C874DE}" type="sibTrans" cxnId="{A485E7BA-7927-4FC1-830B-4A46F1864185}">
      <dgm:prSet/>
      <dgm:spPr/>
      <dgm:t>
        <a:bodyPr/>
        <a:lstStyle/>
        <a:p>
          <a:endParaRPr lang="en-GB" dirty="0"/>
        </a:p>
      </dgm:t>
    </dgm:pt>
    <dgm:pt modelId="{DBBBA4D5-43B5-44FE-A0D6-DBE9FD4D2278}" type="pres">
      <dgm:prSet presAssocID="{4BDE9951-3B31-427E-9DA1-93D0166BF4A0}" presName="Name0" presStyleCnt="0">
        <dgm:presLayoutVars>
          <dgm:dir/>
          <dgm:resizeHandles val="exact"/>
        </dgm:presLayoutVars>
      </dgm:prSet>
      <dgm:spPr/>
    </dgm:pt>
    <dgm:pt modelId="{0E370454-115F-4709-AABC-16C886BD3205}" type="pres">
      <dgm:prSet presAssocID="{E6328DB8-8A64-4199-8D3E-A0F62CE3E424}" presName="node" presStyleLbl="node1" presStyleIdx="0" presStyleCnt="7">
        <dgm:presLayoutVars>
          <dgm:bulletEnabled val="1"/>
        </dgm:presLayoutVars>
      </dgm:prSet>
      <dgm:spPr/>
    </dgm:pt>
    <dgm:pt modelId="{543B1D57-9692-4034-88FE-CE790639528B}" type="pres">
      <dgm:prSet presAssocID="{47767F07-0B1B-4EC4-B178-9D6F48F80D9D}" presName="sibTrans" presStyleLbl="sibTrans2D1" presStyleIdx="0" presStyleCnt="6"/>
      <dgm:spPr/>
    </dgm:pt>
    <dgm:pt modelId="{BB19F367-5F30-4675-8806-7D79643B0551}" type="pres">
      <dgm:prSet presAssocID="{47767F07-0B1B-4EC4-B178-9D6F48F80D9D}" presName="connectorText" presStyleLbl="sibTrans2D1" presStyleIdx="0" presStyleCnt="6"/>
      <dgm:spPr/>
    </dgm:pt>
    <dgm:pt modelId="{2E9020F1-4458-4EBD-BE0D-77387788371B}" type="pres">
      <dgm:prSet presAssocID="{DD830F98-5609-4C7D-BA5C-A5C92E988D5E}" presName="node" presStyleLbl="node1" presStyleIdx="1" presStyleCnt="7">
        <dgm:presLayoutVars>
          <dgm:bulletEnabled val="1"/>
        </dgm:presLayoutVars>
      </dgm:prSet>
      <dgm:spPr/>
    </dgm:pt>
    <dgm:pt modelId="{6E4C671D-DB96-4556-9E2B-AA01C7F88EAF}" type="pres">
      <dgm:prSet presAssocID="{AB2099C9-A30A-423B-AFA5-BFF455B52045}" presName="sibTrans" presStyleLbl="sibTrans2D1" presStyleIdx="1" presStyleCnt="6"/>
      <dgm:spPr/>
    </dgm:pt>
    <dgm:pt modelId="{F0703293-575F-4794-BF37-CFC6EC96A7B9}" type="pres">
      <dgm:prSet presAssocID="{AB2099C9-A30A-423B-AFA5-BFF455B52045}" presName="connectorText" presStyleLbl="sibTrans2D1" presStyleIdx="1" presStyleCnt="6"/>
      <dgm:spPr/>
    </dgm:pt>
    <dgm:pt modelId="{99ABC258-FF71-488C-A2D2-AEF3CC6D6287}" type="pres">
      <dgm:prSet presAssocID="{365E4BCF-2B17-42D4-98AC-FE97DA7506E6}" presName="node" presStyleLbl="node1" presStyleIdx="2" presStyleCnt="7">
        <dgm:presLayoutVars>
          <dgm:bulletEnabled val="1"/>
        </dgm:presLayoutVars>
      </dgm:prSet>
      <dgm:spPr/>
    </dgm:pt>
    <dgm:pt modelId="{6393CE5F-9C12-41D0-882D-41542145DC63}" type="pres">
      <dgm:prSet presAssocID="{19AAC159-580E-43D2-A36B-E0BA0E0108A9}" presName="sibTrans" presStyleLbl="sibTrans2D1" presStyleIdx="2" presStyleCnt="6"/>
      <dgm:spPr/>
    </dgm:pt>
    <dgm:pt modelId="{9BD97489-A3BB-4A4C-9D0B-0111DDB1A1E9}" type="pres">
      <dgm:prSet presAssocID="{19AAC159-580E-43D2-A36B-E0BA0E0108A9}" presName="connectorText" presStyleLbl="sibTrans2D1" presStyleIdx="2" presStyleCnt="6"/>
      <dgm:spPr/>
    </dgm:pt>
    <dgm:pt modelId="{34E629C6-CEFF-4E8F-B05A-EEF981182E90}" type="pres">
      <dgm:prSet presAssocID="{C57FCDEB-0BDC-4798-A8D6-29ECD3B386E3}" presName="node" presStyleLbl="node1" presStyleIdx="3" presStyleCnt="7">
        <dgm:presLayoutVars>
          <dgm:bulletEnabled val="1"/>
        </dgm:presLayoutVars>
      </dgm:prSet>
      <dgm:spPr/>
    </dgm:pt>
    <dgm:pt modelId="{A7D035BB-A039-409C-B3C9-2439D4E9FED9}" type="pres">
      <dgm:prSet presAssocID="{06A116A2-C6DA-4231-BE1B-D02EB818FAE6}" presName="sibTrans" presStyleLbl="sibTrans2D1" presStyleIdx="3" presStyleCnt="6" custAng="20880000" custScaleX="140920" custLinFactNeighborX="13167" custLinFactNeighborY="8040"/>
      <dgm:spPr/>
    </dgm:pt>
    <dgm:pt modelId="{A0F0255C-946F-44A3-A9DD-1A4E9772A04F}" type="pres">
      <dgm:prSet presAssocID="{06A116A2-C6DA-4231-BE1B-D02EB818FAE6}" presName="connectorText" presStyleLbl="sibTrans2D1" presStyleIdx="3" presStyleCnt="6"/>
      <dgm:spPr/>
    </dgm:pt>
    <dgm:pt modelId="{69C223C2-E2A5-4616-BCA6-69C6D30772E4}" type="pres">
      <dgm:prSet presAssocID="{BC904725-C3E2-48F9-9F07-0CB282900A96}" presName="node" presStyleLbl="node1" presStyleIdx="4" presStyleCnt="7" custLinFactNeighborX="-290" custLinFactNeighborY="-77747">
        <dgm:presLayoutVars>
          <dgm:bulletEnabled val="1"/>
        </dgm:presLayoutVars>
      </dgm:prSet>
      <dgm:spPr/>
    </dgm:pt>
    <dgm:pt modelId="{C7F5FABD-6E11-4783-A95C-7657C8E25C9E}" type="pres">
      <dgm:prSet presAssocID="{C9C96882-0266-4881-8E9C-00DCC2C874DE}" presName="sibTrans" presStyleLbl="sibTrans2D1" presStyleIdx="4" presStyleCnt="6" custAng="19140000" custScaleX="132784" custLinFactX="-100000" custLinFactY="55519" custLinFactNeighborX="-143271" custLinFactNeighborY="100000"/>
      <dgm:spPr/>
    </dgm:pt>
    <dgm:pt modelId="{167E89CC-0EEE-468B-8403-D6A986F0C081}" type="pres">
      <dgm:prSet presAssocID="{C9C96882-0266-4881-8E9C-00DCC2C874DE}" presName="connectorText" presStyleLbl="sibTrans2D1" presStyleIdx="4" presStyleCnt="6"/>
      <dgm:spPr/>
    </dgm:pt>
    <dgm:pt modelId="{33816D6F-1B9F-4ECB-BE63-2782BD268CC1}" type="pres">
      <dgm:prSet presAssocID="{6568840D-E876-46D1-A50D-5020B6E8524F}" presName="node" presStyleLbl="node1" presStyleIdx="5" presStyleCnt="7" custLinFactX="-100000" custLinFactNeighborX="-172728" custLinFactNeighborY="68194">
        <dgm:presLayoutVars>
          <dgm:bulletEnabled val="1"/>
        </dgm:presLayoutVars>
      </dgm:prSet>
      <dgm:spPr/>
    </dgm:pt>
    <dgm:pt modelId="{498B1FDB-CBD0-4895-BB85-27D6D28E98B5}" type="pres">
      <dgm:prSet presAssocID="{9295D19D-9AF8-434F-B592-159CEAD7E7D2}" presName="sibTrans" presStyleLbl="sibTrans2D1" presStyleIdx="5" presStyleCnt="6" custAng="1773266" custScaleX="167427" custScaleY="110980" custLinFactY="-79949" custLinFactNeighborX="-21609" custLinFactNeighborY="-100000"/>
      <dgm:spPr/>
    </dgm:pt>
    <dgm:pt modelId="{8EA54504-4DC6-4422-A622-9AE262FE5A15}" type="pres">
      <dgm:prSet presAssocID="{9295D19D-9AF8-434F-B592-159CEAD7E7D2}" presName="connectorText" presStyleLbl="sibTrans2D1" presStyleIdx="5" presStyleCnt="6"/>
      <dgm:spPr/>
    </dgm:pt>
    <dgm:pt modelId="{F442EF6E-12C5-49B4-9766-A2DA58EB44BB}" type="pres">
      <dgm:prSet presAssocID="{470DAB51-FB5C-4488-A506-F86BD75B23B1}" presName="node" presStyleLbl="node1" presStyleIdx="6" presStyleCnt="7" custLinFactX="-100000" custLinFactNeighborX="-188882" custLinFactNeighborY="-4582">
        <dgm:presLayoutVars>
          <dgm:bulletEnabled val="1"/>
        </dgm:presLayoutVars>
      </dgm:prSet>
      <dgm:spPr/>
    </dgm:pt>
  </dgm:ptLst>
  <dgm:cxnLst>
    <dgm:cxn modelId="{81606B01-1984-4339-BA29-2BE5646C782E}" type="presOf" srcId="{9295D19D-9AF8-434F-B592-159CEAD7E7D2}" destId="{8EA54504-4DC6-4422-A622-9AE262FE5A15}" srcOrd="1" destOrd="0" presId="urn:microsoft.com/office/officeart/2005/8/layout/process1"/>
    <dgm:cxn modelId="{7DC2B90C-C260-48BC-B7B1-9AC0B8C771E0}" type="presOf" srcId="{DD830F98-5609-4C7D-BA5C-A5C92E988D5E}" destId="{2E9020F1-4458-4EBD-BE0D-77387788371B}" srcOrd="0" destOrd="0" presId="urn:microsoft.com/office/officeart/2005/8/layout/process1"/>
    <dgm:cxn modelId="{1FC9C80E-15AA-4AB8-BA19-40F2AF512A59}" type="presOf" srcId="{AB2099C9-A30A-423B-AFA5-BFF455B52045}" destId="{F0703293-575F-4794-BF37-CFC6EC96A7B9}" srcOrd="1" destOrd="0" presId="urn:microsoft.com/office/officeart/2005/8/layout/process1"/>
    <dgm:cxn modelId="{8A189D15-19AD-4DA3-9430-00D0077118D3}" srcId="{4BDE9951-3B31-427E-9DA1-93D0166BF4A0}" destId="{E6328DB8-8A64-4199-8D3E-A0F62CE3E424}" srcOrd="0" destOrd="0" parTransId="{9987B57D-61E4-43D7-AC8B-452069E1E28A}" sibTransId="{47767F07-0B1B-4EC4-B178-9D6F48F80D9D}"/>
    <dgm:cxn modelId="{174FD924-A5EC-4FF1-A745-C7062EDEAC82}" type="presOf" srcId="{06A116A2-C6DA-4231-BE1B-D02EB818FAE6}" destId="{A0F0255C-946F-44A3-A9DD-1A4E9772A04F}" srcOrd="1" destOrd="0" presId="urn:microsoft.com/office/officeart/2005/8/layout/process1"/>
    <dgm:cxn modelId="{E8AEA430-D3FB-4F4A-A587-22FC61F4F315}" srcId="{4BDE9951-3B31-427E-9DA1-93D0166BF4A0}" destId="{DD830F98-5609-4C7D-BA5C-A5C92E988D5E}" srcOrd="1" destOrd="0" parTransId="{2E96B2A2-91EF-46F7-B271-DC7E8D6A2EF4}" sibTransId="{AB2099C9-A30A-423B-AFA5-BFF455B52045}"/>
    <dgm:cxn modelId="{30EEBB32-B758-49E6-885B-F690E40C2B9F}" type="presOf" srcId="{4BDE9951-3B31-427E-9DA1-93D0166BF4A0}" destId="{DBBBA4D5-43B5-44FE-A0D6-DBE9FD4D2278}" srcOrd="0" destOrd="0" presId="urn:microsoft.com/office/officeart/2005/8/layout/process1"/>
    <dgm:cxn modelId="{C6D45F33-6B4B-4A62-BE36-5C6A116DEB5A}" type="presOf" srcId="{6568840D-E876-46D1-A50D-5020B6E8524F}" destId="{33816D6F-1B9F-4ECB-BE63-2782BD268CC1}" srcOrd="0" destOrd="0" presId="urn:microsoft.com/office/officeart/2005/8/layout/process1"/>
    <dgm:cxn modelId="{7615585E-302A-401D-89B7-3D9600A201DF}" type="presOf" srcId="{9295D19D-9AF8-434F-B592-159CEAD7E7D2}" destId="{498B1FDB-CBD0-4895-BB85-27D6D28E98B5}" srcOrd="0" destOrd="0" presId="urn:microsoft.com/office/officeart/2005/8/layout/process1"/>
    <dgm:cxn modelId="{EF4AB165-98C9-49DA-AC34-986DA9D0380C}" srcId="{4BDE9951-3B31-427E-9DA1-93D0166BF4A0}" destId="{C57FCDEB-0BDC-4798-A8D6-29ECD3B386E3}" srcOrd="3" destOrd="0" parTransId="{2A29268E-9294-48E9-BEBB-C98BE9F51A4D}" sibTransId="{06A116A2-C6DA-4231-BE1B-D02EB818FAE6}"/>
    <dgm:cxn modelId="{20352D68-D95B-4BE1-9797-0E7997750497}" srcId="{4BDE9951-3B31-427E-9DA1-93D0166BF4A0}" destId="{365E4BCF-2B17-42D4-98AC-FE97DA7506E6}" srcOrd="2" destOrd="0" parTransId="{A0C2CDA8-E41E-4379-99DC-8A3CCEE1FAF5}" sibTransId="{19AAC159-580E-43D2-A36B-E0BA0E0108A9}"/>
    <dgm:cxn modelId="{17025754-21D5-4C45-951F-84F34DF093C4}" type="presOf" srcId="{AB2099C9-A30A-423B-AFA5-BFF455B52045}" destId="{6E4C671D-DB96-4556-9E2B-AA01C7F88EAF}" srcOrd="0" destOrd="0" presId="urn:microsoft.com/office/officeart/2005/8/layout/process1"/>
    <dgm:cxn modelId="{464F5F76-FD42-42B0-8A0B-49F1F1BCD3C5}" type="presOf" srcId="{E6328DB8-8A64-4199-8D3E-A0F62CE3E424}" destId="{0E370454-115F-4709-AABC-16C886BD3205}" srcOrd="0" destOrd="0" presId="urn:microsoft.com/office/officeart/2005/8/layout/process1"/>
    <dgm:cxn modelId="{542D3388-30A3-46B5-AC89-3E03617A31E3}" type="presOf" srcId="{19AAC159-580E-43D2-A36B-E0BA0E0108A9}" destId="{9BD97489-A3BB-4A4C-9D0B-0111DDB1A1E9}" srcOrd="1" destOrd="0" presId="urn:microsoft.com/office/officeart/2005/8/layout/process1"/>
    <dgm:cxn modelId="{74CE418E-26BC-4FB9-B377-45D061CFB804}" type="presOf" srcId="{47767F07-0B1B-4EC4-B178-9D6F48F80D9D}" destId="{BB19F367-5F30-4675-8806-7D79643B0551}" srcOrd="1" destOrd="0" presId="urn:microsoft.com/office/officeart/2005/8/layout/process1"/>
    <dgm:cxn modelId="{CCFC779D-BA29-4503-BF4B-FFA2A219C2F6}" type="presOf" srcId="{06A116A2-C6DA-4231-BE1B-D02EB818FAE6}" destId="{A7D035BB-A039-409C-B3C9-2439D4E9FED9}" srcOrd="0" destOrd="0" presId="urn:microsoft.com/office/officeart/2005/8/layout/process1"/>
    <dgm:cxn modelId="{7BE159AB-19E0-466E-8A65-49300CF2EA7A}" type="presOf" srcId="{C9C96882-0266-4881-8E9C-00DCC2C874DE}" destId="{167E89CC-0EEE-468B-8403-D6A986F0C081}" srcOrd="1" destOrd="0" presId="urn:microsoft.com/office/officeart/2005/8/layout/process1"/>
    <dgm:cxn modelId="{301642AE-950B-4A2B-B389-2C4450A6C42D}" type="presOf" srcId="{C57FCDEB-0BDC-4798-A8D6-29ECD3B386E3}" destId="{34E629C6-CEFF-4E8F-B05A-EEF981182E90}" srcOrd="0" destOrd="0" presId="urn:microsoft.com/office/officeart/2005/8/layout/process1"/>
    <dgm:cxn modelId="{225B4FB2-0C05-417E-BA48-1C6A40DCAFC6}" type="presOf" srcId="{C9C96882-0266-4881-8E9C-00DCC2C874DE}" destId="{C7F5FABD-6E11-4783-A95C-7657C8E25C9E}" srcOrd="0" destOrd="0" presId="urn:microsoft.com/office/officeart/2005/8/layout/process1"/>
    <dgm:cxn modelId="{A485E7BA-7927-4FC1-830B-4A46F1864185}" srcId="{4BDE9951-3B31-427E-9DA1-93D0166BF4A0}" destId="{BC904725-C3E2-48F9-9F07-0CB282900A96}" srcOrd="4" destOrd="0" parTransId="{CEF42B0B-BE40-4884-A149-F437247BCD37}" sibTransId="{C9C96882-0266-4881-8E9C-00DCC2C874DE}"/>
    <dgm:cxn modelId="{4757B5BC-EAFC-4BE9-8792-CBB748BE53BB}" type="presOf" srcId="{47767F07-0B1B-4EC4-B178-9D6F48F80D9D}" destId="{543B1D57-9692-4034-88FE-CE790639528B}" srcOrd="0" destOrd="0" presId="urn:microsoft.com/office/officeart/2005/8/layout/process1"/>
    <dgm:cxn modelId="{0EC9CFE8-DD2D-46F0-8796-0E65CC01E8D9}" type="presOf" srcId="{19AAC159-580E-43D2-A36B-E0BA0E0108A9}" destId="{6393CE5F-9C12-41D0-882D-41542145DC63}" srcOrd="0" destOrd="0" presId="urn:microsoft.com/office/officeart/2005/8/layout/process1"/>
    <dgm:cxn modelId="{5EC9D9EB-BD5A-406C-A39F-573ED3E537FC}" type="presOf" srcId="{470DAB51-FB5C-4488-A506-F86BD75B23B1}" destId="{F442EF6E-12C5-49B4-9766-A2DA58EB44BB}" srcOrd="0" destOrd="0" presId="urn:microsoft.com/office/officeart/2005/8/layout/process1"/>
    <dgm:cxn modelId="{7826B8ED-42F2-4712-A9B5-5855B1EC1BB9}" type="presOf" srcId="{365E4BCF-2B17-42D4-98AC-FE97DA7506E6}" destId="{99ABC258-FF71-488C-A2D2-AEF3CC6D6287}" srcOrd="0" destOrd="0" presId="urn:microsoft.com/office/officeart/2005/8/layout/process1"/>
    <dgm:cxn modelId="{F15E47EF-0BD1-4219-B015-235307CC59E3}" srcId="{4BDE9951-3B31-427E-9DA1-93D0166BF4A0}" destId="{470DAB51-FB5C-4488-A506-F86BD75B23B1}" srcOrd="6" destOrd="0" parTransId="{B69FF03E-1539-4D80-B77E-88A91251E58E}" sibTransId="{3D82A99C-DCC7-486E-BBB7-119C0CBB0DB7}"/>
    <dgm:cxn modelId="{638658EF-18B1-437B-907B-DC0AE5004A8D}" srcId="{4BDE9951-3B31-427E-9DA1-93D0166BF4A0}" destId="{6568840D-E876-46D1-A50D-5020B6E8524F}" srcOrd="5" destOrd="0" parTransId="{385C6CB7-FBBC-427B-8D54-3FD999BED200}" sibTransId="{9295D19D-9AF8-434F-B592-159CEAD7E7D2}"/>
    <dgm:cxn modelId="{E4A664F4-4C38-4853-8675-08AC7BF0E46C}" type="presOf" srcId="{BC904725-C3E2-48F9-9F07-0CB282900A96}" destId="{69C223C2-E2A5-4616-BCA6-69C6D30772E4}" srcOrd="0" destOrd="0" presId="urn:microsoft.com/office/officeart/2005/8/layout/process1"/>
    <dgm:cxn modelId="{ED0DA920-E3BF-47CB-A604-0BB3C4ED0428}" type="presParOf" srcId="{DBBBA4D5-43B5-44FE-A0D6-DBE9FD4D2278}" destId="{0E370454-115F-4709-AABC-16C886BD3205}" srcOrd="0" destOrd="0" presId="urn:microsoft.com/office/officeart/2005/8/layout/process1"/>
    <dgm:cxn modelId="{EB60E36C-0592-4766-8119-04D213E5C9EE}" type="presParOf" srcId="{DBBBA4D5-43B5-44FE-A0D6-DBE9FD4D2278}" destId="{543B1D57-9692-4034-88FE-CE790639528B}" srcOrd="1" destOrd="0" presId="urn:microsoft.com/office/officeart/2005/8/layout/process1"/>
    <dgm:cxn modelId="{AE9A71E8-BC77-491C-88A9-B32FD07BA13B}" type="presParOf" srcId="{543B1D57-9692-4034-88FE-CE790639528B}" destId="{BB19F367-5F30-4675-8806-7D79643B0551}" srcOrd="0" destOrd="0" presId="urn:microsoft.com/office/officeart/2005/8/layout/process1"/>
    <dgm:cxn modelId="{42E2A1E7-F03F-4FC7-962E-7CB7C2294AEF}" type="presParOf" srcId="{DBBBA4D5-43B5-44FE-A0D6-DBE9FD4D2278}" destId="{2E9020F1-4458-4EBD-BE0D-77387788371B}" srcOrd="2" destOrd="0" presId="urn:microsoft.com/office/officeart/2005/8/layout/process1"/>
    <dgm:cxn modelId="{BAB5677B-89EE-4A82-A2D0-EB562C93E9D4}" type="presParOf" srcId="{DBBBA4D5-43B5-44FE-A0D6-DBE9FD4D2278}" destId="{6E4C671D-DB96-4556-9E2B-AA01C7F88EAF}" srcOrd="3" destOrd="0" presId="urn:microsoft.com/office/officeart/2005/8/layout/process1"/>
    <dgm:cxn modelId="{387806DC-13D9-4B29-BC1B-A5FF6B471EAC}" type="presParOf" srcId="{6E4C671D-DB96-4556-9E2B-AA01C7F88EAF}" destId="{F0703293-575F-4794-BF37-CFC6EC96A7B9}" srcOrd="0" destOrd="0" presId="urn:microsoft.com/office/officeart/2005/8/layout/process1"/>
    <dgm:cxn modelId="{A05C6138-D16B-49EF-A8BF-08D71D3DBF0A}" type="presParOf" srcId="{DBBBA4D5-43B5-44FE-A0D6-DBE9FD4D2278}" destId="{99ABC258-FF71-488C-A2D2-AEF3CC6D6287}" srcOrd="4" destOrd="0" presId="urn:microsoft.com/office/officeart/2005/8/layout/process1"/>
    <dgm:cxn modelId="{0C075248-1E89-4F3F-BA7E-C3D74C47CED5}" type="presParOf" srcId="{DBBBA4D5-43B5-44FE-A0D6-DBE9FD4D2278}" destId="{6393CE5F-9C12-41D0-882D-41542145DC63}" srcOrd="5" destOrd="0" presId="urn:microsoft.com/office/officeart/2005/8/layout/process1"/>
    <dgm:cxn modelId="{28876649-B63A-4A87-A4B6-24685EBC1A55}" type="presParOf" srcId="{6393CE5F-9C12-41D0-882D-41542145DC63}" destId="{9BD97489-A3BB-4A4C-9D0B-0111DDB1A1E9}" srcOrd="0" destOrd="0" presId="urn:microsoft.com/office/officeart/2005/8/layout/process1"/>
    <dgm:cxn modelId="{715B1D3E-57F3-4089-B4A8-7612899AB2DB}" type="presParOf" srcId="{DBBBA4D5-43B5-44FE-A0D6-DBE9FD4D2278}" destId="{34E629C6-CEFF-4E8F-B05A-EEF981182E90}" srcOrd="6" destOrd="0" presId="urn:microsoft.com/office/officeart/2005/8/layout/process1"/>
    <dgm:cxn modelId="{FB7AD049-CFFA-4CED-A63E-B4B5A4DB66DB}" type="presParOf" srcId="{DBBBA4D5-43B5-44FE-A0D6-DBE9FD4D2278}" destId="{A7D035BB-A039-409C-B3C9-2439D4E9FED9}" srcOrd="7" destOrd="0" presId="urn:microsoft.com/office/officeart/2005/8/layout/process1"/>
    <dgm:cxn modelId="{D7A0CC63-588B-4AB6-BCEC-A28D9B984726}" type="presParOf" srcId="{A7D035BB-A039-409C-B3C9-2439D4E9FED9}" destId="{A0F0255C-946F-44A3-A9DD-1A4E9772A04F}" srcOrd="0" destOrd="0" presId="urn:microsoft.com/office/officeart/2005/8/layout/process1"/>
    <dgm:cxn modelId="{14239197-2714-492B-A7AD-580C337EEAFF}" type="presParOf" srcId="{DBBBA4D5-43B5-44FE-A0D6-DBE9FD4D2278}" destId="{69C223C2-E2A5-4616-BCA6-69C6D30772E4}" srcOrd="8" destOrd="0" presId="urn:microsoft.com/office/officeart/2005/8/layout/process1"/>
    <dgm:cxn modelId="{F21999C7-CF33-472C-A95C-FC5F6D82F8EB}" type="presParOf" srcId="{DBBBA4D5-43B5-44FE-A0D6-DBE9FD4D2278}" destId="{C7F5FABD-6E11-4783-A95C-7657C8E25C9E}" srcOrd="9" destOrd="0" presId="urn:microsoft.com/office/officeart/2005/8/layout/process1"/>
    <dgm:cxn modelId="{6743051A-86A5-4742-BE8D-C84857A2A28D}" type="presParOf" srcId="{C7F5FABD-6E11-4783-A95C-7657C8E25C9E}" destId="{167E89CC-0EEE-468B-8403-D6A986F0C081}" srcOrd="0" destOrd="0" presId="urn:microsoft.com/office/officeart/2005/8/layout/process1"/>
    <dgm:cxn modelId="{332DD50A-E77A-4A61-960A-25AE4ABEE60A}" type="presParOf" srcId="{DBBBA4D5-43B5-44FE-A0D6-DBE9FD4D2278}" destId="{33816D6F-1B9F-4ECB-BE63-2782BD268CC1}" srcOrd="10" destOrd="0" presId="urn:microsoft.com/office/officeart/2005/8/layout/process1"/>
    <dgm:cxn modelId="{4B1F0615-3D52-4BA2-8809-A77738F9CE7F}" type="presParOf" srcId="{DBBBA4D5-43B5-44FE-A0D6-DBE9FD4D2278}" destId="{498B1FDB-CBD0-4895-BB85-27D6D28E98B5}" srcOrd="11" destOrd="0" presId="urn:microsoft.com/office/officeart/2005/8/layout/process1"/>
    <dgm:cxn modelId="{9914AB0A-5DC2-450C-92C2-4988E8367241}" type="presParOf" srcId="{498B1FDB-CBD0-4895-BB85-27D6D28E98B5}" destId="{8EA54504-4DC6-4422-A622-9AE262FE5A15}" srcOrd="0" destOrd="0" presId="urn:microsoft.com/office/officeart/2005/8/layout/process1"/>
    <dgm:cxn modelId="{23381BCD-E03A-40CF-AC85-DFCA4DABB229}" type="presParOf" srcId="{DBBBA4D5-43B5-44FE-A0D6-DBE9FD4D2278}" destId="{F442EF6E-12C5-49B4-9766-A2DA58EB44BB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70454-115F-4709-AABC-16C886BD3205}">
      <dsp:nvSpPr>
        <dsp:cNvPr id="0" name=""/>
        <dsp:cNvSpPr/>
      </dsp:nvSpPr>
      <dsp:spPr>
        <a:xfrm>
          <a:off x="3825" y="2908210"/>
          <a:ext cx="1448770" cy="1504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cs typeface="Arial" panose="020B0604020202020204" pitchFamily="34" charset="0"/>
            </a:rPr>
            <a:t>Drug not recommended </a:t>
          </a:r>
          <a:br>
            <a:rPr lang="en-GB" sz="1400" kern="1200" dirty="0">
              <a:cs typeface="Arial" panose="020B0604020202020204" pitchFamily="34" charset="0"/>
            </a:rPr>
          </a:b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for routine use because of </a:t>
          </a: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clinical uncertainty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258" y="2950643"/>
        <a:ext cx="1363904" cy="1419789"/>
      </dsp:txXfrm>
    </dsp:sp>
    <dsp:sp modelId="{543B1D57-9692-4034-88FE-CE790639528B}">
      <dsp:nvSpPr>
        <dsp:cNvPr id="0" name=""/>
        <dsp:cNvSpPr/>
      </dsp:nvSpPr>
      <dsp:spPr>
        <a:xfrm>
          <a:off x="1597473" y="3480890"/>
          <a:ext cx="307139" cy="359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1597473" y="3552749"/>
        <a:ext cx="214997" cy="215577"/>
      </dsp:txXfrm>
    </dsp:sp>
    <dsp:sp modelId="{2E9020F1-4458-4EBD-BE0D-77387788371B}">
      <dsp:nvSpPr>
        <dsp:cNvPr id="0" name=""/>
        <dsp:cNvSpPr/>
      </dsp:nvSpPr>
      <dsp:spPr>
        <a:xfrm>
          <a:off x="2032104" y="2908210"/>
          <a:ext cx="1448770" cy="15046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1. Is the model structurally robust for decision making? </a:t>
          </a:r>
        </a:p>
      </dsp:txBody>
      <dsp:txXfrm>
        <a:off x="2074537" y="2950643"/>
        <a:ext cx="1363904" cy="1419789"/>
      </dsp:txXfrm>
    </dsp:sp>
    <dsp:sp modelId="{6E4C671D-DB96-4556-9E2B-AA01C7F88EAF}">
      <dsp:nvSpPr>
        <dsp:cNvPr id="0" name=""/>
        <dsp:cNvSpPr/>
      </dsp:nvSpPr>
      <dsp:spPr>
        <a:xfrm>
          <a:off x="3625751" y="3480890"/>
          <a:ext cx="307139" cy="359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3625751" y="3552749"/>
        <a:ext cx="214997" cy="215577"/>
      </dsp:txXfrm>
    </dsp:sp>
    <dsp:sp modelId="{99ABC258-FF71-488C-A2D2-AEF3CC6D6287}">
      <dsp:nvSpPr>
        <dsp:cNvPr id="0" name=""/>
        <dsp:cNvSpPr/>
      </dsp:nvSpPr>
      <dsp:spPr>
        <a:xfrm>
          <a:off x="4060382" y="2908210"/>
          <a:ext cx="1448770" cy="15046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2. Does the drug have plausible potential to be cost effective at the offered price?</a:t>
          </a:r>
        </a:p>
      </dsp:txBody>
      <dsp:txXfrm>
        <a:off x="4102815" y="2950643"/>
        <a:ext cx="1363904" cy="1419789"/>
      </dsp:txXfrm>
    </dsp:sp>
    <dsp:sp modelId="{6393CE5F-9C12-41D0-882D-41542145DC63}">
      <dsp:nvSpPr>
        <dsp:cNvPr id="0" name=""/>
        <dsp:cNvSpPr/>
      </dsp:nvSpPr>
      <dsp:spPr>
        <a:xfrm>
          <a:off x="5654030" y="3480890"/>
          <a:ext cx="307139" cy="359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5654030" y="3552749"/>
        <a:ext cx="214997" cy="215577"/>
      </dsp:txXfrm>
    </dsp:sp>
    <dsp:sp modelId="{34E629C6-CEFF-4E8F-B05A-EEF981182E90}">
      <dsp:nvSpPr>
        <dsp:cNvPr id="0" name=""/>
        <dsp:cNvSpPr/>
      </dsp:nvSpPr>
      <dsp:spPr>
        <a:xfrm>
          <a:off x="6088661" y="2908210"/>
          <a:ext cx="1448770" cy="15046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3. Could further data collection reduce uncertainty?</a:t>
          </a:r>
        </a:p>
      </dsp:txBody>
      <dsp:txXfrm>
        <a:off x="6131094" y="2950643"/>
        <a:ext cx="1363904" cy="1419789"/>
      </dsp:txXfrm>
    </dsp:sp>
    <dsp:sp modelId="{A7D035BB-A039-409C-B3C9-2439D4E9FED9}">
      <dsp:nvSpPr>
        <dsp:cNvPr id="0" name=""/>
        <dsp:cNvSpPr/>
      </dsp:nvSpPr>
      <dsp:spPr>
        <a:xfrm rot="19080600">
          <a:off x="7632498" y="2919859"/>
          <a:ext cx="498636" cy="359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7646335" y="3027773"/>
        <a:ext cx="390848" cy="215577"/>
      </dsp:txXfrm>
    </dsp:sp>
    <dsp:sp modelId="{69C223C2-E2A5-4616-BCA6-69C6D30772E4}">
      <dsp:nvSpPr>
        <dsp:cNvPr id="0" name=""/>
        <dsp:cNvSpPr/>
      </dsp:nvSpPr>
      <dsp:spPr>
        <a:xfrm>
          <a:off x="8115674" y="1738385"/>
          <a:ext cx="1448770" cy="15046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4. Will ongoing trials provide useful data?</a:t>
          </a:r>
        </a:p>
      </dsp:txBody>
      <dsp:txXfrm>
        <a:off x="8158107" y="1780818"/>
        <a:ext cx="1363904" cy="1419789"/>
      </dsp:txXfrm>
    </dsp:sp>
    <dsp:sp modelId="{C7F5FABD-6E11-4783-A95C-7657C8E25C9E}">
      <dsp:nvSpPr>
        <dsp:cNvPr id="0" name=""/>
        <dsp:cNvSpPr/>
      </dsp:nvSpPr>
      <dsp:spPr>
        <a:xfrm rot="2966742">
          <a:off x="7696907" y="3978161"/>
          <a:ext cx="486488" cy="359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 rot="10800000">
        <a:off x="7715761" y="4009072"/>
        <a:ext cx="378700" cy="215577"/>
      </dsp:txXfrm>
    </dsp:sp>
    <dsp:sp modelId="{33816D6F-1B9F-4ECB-BE63-2782BD268CC1}">
      <dsp:nvSpPr>
        <dsp:cNvPr id="0" name=""/>
        <dsp:cNvSpPr/>
      </dsp:nvSpPr>
      <dsp:spPr>
        <a:xfrm>
          <a:off x="8098591" y="3934295"/>
          <a:ext cx="1448770" cy="15046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5. Is Cancer Drugs Fund data collection via SACT relevant and feasible?</a:t>
          </a:r>
        </a:p>
      </dsp:txBody>
      <dsp:txXfrm>
        <a:off x="8141024" y="3976728"/>
        <a:ext cx="1363904" cy="1419789"/>
      </dsp:txXfrm>
    </dsp:sp>
    <dsp:sp modelId="{498B1FDB-CBD0-4895-BB85-27D6D28E98B5}">
      <dsp:nvSpPr>
        <dsp:cNvPr id="0" name=""/>
        <dsp:cNvSpPr/>
      </dsp:nvSpPr>
      <dsp:spPr>
        <a:xfrm rot="30963">
          <a:off x="9482714" y="3288827"/>
          <a:ext cx="531421" cy="398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/>
        </a:p>
      </dsp:txBody>
      <dsp:txXfrm>
        <a:off x="9482716" y="3368037"/>
        <a:ext cx="411798" cy="239247"/>
      </dsp:txXfrm>
    </dsp:sp>
    <dsp:sp modelId="{F442EF6E-12C5-49B4-9766-A2DA58EB44BB}">
      <dsp:nvSpPr>
        <dsp:cNvPr id="0" name=""/>
        <dsp:cNvSpPr/>
      </dsp:nvSpPr>
      <dsp:spPr>
        <a:xfrm>
          <a:off x="10070957" y="2839266"/>
          <a:ext cx="1448770" cy="1504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Consider recommending entry into Cancer Drugs Fund </a:t>
          </a:r>
        </a:p>
      </dsp:txBody>
      <dsp:txXfrm>
        <a:off x="10113390" y="2881699"/>
        <a:ext cx="1363904" cy="141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A7B4E0-C5AF-4E67-A372-F7A03C7E2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31CFB-1E73-40F4-AB1A-D345A7F8CA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9B0F1-6494-479E-9AB9-629C0F1571D6}" type="datetimeFigureOut">
              <a:rPr lang="en-GB" smtClean="0">
                <a:latin typeface="Arial" panose="020B0604020202020204" pitchFamily="34" charset="0"/>
              </a:rPr>
              <a:t>05/04/2023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C8A56-2EE4-4E74-BCEC-B277CFD218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1CB3-6147-438D-AE3F-8D3A9D32BC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32AD-622C-4DA7-9523-4C5A8793F563}" type="slidenum">
              <a:rPr lang="en-GB" smtClean="0">
                <a:latin typeface="Arial" panose="020B0604020202020204" pitchFamily="34" charset="0"/>
              </a:rPr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27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E0D7A42-0977-2147-8194-01C3DBCDFF3E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D92B9AF-1FF3-B64A-A57E-17202D6D5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0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effectLst/>
              <a:highlight>
                <a:srgbClr val="00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25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72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28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50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10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57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13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5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60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24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72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29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u="sng" dirty="0">
              <a:solidFill>
                <a:srgbClr val="1F497D"/>
              </a:solidFill>
              <a:highlight>
                <a:srgbClr val="FFFF00"/>
              </a:highlight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76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2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13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00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53442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7505851-31E7-A767-55A1-7D4F2742B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3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57A747B-9E90-DACB-5813-5ED5C7C3B5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57A747B-9E90-DACB-5813-5ED5C7C3B5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5CC9FE9-D734-EAD4-B8FD-F6E441BA930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67B2196E-3391-C5F1-3D54-4A20CC141C2B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76C832-BC07-12B0-034D-683327618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0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91575A59-C87E-A604-798B-D6CF843A9B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6E9CEC9-5FAF-673A-BEDE-883241C6F8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E2BEFB1-DB3D-9794-B1F6-3DF605CE40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CB3B582-2053-A846-2531-8E4BB8651C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4" y="739377"/>
            <a:ext cx="11250786" cy="520838"/>
          </a:xfrm>
        </p:spPr>
        <p:txBody>
          <a:bodyPr>
            <a:noAutofit/>
          </a:bodyPr>
          <a:lstStyle>
            <a:lvl1pPr>
              <a:defRPr sz="2400">
                <a:latin typeface="Arial" panose="020B0604020202020204" pitchFamily="34" charset="0"/>
                <a:ea typeface="Inter SemiBold" panose="02000503000000020004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Add key message of slide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45DFB6-4FA6-B527-55AD-E808F9593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67DBF62-2C38-96E0-D1B4-7250D1C91F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0BADB-1804-6F91-ADB5-59B82BDEFA2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C1A4D0B-4C01-4AD1-6293-533467CF604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420AE46-6512-C5AD-07BF-92733A5CBF1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178427-62B0-CB63-F7BF-ABA1FBB68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318348-4958-D811-415A-4F785144D2E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B9F3775-A76B-2E3B-C55D-11BBBDD2725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92F59C7C-29BD-4A76-3DFE-29B55199829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3334382-03BC-34F6-C0D4-76A7CA67F9A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5" name="Rectangle 4" descr="Marker showing slides are confidential ">
            <a:extLst>
              <a:ext uri="{FF2B5EF4-FFF2-40B4-BE49-F238E27FC236}">
                <a16:creationId xmlns:a16="http://schemas.microsoft.com/office/drawing/2014/main" id="{32A58F66-3E35-CCD6-0FD0-288DC0930A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086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524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E5732A2-0045-36A6-288A-34640127F3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1B72BB5-A87E-1535-7B76-E87F7E093A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8A6747E8-68B1-FA77-357A-655D549D6FDB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B23B27A8-588E-90D5-CE93-52FB5E3F695F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B04FBC92-CC13-3B0C-B385-715133A008B4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F7EAFF5E-9938-DEC3-4280-896E584B1A60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83B70F-018F-C93E-D81F-7E4B85F2F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58AB888-9953-BC43-DE70-F0EB521A1AF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0073A-0C14-5854-E83D-AD3E77CB12B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57C6E1A-48F4-6571-5003-393051E425B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F007B79-2E82-606A-6972-F69061BCC8B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5A2856-DD81-88ED-A57E-00F8BC576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221C0E9-D3C6-D87C-94C0-7AA1FD263E3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F16F5F0-0EE6-0F83-998A-29438691FA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9866267-1C12-D36E-2862-ADA59AD33DE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CAD9E0D-06F8-24BE-8A6C-524E0EF342D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21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86C578-67DC-CD80-788E-2DA484291C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D41442C-0600-5C76-C581-D615E9BBF8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D41442C-0600-5C76-C581-D615E9BBF8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9C8E6E03-32B1-C5CD-664E-063384D556D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AF76EB2-7323-DE1D-B4D9-E10245CCA7F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C9087A8-57F0-4F52-0D4C-4A5083083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0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3BAE709-476B-A489-7DC7-5DA16C7CFE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53E5169-A8A8-4023-8954-85A11AE373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153EB3D-1301-EBCB-1D3D-2595E539FC5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153EB3D-1301-EBCB-1D3D-2595E539FC5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63E9818-14BF-C085-2270-1815862C5A2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AF898F7-301E-51C8-5C47-83F8D53ACAA3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0B944DA-A86A-F9A3-D617-CEA507540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22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EE4856-3FAA-1733-34B4-C11E8CBA7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76441F1A-9F7B-AD88-F64F-DABCB47425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DDF3D-1996-A40C-F1E8-7022834B7CB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A716449-AAFB-5EEE-FECE-3FBEDFEEF6C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DA0EE61-3751-7151-24DC-3E3218AA75B4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211F72A-577D-3DF0-D9EE-00B2FF796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1A6401F2-4FB4-BD34-BC8C-F074FEBB082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70C9F59-0A21-3850-136E-87400D426CF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99C631F-C34A-3A9E-5BCE-0A4E8AA8792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586BC471-FA65-D5D9-C0A9-F8A6994280D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4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36DE81E-4D22-5724-E8E6-41709B8213A8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D32C529E-1E67-D62F-3D84-70E6AF8A60C9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82F41CD0-3BF9-779E-55F6-55CE07AC5326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6A037A60-3B80-9000-D7FD-772E99273C0A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17D717-4440-67E4-86AF-BA4E5D09B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DE935865-CC37-F31B-D80C-9F595BE137B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662D1-FBEE-F4B5-4346-F2B4DF214A9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A36CCB5-A9A8-587A-9CE0-E9B1AA55CF1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32991FF-D68B-77AF-86E7-47E089E48C97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DA85F1-57B3-C4FD-5F4A-6472F7061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0EF613F-03AF-BC9A-FA23-E991676B8CB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788CBBF-0470-AB58-A837-8314478E120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93D2F16-7A89-CDF3-CEAF-ED69AD5FB5E7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F73090DC-DE05-C1C1-E128-987B8A39A12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E98A944-FE84-2129-7C96-905FBEDEF75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E98A944-FE84-2129-7C96-905FBEDEF75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C241C8F-E76E-FD73-EA23-B0D00E77E51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2A63E50-1936-94C2-FF11-2EB49F66D14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D8832D-D62A-CAE6-14C4-6E11015D9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6F3ABE1-54A6-A9F0-1083-202CF26FE12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F6F3ABE1-54A6-A9F0-1083-202CF26FE12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3A288302-AAB0-66ED-BC12-48B7EEB6D8A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D855CAB-E865-8483-4CA1-749AFBA686C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D15571-089F-B590-2BC4-CAC6912D8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67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FBD5A5-7A2B-0609-A33F-1EEE51712C01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A20C810-11A7-12CE-B50A-96B7E975780F}"/>
              </a:ext>
            </a:extLst>
          </p:cNvPr>
          <p:cNvSpPr txBox="1">
            <a:spLocks/>
          </p:cNvSpPr>
          <p:nvPr userDrawn="1"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BD5AC8-46A6-95DF-B791-2B369ACED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29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6059545-8DB2-C466-C9CD-3455525CAE9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6059545-8DB2-C466-C9CD-3455525CAE9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5F2E009-4AC4-8BE8-449A-D98E0B4D419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FAC7A0B0-AE4B-F793-1F59-1EC3584DEA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C6FC489-B11C-2654-C925-48D95096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0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033"/>
            <a:ext cx="12192000" cy="6857999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E3C02B6-8ECF-EFEF-0169-F2A3AC0CFF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4143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833D2BE-BF69-3979-88C5-67C970639A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C10BCB9-796E-4ED3-BCAB-6890E853D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DAD31B37-9311-27AE-0864-6D1A54196EC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AD31B37-9311-27AE-0864-6D1A54196EC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0AA9CF9-9D4D-4527-6F05-1AF14E246EC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672A222-6CF7-5C28-1341-13D00CB90A8F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7D394A-E4C4-E935-0900-17F4B88EE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82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EDBD470-04D9-C985-F47F-8377F68596F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EDBD470-04D9-C985-F47F-8377F68596F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812A246-8492-A6DF-26EA-231CD0D4C72E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D1E41F4E-F481-AD30-99FC-2947FB6B0A60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655F0AC-C291-F5A1-F78F-EBA04390C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15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0F2871E-DAE6-816D-2EE7-E4F57CAA123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0F2871E-DAE6-816D-2EE7-E4F57CAA123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4CC3806-C2E5-B6D1-570D-834470E8BD6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19042514-82A1-B26E-B76D-98A3807B502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BB4B56-C5CF-5A4B-2F99-B5622224C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121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F6E0EA-4C5B-6C5D-7447-EFE478D04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87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7390C06-BD06-9CD8-C96F-FE7771E5277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004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7390C06-BD06-9CD8-C96F-FE7771E5277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BED9458-EC91-0DDD-81D0-D8EA7CDBB8F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D431EAC-CCCF-F033-AA25-1C0750ED1428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1CD765D-C425-5545-1A03-16E43271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12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EEA4251-8CFD-B3E0-D721-6F017DCF6B6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EEA4251-8CFD-B3E0-D721-6F017DCF6B6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8EE0FF4-7CF4-1BE1-C7EC-A7BF890D743E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FCB2ECA4-86F5-928A-8109-698BE4DB7460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B69CD60-9A52-0A6D-BADA-DACBCE288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61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33517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3597521-B8F5-CAB8-884C-7F7852DFEC6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28892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3597521-B8F5-CAB8-884C-7F7852DFEC6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3A976B7-8EB2-91A1-8D3D-0F2289B8683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12D3821A-C6BC-1009-35C8-4094C89935B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94D1BFE-B2F4-4CD4-D233-ACB66BB71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052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F1E3FF1-EAC5-11C4-A42E-BE75B5A57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4" y="1928892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874CED-1578-BC5D-FBAF-4BFF80497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80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6E9A876-1569-D544-913F-B065A154E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4E3DD39E-4C7C-4E22-4DE3-95C92780FBE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40844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E3DD39E-4C7C-4E22-4DE3-95C92780FBE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B32D8A9-E2C9-1149-2948-98A66FD86F73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166EBC9-B081-FB94-FE85-58E4D58A1923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0598603-2D8E-A8B8-49A4-6A3AD36D3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36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5A1A24A-7B07-2001-6FA5-A2A759DD3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A7FD448-0965-CC3A-F1BF-00B568BC4F5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46822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2A7FD448-0965-CC3A-F1BF-00B568BC4F5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B505628-BC0C-72D6-C38B-9E9E3ABA64A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4D0219B5-20CB-EA85-2A81-2B6B253C9B1C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A9CFE6-42B8-596B-9A0C-8936368EF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4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A2DD28E-92CA-B479-41C5-36AE7F502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BC5741D9-7C1F-B70D-4B2B-7928DF4CA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3F79B87-282C-F754-9DA1-82F7EB507D4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34868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9B87-282C-F754-9DA1-82F7EB507D4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7A5101-B982-3D27-A2EE-345C292E8F8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06801DB2-CB76-7A1B-0A77-E9DFD1662168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1154617-CDEF-8A9D-8FEB-A937FC663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6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90F9EA-6261-2BB5-A397-03E61B490C7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2F9766-4972-F174-153B-268D85F81A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3B414633-21DA-146B-1F4C-E0DC80EA8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880145A-77DD-C13E-E9AF-BAE16209486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880145A-77DD-C13E-E9AF-BAE16209486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FE25D1D-91F4-ECFA-44B5-F38722EB53E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AC358A1-1DA1-1619-1588-630E0024E5E2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A725F94-97E3-8C0E-43B9-A9A8A0570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233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8346" y="0"/>
            <a:ext cx="9593654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3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E84A6A-16BB-4E92-AFA8-8049FA098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4C0E950-E3E7-F2AC-1BEC-60CA1A1D4E0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E84A6A-16BB-4E92-AFA8-8049FA098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04C0E950-E3E7-F2AC-1BEC-60CA1A1D4E0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9FC92788-1CF1-E651-FBDB-BD30DB47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3" name="Picture 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ACD7F34-BE21-B9EC-25F0-A27252E47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C5FF478A-5B8E-953E-4DB6-9A571680A13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C01117B1-E562-1F65-C13C-339DDF5FC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74070583-3261-65ED-5C12-C94739126D2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B116081-2675-8645-EA72-F964A229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D73E01DB-6802-DFD8-6FEC-695065F37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3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DD499C-21D4-3049-0CE9-67D8860B2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C2CA6CBC-1CF9-904C-7B4A-7FFE346B99A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73E01DB-6802-DFD8-6FEC-695065F37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18" name="Picture 1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DD499C-21D4-3049-0CE9-67D8860B2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C2CA6CBC-1CF9-904C-7B4A-7FFE346B99A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61A0DDAB-8E28-0A0F-E82F-073DEE61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187C572-9A59-D420-71C8-F258AAC2D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DC8ED7F-F887-5E37-6343-5EBF87959BE3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A9FB08EA-3095-8E06-DD44-33150F508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7C9A5DBB-FAE7-FCCD-9F30-1CC85E288387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D266A55-362B-7E2B-7F9C-26AC7CE3B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03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D6532A7-2381-C31B-2DC2-6BFF6B382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42370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3AC38256-C8D9-6119-42DD-A10574D38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8" y="-4527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3" y="6791"/>
            <a:ext cx="4356636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Insert name and job title here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70CE413-9FF6-C607-D9B2-C926631A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162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F2988EB-0ED3-084C-A870-1F7705976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9054"/>
            <a:ext cx="4237023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983" y="0"/>
            <a:ext cx="435601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Insert name and job title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AB867DE-1E97-720D-D158-1654870BFA9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3AC38256-C8D9-6119-42DD-A10574D38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30088" y="-9054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AB867DE-1E97-720D-D158-1654870BFA9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BAE15BA-2193-296B-8642-DB0B39937A3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97126ACB-6B72-1A59-AFD0-B7E5EEC9E6E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0A8262E-7C1D-FBC5-5186-2C109D60E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800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2377DF3-4D27-DDA6-BD49-0C83FFDFC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9054"/>
            <a:ext cx="4237023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2" y="0"/>
            <a:ext cx="435663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7" y="-9054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4EC3661-F305-0C99-24EC-2C86DEE61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963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AD400DA-183B-B416-6ECA-CDFE2EDB4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42370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75A84D0F-2196-DF89-C270-C10DF42B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7" y="0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2" y="0"/>
            <a:ext cx="435663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 i="0">
                <a:latin typeface="Arial" panose="020B0604020202020204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78166AC-89E6-95FC-9FA7-C87859540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4727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81282" y="0"/>
            <a:ext cx="4214838" cy="3453092"/>
          </a:xfrm>
          <a:custGeom>
            <a:avLst/>
            <a:gdLst>
              <a:gd name="connsiteX0" fmla="*/ 0 w 4716000"/>
              <a:gd name="connsiteY0" fmla="*/ 3453092 h 3453092"/>
              <a:gd name="connsiteX1" fmla="*/ 504462 w 4716000"/>
              <a:gd name="connsiteY1" fmla="*/ 0 h 3453092"/>
              <a:gd name="connsiteX2" fmla="*/ 4716000 w 4716000"/>
              <a:gd name="connsiteY2" fmla="*/ 0 h 3453092"/>
              <a:gd name="connsiteX3" fmla="*/ 4211538 w 4716000"/>
              <a:gd name="connsiteY3" fmla="*/ 3453092 h 3453092"/>
              <a:gd name="connsiteX4" fmla="*/ 0 w 4716000"/>
              <a:gd name="connsiteY4" fmla="*/ 3453092 h 3453092"/>
              <a:gd name="connsiteX0" fmla="*/ 0 w 4232423"/>
              <a:gd name="connsiteY0" fmla="*/ 3453092 h 3453092"/>
              <a:gd name="connsiteX1" fmla="*/ 504462 w 4232423"/>
              <a:gd name="connsiteY1" fmla="*/ 0 h 3453092"/>
              <a:gd name="connsiteX2" fmla="*/ 4232423 w 4232423"/>
              <a:gd name="connsiteY2" fmla="*/ 0 h 3453092"/>
              <a:gd name="connsiteX3" fmla="*/ 4211538 w 4232423"/>
              <a:gd name="connsiteY3" fmla="*/ 3453092 h 3453092"/>
              <a:gd name="connsiteX4" fmla="*/ 0 w 4232423"/>
              <a:gd name="connsiteY4" fmla="*/ 3453092 h 3453092"/>
              <a:gd name="connsiteX0" fmla="*/ 0 w 4214838"/>
              <a:gd name="connsiteY0" fmla="*/ 3453092 h 3453092"/>
              <a:gd name="connsiteX1" fmla="*/ 504462 w 4214838"/>
              <a:gd name="connsiteY1" fmla="*/ 0 h 3453092"/>
              <a:gd name="connsiteX2" fmla="*/ 4214838 w 4214838"/>
              <a:gd name="connsiteY2" fmla="*/ 0 h 3453092"/>
              <a:gd name="connsiteX3" fmla="*/ 4211538 w 4214838"/>
              <a:gd name="connsiteY3" fmla="*/ 3453092 h 3453092"/>
              <a:gd name="connsiteX4" fmla="*/ 0 w 4214838"/>
              <a:gd name="connsiteY4" fmla="*/ 3453092 h 345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4838" h="3453092">
                <a:moveTo>
                  <a:pt x="0" y="3453092"/>
                </a:moveTo>
                <a:lnTo>
                  <a:pt x="504462" y="0"/>
                </a:lnTo>
                <a:lnTo>
                  <a:pt x="4214838" y="0"/>
                </a:lnTo>
                <a:lnTo>
                  <a:pt x="4211538" y="3453092"/>
                </a:lnTo>
                <a:lnTo>
                  <a:pt x="0" y="3453092"/>
                </a:lnTo>
                <a:close/>
              </a:path>
            </a:pathLst>
          </a:custGeom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90438" y="3459198"/>
            <a:ext cx="4672038" cy="3398801"/>
          </a:xfrm>
          <a:custGeom>
            <a:avLst/>
            <a:gdLst>
              <a:gd name="connsiteX0" fmla="*/ 0 w 4716000"/>
              <a:gd name="connsiteY0" fmla="*/ 3398801 h 3398801"/>
              <a:gd name="connsiteX1" fmla="*/ 528819 w 4716000"/>
              <a:gd name="connsiteY1" fmla="*/ 0 h 3398801"/>
              <a:gd name="connsiteX2" fmla="*/ 4716000 w 4716000"/>
              <a:gd name="connsiteY2" fmla="*/ 0 h 3398801"/>
              <a:gd name="connsiteX3" fmla="*/ 4187181 w 4716000"/>
              <a:gd name="connsiteY3" fmla="*/ 3398801 h 3398801"/>
              <a:gd name="connsiteX4" fmla="*/ 0 w 4716000"/>
              <a:gd name="connsiteY4" fmla="*/ 3398801 h 3398801"/>
              <a:gd name="connsiteX0" fmla="*/ 0 w 4698415"/>
              <a:gd name="connsiteY0" fmla="*/ 3363632 h 3398801"/>
              <a:gd name="connsiteX1" fmla="*/ 511234 w 4698415"/>
              <a:gd name="connsiteY1" fmla="*/ 0 h 3398801"/>
              <a:gd name="connsiteX2" fmla="*/ 4698415 w 4698415"/>
              <a:gd name="connsiteY2" fmla="*/ 0 h 3398801"/>
              <a:gd name="connsiteX3" fmla="*/ 4169596 w 4698415"/>
              <a:gd name="connsiteY3" fmla="*/ 3398801 h 3398801"/>
              <a:gd name="connsiteX4" fmla="*/ 0 w 4698415"/>
              <a:gd name="connsiteY4" fmla="*/ 3363632 h 3398801"/>
              <a:gd name="connsiteX0" fmla="*/ 0 w 4689622"/>
              <a:gd name="connsiteY0" fmla="*/ 3416386 h 3416386"/>
              <a:gd name="connsiteX1" fmla="*/ 502441 w 4689622"/>
              <a:gd name="connsiteY1" fmla="*/ 0 h 3416386"/>
              <a:gd name="connsiteX2" fmla="*/ 4689622 w 4689622"/>
              <a:gd name="connsiteY2" fmla="*/ 0 h 3416386"/>
              <a:gd name="connsiteX3" fmla="*/ 4160803 w 4689622"/>
              <a:gd name="connsiteY3" fmla="*/ 3398801 h 3416386"/>
              <a:gd name="connsiteX4" fmla="*/ 0 w 4689622"/>
              <a:gd name="connsiteY4" fmla="*/ 3416386 h 3416386"/>
              <a:gd name="connsiteX0" fmla="*/ 0 w 4689622"/>
              <a:gd name="connsiteY0" fmla="*/ 3416386 h 3416386"/>
              <a:gd name="connsiteX1" fmla="*/ 511233 w 4689622"/>
              <a:gd name="connsiteY1" fmla="*/ 0 h 3416386"/>
              <a:gd name="connsiteX2" fmla="*/ 4689622 w 4689622"/>
              <a:gd name="connsiteY2" fmla="*/ 0 h 3416386"/>
              <a:gd name="connsiteX3" fmla="*/ 4160803 w 4689622"/>
              <a:gd name="connsiteY3" fmla="*/ 3398801 h 3416386"/>
              <a:gd name="connsiteX4" fmla="*/ 0 w 4689622"/>
              <a:gd name="connsiteY4" fmla="*/ 3416386 h 3416386"/>
              <a:gd name="connsiteX0" fmla="*/ 0 w 4680830"/>
              <a:gd name="connsiteY0" fmla="*/ 3390009 h 3398801"/>
              <a:gd name="connsiteX1" fmla="*/ 502441 w 4680830"/>
              <a:gd name="connsiteY1" fmla="*/ 0 h 3398801"/>
              <a:gd name="connsiteX2" fmla="*/ 4680830 w 4680830"/>
              <a:gd name="connsiteY2" fmla="*/ 0 h 3398801"/>
              <a:gd name="connsiteX3" fmla="*/ 4152011 w 4680830"/>
              <a:gd name="connsiteY3" fmla="*/ 3398801 h 3398801"/>
              <a:gd name="connsiteX4" fmla="*/ 0 w 4680830"/>
              <a:gd name="connsiteY4" fmla="*/ 3390009 h 3398801"/>
              <a:gd name="connsiteX0" fmla="*/ 0 w 4672038"/>
              <a:gd name="connsiteY0" fmla="*/ 3398801 h 3398801"/>
              <a:gd name="connsiteX1" fmla="*/ 493649 w 4672038"/>
              <a:gd name="connsiteY1" fmla="*/ 0 h 3398801"/>
              <a:gd name="connsiteX2" fmla="*/ 4672038 w 4672038"/>
              <a:gd name="connsiteY2" fmla="*/ 0 h 3398801"/>
              <a:gd name="connsiteX3" fmla="*/ 4143219 w 4672038"/>
              <a:gd name="connsiteY3" fmla="*/ 3398801 h 3398801"/>
              <a:gd name="connsiteX4" fmla="*/ 0 w 4672038"/>
              <a:gd name="connsiteY4" fmla="*/ 3398801 h 3398801"/>
              <a:gd name="connsiteX0" fmla="*/ 0 w 4672038"/>
              <a:gd name="connsiteY0" fmla="*/ 3398801 h 3398801"/>
              <a:gd name="connsiteX1" fmla="*/ 484857 w 4672038"/>
              <a:gd name="connsiteY1" fmla="*/ 0 h 3398801"/>
              <a:gd name="connsiteX2" fmla="*/ 4672038 w 4672038"/>
              <a:gd name="connsiteY2" fmla="*/ 0 h 3398801"/>
              <a:gd name="connsiteX3" fmla="*/ 4143219 w 4672038"/>
              <a:gd name="connsiteY3" fmla="*/ 3398801 h 3398801"/>
              <a:gd name="connsiteX4" fmla="*/ 0 w 4672038"/>
              <a:gd name="connsiteY4" fmla="*/ 3398801 h 339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2038" h="3398801">
                <a:moveTo>
                  <a:pt x="0" y="3398801"/>
                </a:moveTo>
                <a:lnTo>
                  <a:pt x="484857" y="0"/>
                </a:lnTo>
                <a:lnTo>
                  <a:pt x="4672038" y="0"/>
                </a:lnTo>
                <a:lnTo>
                  <a:pt x="4143219" y="3398801"/>
                </a:lnTo>
                <a:lnTo>
                  <a:pt x="0" y="3398801"/>
                </a:lnTo>
                <a:close/>
              </a:path>
            </a:pathLst>
          </a:cu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80" y="0"/>
            <a:ext cx="4281454" cy="3453092"/>
          </a:xfrm>
          <a:custGeom>
            <a:avLst/>
            <a:gdLst>
              <a:gd name="connsiteX0" fmla="*/ 0 w 4815069"/>
              <a:gd name="connsiteY0" fmla="*/ 3453092 h 3453092"/>
              <a:gd name="connsiteX1" fmla="*/ 516030 w 4815069"/>
              <a:gd name="connsiteY1" fmla="*/ 0 h 3453092"/>
              <a:gd name="connsiteX2" fmla="*/ 4815069 w 4815069"/>
              <a:gd name="connsiteY2" fmla="*/ 0 h 3453092"/>
              <a:gd name="connsiteX3" fmla="*/ 4299039 w 4815069"/>
              <a:gd name="connsiteY3" fmla="*/ 3453092 h 3453092"/>
              <a:gd name="connsiteX4" fmla="*/ 0 w 4815069"/>
              <a:gd name="connsiteY4" fmla="*/ 3453092 h 3453092"/>
              <a:gd name="connsiteX0" fmla="*/ 20300 w 4299039"/>
              <a:gd name="connsiteY0" fmla="*/ 3453092 h 3453092"/>
              <a:gd name="connsiteX1" fmla="*/ 0 w 4299039"/>
              <a:gd name="connsiteY1" fmla="*/ 0 h 3453092"/>
              <a:gd name="connsiteX2" fmla="*/ 4299039 w 4299039"/>
              <a:gd name="connsiteY2" fmla="*/ 0 h 3453092"/>
              <a:gd name="connsiteX3" fmla="*/ 3783009 w 4299039"/>
              <a:gd name="connsiteY3" fmla="*/ 3453092 h 3453092"/>
              <a:gd name="connsiteX4" fmla="*/ 20300 w 4299039"/>
              <a:gd name="connsiteY4" fmla="*/ 3453092 h 3453092"/>
              <a:gd name="connsiteX0" fmla="*/ 2715 w 4281454"/>
              <a:gd name="connsiteY0" fmla="*/ 3453092 h 3453092"/>
              <a:gd name="connsiteX1" fmla="*/ 0 w 4281454"/>
              <a:gd name="connsiteY1" fmla="*/ 0 h 3453092"/>
              <a:gd name="connsiteX2" fmla="*/ 4281454 w 4281454"/>
              <a:gd name="connsiteY2" fmla="*/ 0 h 3453092"/>
              <a:gd name="connsiteX3" fmla="*/ 3765424 w 4281454"/>
              <a:gd name="connsiteY3" fmla="*/ 3453092 h 3453092"/>
              <a:gd name="connsiteX4" fmla="*/ 2715 w 4281454"/>
              <a:gd name="connsiteY4" fmla="*/ 3453092 h 345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1454" h="3453092">
                <a:moveTo>
                  <a:pt x="2715" y="3453092"/>
                </a:moveTo>
                <a:lnTo>
                  <a:pt x="0" y="0"/>
                </a:lnTo>
                <a:lnTo>
                  <a:pt x="4281454" y="0"/>
                </a:lnTo>
                <a:lnTo>
                  <a:pt x="3765424" y="3453092"/>
                </a:lnTo>
                <a:lnTo>
                  <a:pt x="2715" y="3453092"/>
                </a:lnTo>
                <a:close/>
              </a:path>
            </a:pathLst>
          </a:custGeom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7113" y="4467072"/>
            <a:ext cx="3004519" cy="609878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7112" y="5158598"/>
            <a:ext cx="3004519" cy="766578"/>
          </a:xfrm>
        </p:spPr>
        <p:txBody>
          <a:bodyPr/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32826" y="1821118"/>
            <a:ext cx="3272085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32825" y="2470096"/>
            <a:ext cx="3272085" cy="766578"/>
          </a:xfrm>
        </p:spPr>
        <p:txBody>
          <a:bodyPr/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9787" y="4465748"/>
            <a:ext cx="3431567" cy="609878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79787" y="5158598"/>
            <a:ext cx="3431567" cy="766578"/>
          </a:xfrm>
        </p:spPr>
        <p:txBody>
          <a:bodyPr/>
          <a:lstStyle>
            <a:lvl1pPr>
              <a:defRPr sz="16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B5688C84-2DF6-130D-1DF9-13D6DAEDA16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B5688C84-2DF6-130D-1DF9-13D6DAEDA16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2263C4ED-0465-330A-1E88-A2707B42156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098C015F-7179-1BAE-6009-33F32BFF410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95501B1-1B91-7D5A-9BCD-C4028C030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237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3031" y="195739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219" y="2172427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6384" y="361913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4" y="196712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72427"/>
            <a:ext cx="1076325" cy="669260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83164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57DCF9A-C677-91EC-81C9-7B4983CD7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3031" y="195739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09D5CEA-C3C6-D396-C772-3F7D21A4A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3129" y="195369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aseline="0" dirty="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endParaRPr lang="en-US" sz="1600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229874-0F1B-F297-8AC7-DE01672C4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748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FED6A307-FCCA-AE45-6CBF-CF77FF53B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18157" y="363364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6C606675-ACD4-2B62-56F2-37C2F72E49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8157" y="2178447"/>
            <a:ext cx="1076325" cy="669260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FFFFFF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30F5331F-50B6-BC59-6CBE-2BE073E349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30" y="214352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A72CCF1F-1524-5E8B-5BCD-AE89E31AD5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031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C7C9CD1-1606-31A4-A67B-26C4CC002E0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7DBBDEF-AF3D-CE00-F64B-C92E94E1B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4097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Table examples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Please insert tables according to the style below</a:t>
            </a:r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384" y="2392363"/>
            <a:ext cx="5191531" cy="275379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F103E60-BDB7-1C8B-5FFE-00E26459E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09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C754D0E-89A1-D130-ED83-26F482592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777E65B-BEAB-C8F0-F6CF-8CDC4D262C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834F175-C293-AF7E-16DD-0AFA62C1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FFF09C79-A037-9375-CD24-528B9B5A1AA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FFF09C79-A037-9375-CD24-528B9B5A1AA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F493EF1-4743-3D68-A7D4-BD0AAF73A2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6A05BEE-DA09-2B0A-00C0-E0A218F9794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102A304-1E8A-EDEA-6F50-5712395A3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765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Chart examples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87148" y="2015207"/>
            <a:ext cx="4700587" cy="3668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600" b="0" i="0">
                <a:latin typeface="Arial" panose="020B0604020202020204" pitchFamily="34" charset="0"/>
                <a:ea typeface="Arial" panose="02000503000000020004" pitchFamily="2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Please insert charts according to the style below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795A4B-71F7-7928-C8AF-CD1CD897C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256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685A73-17F1-FC81-55C6-7E7CEAE7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BB0F4FE-EC56-48AB-9963-F89D9B522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4222056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3F1794-4DE3-7521-99C3-A3EA1D51B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3EE2BE5-8ACB-AEEC-9048-198EE0A1A9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F5B124-24E3-B2E2-3A9C-BF1095966796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5F5B124-24E3-B2E2-3A9C-BF1095966796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0DCBC59-EF55-546A-5C94-1162E0F87A8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E492165-A451-E447-4C5C-8FD4BCE717E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40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C3E21D-BC07-D497-6D64-7B8F37E6D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4697667-507F-5A4F-34CE-8753A67C4B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F9AEA07-6063-C310-D4B0-ECA8CA465D2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F9AEA07-6063-C310-D4B0-ECA8CA465D2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05628E1-5DD2-CC08-C413-3D0344AF1DF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218A786-6A46-852B-AF07-3F9FBBB25ED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614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41E0B3-93EE-7467-F03A-0C4891B9D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FCC2DEF-4916-70AA-3F71-D945B03FCAF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FCC2DEF-4916-70AA-3F71-D945B03FCAF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46EDA84-1314-5DF2-BC8A-8F3FEF5975B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8A60201-EB96-2897-0D4C-AEA93BB70254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6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1B301D-2C64-31F3-4E4B-08D9B28554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E53DE70-0774-B19A-0E79-7E58DC2DC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D8257A8-8F22-B74F-E21A-A7386D6AF15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D8257A8-8F22-B74F-E21A-A7386D6AF15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087CF54-FE34-F7A2-7D23-5C182E65654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1F0745D0-7E16-F49F-D743-48110849BC44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A92A15E-E93D-426E-ED64-011A1772C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9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51950EA-5C03-FF21-F62E-AAD37BC3A3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23AE515-D13F-CE6C-3FD1-3B10D21BC3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A71DFED-A6E8-558D-FDBA-57C9AE47866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A71DFED-A6E8-558D-FDBA-57C9AE47866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0A1E58C-7525-34EF-913F-13D68CC230E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13782E8-70A3-49BA-672C-F063B8708CD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848DEA-BA99-7C9B-7047-D45F030F1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9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52599A-1360-D492-947C-27972948DF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7" name="Title 28">
            <a:extLst>
              <a:ext uri="{FF2B5EF4-FFF2-40B4-BE49-F238E27FC236}">
                <a16:creationId xmlns:a16="http://schemas.microsoft.com/office/drawing/2014/main" id="{BA969C22-F5B7-6378-0699-0004CD5E6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9F9F414-C853-E3F8-B5D7-EE6F4EC49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6895C6-52FC-13EE-C230-CF5479042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CA68900-3BB3-0EFC-9736-3DE49090A9F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D687A46-75A4-9571-E931-EB9CFF75D03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71C6DFE-DAB2-14BB-CBDC-BCA4817B39A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C7214A-0BFC-B51E-0A05-3CA3CB8A958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032537-750E-BA46-CFC8-354E15A0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4C6FC8E-7299-8656-DA4C-268C30201A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DE345B6-D5DC-956D-FB2F-0FF3341846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FC314C17-EE89-D4FF-7472-71B194C0CC61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CEC418C6-DC88-3973-FA56-2C8696276C0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8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91575A59-C87E-A604-798B-D6CF843A9B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6E9CEC9-5FAF-673A-BEDE-883241C6F8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E2BEFB1-DB3D-9794-B1F6-3DF605CE40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CB3B582-2053-A846-2531-8E4BB8651C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4" y="739377"/>
            <a:ext cx="11250786" cy="520838"/>
          </a:xfrm>
        </p:spPr>
        <p:txBody>
          <a:bodyPr>
            <a:noAutofit/>
          </a:bodyPr>
          <a:lstStyle>
            <a:lvl1pPr>
              <a:defRPr sz="2400">
                <a:latin typeface="Arial" panose="020B0604020202020204" pitchFamily="34" charset="0"/>
                <a:ea typeface="Inter SemiBold" panose="02000503000000020004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Add key message of slide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45DFB6-4FA6-B527-55AD-E808F9593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67DBF62-2C38-96E0-D1B4-7250D1C91F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0BADB-1804-6F91-ADB5-59B82BDEFA2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C1A4D0B-4C01-4AD1-6293-533467CF604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420AE46-6512-C5AD-07BF-92733A5CBF1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178427-62B0-CB63-F7BF-ABA1FBB68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318348-4958-D811-415A-4F785144D2E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B9F3775-A76B-2E3B-C55D-11BBBDD2725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92F59C7C-29BD-4A76-3DFE-29B55199829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3334382-03BC-34F6-C0D4-76A7CA67F9A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2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52599A-1360-D492-947C-27972948DF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7" name="Title 28">
            <a:extLst>
              <a:ext uri="{FF2B5EF4-FFF2-40B4-BE49-F238E27FC236}">
                <a16:creationId xmlns:a16="http://schemas.microsoft.com/office/drawing/2014/main" id="{BA969C22-F5B7-6378-0699-0004CD5E6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9F9F414-C853-E3F8-B5D7-EE6F4EC49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1pPr>
            <a:lvl2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2pPr>
            <a:lvl3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3pPr>
            <a:lvl4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4pPr>
            <a:lvl5pPr>
              <a:lnSpc>
                <a:spcPct val="114000"/>
              </a:lnSpc>
              <a:defRPr sz="1800">
                <a:latin typeface="Arial" panose="020B0604020202020204" pitchFamily="34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6895C6-52FC-13EE-C230-CF5479042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CA68900-3BB3-0EFC-9736-3DE49090A9F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D687A46-75A4-9571-E931-EB9CFF75D03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71C6DFE-DAB2-14BB-CBDC-BCA4817B39A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C7214A-0BFC-B51E-0A05-3CA3CB8A958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032537-750E-BA46-CFC8-354E15A0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4C6FC8E-7299-8656-DA4C-268C30201A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DE345B6-D5DC-956D-FB2F-0FF3341846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FC314C17-EE89-D4FF-7472-71B194C0CC61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CEC418C6-DC88-3973-FA56-2C8696276C0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</a:endParaRPr>
          </a:p>
        </p:txBody>
      </p:sp>
      <p:sp>
        <p:nvSpPr>
          <p:cNvPr id="2" name="Rectangle 1" descr="Marker showing slides are confidential ">
            <a:extLst>
              <a:ext uri="{FF2B5EF4-FFF2-40B4-BE49-F238E27FC236}">
                <a16:creationId xmlns:a16="http://schemas.microsoft.com/office/drawing/2014/main" id="{711EDC3E-BC01-F67D-4B57-63A2731328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25570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the slide master template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Please select from the available layout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59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133" r:id="rId8"/>
    <p:sldLayoutId id="2147484134" r:id="rId9"/>
    <p:sldLayoutId id="2147484135" r:id="rId10"/>
    <p:sldLayoutId id="2147484099" r:id="rId11"/>
    <p:sldLayoutId id="2147484100" r:id="rId12"/>
    <p:sldLayoutId id="2147484101" r:id="rId13"/>
    <p:sldLayoutId id="2147484102" r:id="rId14"/>
    <p:sldLayoutId id="2147484103" r:id="rId15"/>
    <p:sldLayoutId id="2147484104" r:id="rId16"/>
    <p:sldLayoutId id="2147484105" r:id="rId17"/>
    <p:sldLayoutId id="2147484106" r:id="rId18"/>
    <p:sldLayoutId id="2147484107" r:id="rId19"/>
    <p:sldLayoutId id="2147484108" r:id="rId20"/>
    <p:sldLayoutId id="2147484109" r:id="rId21"/>
    <p:sldLayoutId id="2147484110" r:id="rId22"/>
    <p:sldLayoutId id="2147484111" r:id="rId23"/>
    <p:sldLayoutId id="2147484112" r:id="rId24"/>
    <p:sldLayoutId id="2147484113" r:id="rId25"/>
    <p:sldLayoutId id="2147484114" r:id="rId26"/>
    <p:sldLayoutId id="2147484115" r:id="rId27"/>
    <p:sldLayoutId id="2147484116" r:id="rId28"/>
    <p:sldLayoutId id="2147484117" r:id="rId29"/>
    <p:sldLayoutId id="2147484118" r:id="rId30"/>
    <p:sldLayoutId id="2147484119" r:id="rId31"/>
    <p:sldLayoutId id="2147484120" r:id="rId32"/>
    <p:sldLayoutId id="2147484121" r:id="rId33"/>
    <p:sldLayoutId id="2147484122" r:id="rId34"/>
    <p:sldLayoutId id="2147484123" r:id="rId35"/>
    <p:sldLayoutId id="2147484124" r:id="rId36"/>
    <p:sldLayoutId id="2147484125" r:id="rId37"/>
    <p:sldLayoutId id="2147484126" r:id="rId38"/>
    <p:sldLayoutId id="2147484127" r:id="rId39"/>
    <p:sldLayoutId id="2147484128" r:id="rId40"/>
    <p:sldLayoutId id="2147484129" r:id="rId41"/>
    <p:sldLayoutId id="2147484130" r:id="rId42"/>
    <p:sldLayoutId id="2147484131" r:id="rId43"/>
    <p:sldLayoutId id="2147484132" r:id="rId4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terms-and-conditions#notice-of-r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1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terms-and-conditions#notice-of-right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60A617C-9F99-4917-8E5F-4CCB2DA12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4" y="487510"/>
            <a:ext cx="6056816" cy="12763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Lorlatinib for untreated ALK-positive advanced non-small-cell lung cancer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A60C21-0744-4ACA-AB51-4CC911E5D7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6384" y="2268599"/>
            <a:ext cx="11328186" cy="4587217"/>
          </a:xfrm>
        </p:spPr>
        <p:txBody>
          <a:bodyPr>
            <a:normAutofit/>
          </a:bodyPr>
          <a:lstStyle/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Technology appraisal committee D [16 March 2023]</a:t>
            </a:r>
          </a:p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Chair: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Megan John</a:t>
            </a:r>
          </a:p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Lead team: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Matt Bradley, Ivan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Koychev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Carole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Pitkeathley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External assessment group: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CRD and CHE Technology Assessment Group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Technical team: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Ross Wilkinson, Lizzie Walker, Linda Landells</a:t>
            </a:r>
          </a:p>
          <a:p>
            <a:pPr defTabSz="703434">
              <a:spcBef>
                <a:spcPts val="1200"/>
              </a:spcBef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Company: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Pfizer</a:t>
            </a:r>
          </a:p>
          <a:p>
            <a:pPr>
              <a:spcBef>
                <a:spcPts val="120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9A72F6-6F25-4FD7-939A-E0D4CE27677C}"/>
              </a:ext>
            </a:extLst>
          </p:cNvPr>
          <p:cNvSpPr/>
          <p:nvPr/>
        </p:nvSpPr>
        <p:spPr>
          <a:xfrm>
            <a:off x="7164888" y="839244"/>
            <a:ext cx="4530728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for the public – contains no ACIC or CPAS information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B058ACA-0B66-4077-AB91-60A1F832DEAF}"/>
              </a:ext>
            </a:extLst>
          </p:cNvPr>
          <p:cNvSpPr txBox="1">
            <a:spLocks/>
          </p:cNvSpPr>
          <p:nvPr/>
        </p:nvSpPr>
        <p:spPr>
          <a:xfrm>
            <a:off x="1500554" y="5996978"/>
            <a:ext cx="10324016" cy="47783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800" kern="1200">
                <a:solidFill>
                  <a:schemeClr val="bg1">
                    <a:lumMod val="95000"/>
                  </a:schemeClr>
                </a:solidFill>
                <a:latin typeface="Arial" panose="020F0502020204030203" pitchFamily="34" charset="0"/>
                <a:ea typeface="Arial" panose="020F0502020204030203" pitchFamily="34" charset="0"/>
                <a:cs typeface="Arial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© NICE </a:t>
            </a:r>
            <a:fld id="{029CBA81-C7A1-4297-9E86-82333D5E6273}" type="datetimeyyyy">
              <a:rPr lang="en-GB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fld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All rights reserved. Subject to 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Notice of rights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Arial" panose="02000503000000020004" pitchFamily="2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ea typeface="Arial" panose="0200050300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40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A61C-19AD-6994-35B1-389F2BF6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NMA results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FD3C3-067C-CAB8-FA26-D3786C5C37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62" y="6594443"/>
            <a:ext cx="9086850" cy="365125"/>
          </a:xfrm>
        </p:spPr>
        <p:txBody>
          <a:bodyPr>
            <a:normAutofit fontScale="92500"/>
          </a:bodyPr>
          <a:lstStyle/>
          <a:p>
            <a:r>
              <a:rPr lang="en-GB" dirty="0">
                <a:effectLst/>
                <a:ea typeface="SimSun" panose="02010600030101010101" pitchFamily="2" charset="-122"/>
              </a:rPr>
              <a:t>Abbreviations: BID, twice daily; </a:t>
            </a:r>
            <a:r>
              <a:rPr lang="en-GB" dirty="0" err="1">
                <a:effectLst/>
                <a:ea typeface="SimSun" panose="02010600030101010101" pitchFamily="2" charset="-122"/>
              </a:rPr>
              <a:t>CrI</a:t>
            </a:r>
            <a:r>
              <a:rPr lang="en-GB" dirty="0">
                <a:ea typeface="SimSun" panose="02010600030101010101" pitchFamily="2" charset="-122"/>
              </a:rPr>
              <a:t>,</a:t>
            </a:r>
            <a:r>
              <a:rPr lang="en-GB" dirty="0">
                <a:effectLst/>
                <a:ea typeface="SimSun" panose="02010600030101010101" pitchFamily="2" charset="-122"/>
              </a:rPr>
              <a:t> credible interval; HR, hazard ratio; NR, not reported; PFS, progression-free survival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BC887B3-8D45-C4F3-3473-9126E37E1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No robust conclusions can be made from the OS data due to the immaturity of OS data from CROWN</a:t>
            </a:r>
          </a:p>
        </p:txBody>
      </p:sp>
      <p:graphicFrame>
        <p:nvGraphicFramePr>
          <p:cNvPr id="15" name="Table 14" descr="Table showing network meta-analysis results">
            <a:extLst>
              <a:ext uri="{FF2B5EF4-FFF2-40B4-BE49-F238E27FC236}">
                <a16:creationId xmlns:a16="http://schemas.microsoft.com/office/drawing/2014/main" id="{340C3D3F-7624-1643-0871-D288E7912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73138"/>
              </p:ext>
            </p:extLst>
          </p:nvPr>
        </p:nvGraphicFramePr>
        <p:xfrm>
          <a:off x="323886" y="4592382"/>
          <a:ext cx="611203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16">
                  <a:extLst>
                    <a:ext uri="{9D8B030D-6E8A-4147-A177-3AD203B41FA5}">
                      <a16:colId xmlns:a16="http://schemas.microsoft.com/office/drawing/2014/main" val="1353977504"/>
                    </a:ext>
                  </a:extLst>
                </a:gridCol>
                <a:gridCol w="2562330">
                  <a:extLst>
                    <a:ext uri="{9D8B030D-6E8A-4147-A177-3AD203B41FA5}">
                      <a16:colId xmlns:a16="http://schemas.microsoft.com/office/drawing/2014/main" val="2743102280"/>
                    </a:ext>
                  </a:extLst>
                </a:gridCol>
                <a:gridCol w="1933293">
                  <a:extLst>
                    <a:ext uri="{9D8B030D-6E8A-4147-A177-3AD203B41FA5}">
                      <a16:colId xmlns:a16="http://schemas.microsoft.com/office/drawing/2014/main" val="1749857583"/>
                    </a:ext>
                  </a:extLst>
                </a:gridCol>
              </a:tblGrid>
              <a:tr h="207551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b="1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2809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Treatment</a:t>
                      </a:r>
                      <a:endParaRPr lang="en-GB" sz="1800" b="1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HR (95% </a:t>
                      </a:r>
                      <a:r>
                        <a:rPr lang="en-GB" sz="1800" dirty="0" err="1">
                          <a:effectLst/>
                        </a:rPr>
                        <a:t>CrI</a:t>
                      </a:r>
                      <a:r>
                        <a:rPr lang="en-GB" sz="1800" dirty="0">
                          <a:effectLst/>
                        </a:rPr>
                        <a:t>)</a:t>
                      </a:r>
                      <a:endParaRPr lang="en-GB" sz="1800" b="1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5172575"/>
                  </a:ext>
                </a:extLst>
              </a:tr>
              <a:tr h="20755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PFS </a:t>
                      </a:r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Sept 2021 DCO</a:t>
                      </a:r>
                      <a:endParaRPr lang="en-GB" sz="18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Alectinib (600 mg BID)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 (XXX, XXX)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2377928"/>
                  </a:ext>
                </a:extLst>
              </a:tr>
              <a:tr h="207551"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Brigatinib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 (XXX, XXX)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11770"/>
                  </a:ext>
                </a:extLst>
              </a:tr>
              <a:tr h="20755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 </a:t>
                      </a: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March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2020 DCO*</a:t>
                      </a:r>
                      <a:endParaRPr lang="en-GB" sz="18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Alectinib (600 mg BID)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 (XXX, XXX)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7486405"/>
                  </a:ext>
                </a:extLst>
              </a:tr>
              <a:tr h="207551"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Brigatinib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 (XXX, XXX)</a:t>
                      </a:r>
                      <a:endParaRPr lang="en-GB" sz="1800" dirty="0">
                        <a:solidFill>
                          <a:srgbClr val="1F497D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3651675"/>
                  </a:ext>
                </a:extLst>
              </a:tr>
              <a:tr h="207551">
                <a:tc gridSpan="3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Data on serious adverse events not provided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Serious adverse events not provided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u="sng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971079"/>
                  </a:ext>
                </a:extLst>
              </a:tr>
            </a:tbl>
          </a:graphicData>
        </a:graphic>
      </p:graphicFrame>
      <p:sp>
        <p:nvSpPr>
          <p:cNvPr id="17" name="Rectangle 16" descr="Marker showing slides are confidential ">
            <a:extLst>
              <a:ext uri="{FF2B5EF4-FFF2-40B4-BE49-F238E27FC236}">
                <a16:creationId xmlns:a16="http://schemas.microsoft.com/office/drawing/2014/main" id="{EDB454C7-B1DD-6E7C-6D25-9EDD979C691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B77FFA45-7631-B9BD-0FCA-E0E088D16203}"/>
              </a:ext>
            </a:extLst>
          </p:cNvPr>
          <p:cNvSpPr txBox="1">
            <a:spLocks/>
          </p:cNvSpPr>
          <p:nvPr/>
        </p:nvSpPr>
        <p:spPr>
          <a:xfrm>
            <a:off x="316327" y="4037116"/>
            <a:ext cx="6112041" cy="5502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Inter SemiBold" panose="02000503000000020004" pitchFamily="2" charset="0"/>
                <a:ea typeface="Inter SemiBold" panose="02000503000000020004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latin typeface="Arial" panose="020B0604020202020204" pitchFamily="34" charset="0"/>
                <a:ea typeface="SimSun" panose="02010600030101010101" pitchFamily="2" charset="-122"/>
              </a:rPr>
              <a:t>Table 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PFS/OS relative effect of lorlatinib compared with all treatments (fixed effects)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6" name="Rectangle: Rounded Corners 5" descr="Textbox detailing results from network meta-analysis">
            <a:extLst>
              <a:ext uri="{FF2B5EF4-FFF2-40B4-BE49-F238E27FC236}">
                <a16:creationId xmlns:a16="http://schemas.microsoft.com/office/drawing/2014/main" id="{ED261533-3771-8843-A2CF-372B499CD2A0}"/>
              </a:ext>
            </a:extLst>
          </p:cNvPr>
          <p:cNvSpPr/>
          <p:nvPr/>
        </p:nvSpPr>
        <p:spPr>
          <a:xfrm>
            <a:off x="6650553" y="3759650"/>
            <a:ext cx="5340703" cy="2815150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Progression-free survival</a:t>
            </a:r>
          </a:p>
          <a:p>
            <a:pPr marL="275001" indent="-2591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Lorlatinib showed a </a:t>
            </a:r>
            <a:r>
              <a:rPr lang="en-GB" u="sng" dirty="0">
                <a:solidFill>
                  <a:schemeClr val="tx1"/>
                </a:solidFill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XXXXXXXXXXXXXXX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improvement in PFS for both comparisons (September 2021 DCO)</a:t>
            </a:r>
          </a:p>
          <a:p>
            <a:pPr marL="15826">
              <a:spcBef>
                <a:spcPts val="600"/>
              </a:spcBef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Overall survival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01576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OS showed </a:t>
            </a:r>
            <a:r>
              <a:rPr lang="en-GB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XXXXXXXXXXXXXXXXXXXXXX 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for both comparisons (March 2020 DCO)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275001" indent="-2591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OS data from CROWN still very immature, therefore no conclusions could be drawn from this analysis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58D2149F-BF33-8709-F3CF-C1462B024E24}"/>
              </a:ext>
            </a:extLst>
          </p:cNvPr>
          <p:cNvSpPr txBox="1">
            <a:spLocks/>
          </p:cNvSpPr>
          <p:nvPr/>
        </p:nvSpPr>
        <p:spPr>
          <a:xfrm>
            <a:off x="6677028" y="1257339"/>
            <a:ext cx="5643118" cy="296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Inter SemiBold" panose="02000503000000020004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ea typeface="SimSun" panose="02010600030101010101" pitchFamily="2" charset="-122"/>
              </a:rPr>
              <a:t>Figure  </a:t>
            </a:r>
            <a:r>
              <a:rPr lang="en-GB" sz="1800" dirty="0">
                <a:ea typeface="SimSun" panose="02010600030101010101" pitchFamily="2" charset="-122"/>
              </a:rPr>
              <a:t>PFS and OS resulting network diagram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6A475A7-715E-9D46-E961-49148B675674}"/>
              </a:ext>
            </a:extLst>
          </p:cNvPr>
          <p:cNvGrpSpPr/>
          <p:nvPr/>
        </p:nvGrpSpPr>
        <p:grpSpPr>
          <a:xfrm>
            <a:off x="6703503" y="1560304"/>
            <a:ext cx="4985338" cy="2026551"/>
            <a:chOff x="2537676" y="1630659"/>
            <a:chExt cx="6133259" cy="3112058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3575BC03-D679-D4AC-9411-E6CD92440F1A}"/>
                </a:ext>
              </a:extLst>
            </p:cNvPr>
            <p:cNvSpPr/>
            <p:nvPr/>
          </p:nvSpPr>
          <p:spPr>
            <a:xfrm>
              <a:off x="6674579" y="3883095"/>
              <a:ext cx="1996354" cy="85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Alectinib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(600 mg BID)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2F940833-FC6B-2736-EDE1-E5E0CC9E4435}"/>
                </a:ext>
              </a:extLst>
            </p:cNvPr>
            <p:cNvSpPr/>
            <p:nvPr/>
          </p:nvSpPr>
          <p:spPr>
            <a:xfrm>
              <a:off x="2560925" y="3908944"/>
              <a:ext cx="1996354" cy="83377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Brigatinib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(180 mg QD)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4BE1822-B204-672B-9015-C3F9FA147356}"/>
                </a:ext>
              </a:extLst>
            </p:cNvPr>
            <p:cNvSpPr/>
            <p:nvPr/>
          </p:nvSpPr>
          <p:spPr>
            <a:xfrm>
              <a:off x="6674581" y="1671573"/>
              <a:ext cx="1996354" cy="8596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Crizotinib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(250 mg BID)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836EEFA-8670-A1B0-F22B-D2BA677820ED}"/>
                </a:ext>
              </a:extLst>
            </p:cNvPr>
            <p:cNvSpPr/>
            <p:nvPr/>
          </p:nvSpPr>
          <p:spPr>
            <a:xfrm>
              <a:off x="2560925" y="1719974"/>
              <a:ext cx="1996354" cy="864607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Lorlatinib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(100 mg QD)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FE0608-BD55-1624-793C-988783D2A54F}"/>
                </a:ext>
              </a:extLst>
            </p:cNvPr>
            <p:cNvCxnSpPr>
              <a:stCxn id="12" idx="3"/>
            </p:cNvCxnSpPr>
            <p:nvPr/>
          </p:nvCxnSpPr>
          <p:spPr>
            <a:xfrm flipV="1">
              <a:off x="4557279" y="2152275"/>
              <a:ext cx="2869132" cy="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74EF46B-EDB4-ABE4-4D11-0C7B8EE92FFC}"/>
                </a:ext>
              </a:extLst>
            </p:cNvPr>
            <p:cNvCxnSpPr>
              <a:cxnSpLocks/>
            </p:cNvCxnSpPr>
            <p:nvPr/>
          </p:nvCxnSpPr>
          <p:spPr>
            <a:xfrm>
              <a:off x="7882658" y="2405163"/>
              <a:ext cx="0" cy="15480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8F10816-FCF5-4057-2800-E6EE784AEF92}"/>
                </a:ext>
              </a:extLst>
            </p:cNvPr>
            <p:cNvCxnSpPr>
              <a:cxnSpLocks/>
              <a:stCxn id="9" idx="0"/>
              <a:endCxn id="11" idx="2"/>
            </p:cNvCxnSpPr>
            <p:nvPr/>
          </p:nvCxnSpPr>
          <p:spPr>
            <a:xfrm flipV="1">
              <a:off x="3559102" y="2531194"/>
              <a:ext cx="4113656" cy="137775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C7F4955-8D10-CDA6-530A-8846B07158DC}"/>
                </a:ext>
              </a:extLst>
            </p:cNvPr>
            <p:cNvSpPr txBox="1"/>
            <p:nvPr/>
          </p:nvSpPr>
          <p:spPr>
            <a:xfrm>
              <a:off x="4909719" y="1630659"/>
              <a:ext cx="1514008" cy="567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CROWN</a:t>
              </a:r>
            </a:p>
          </p:txBody>
        </p:sp>
        <p:sp>
          <p:nvSpPr>
            <p:cNvPr id="19" name="TextBox 18" descr="Network meta-analysis diagram ">
              <a:extLst>
                <a:ext uri="{FF2B5EF4-FFF2-40B4-BE49-F238E27FC236}">
                  <a16:creationId xmlns:a16="http://schemas.microsoft.com/office/drawing/2014/main" id="{6B496649-735C-7526-A331-5728AB6CAD1F}"/>
                </a:ext>
              </a:extLst>
            </p:cNvPr>
            <p:cNvSpPr txBox="1"/>
            <p:nvPr/>
          </p:nvSpPr>
          <p:spPr>
            <a:xfrm>
              <a:off x="2537676" y="3050397"/>
              <a:ext cx="1567563" cy="567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ALTA-1L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5E273F2-9196-0570-8370-30751F0EE56B}"/>
                </a:ext>
              </a:extLst>
            </p:cNvPr>
            <p:cNvSpPr txBox="1"/>
            <p:nvPr/>
          </p:nvSpPr>
          <p:spPr>
            <a:xfrm>
              <a:off x="6674581" y="2910110"/>
              <a:ext cx="1235673" cy="656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ALEX</a:t>
              </a:r>
            </a:p>
            <a:p>
              <a:r>
                <a:rPr lang="en-GB" dirty="0"/>
                <a:t>ALESIA</a:t>
              </a:r>
            </a:p>
          </p:txBody>
        </p:sp>
      </p:grpSp>
      <p:sp>
        <p:nvSpPr>
          <p:cNvPr id="21" name="TextBox 20" descr="Information about the network meta-analysis methods">
            <a:extLst>
              <a:ext uri="{FF2B5EF4-FFF2-40B4-BE49-F238E27FC236}">
                <a16:creationId xmlns:a16="http://schemas.microsoft.com/office/drawing/2014/main" id="{42DB9BAC-D13A-B832-3BC7-9A7C3CDAC907}"/>
              </a:ext>
            </a:extLst>
          </p:cNvPr>
          <p:cNvSpPr txBox="1"/>
          <p:nvPr/>
        </p:nvSpPr>
        <p:spPr>
          <a:xfrm>
            <a:off x="331443" y="1665474"/>
            <a:ext cx="6104482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No head-to-head studies identified directly comparing lorlatinib to alectinib and brigatinib, so standard Bayesian NMA conducted to assess relative efficacy of lorlatinib </a:t>
            </a:r>
            <a:r>
              <a:rPr lang="en-GB" dirty="0">
                <a:latin typeface="Arial" panose="020B0604020202020204" pitchFamily="34" charset="0"/>
              </a:rPr>
              <a:t>vs comparators</a:t>
            </a:r>
            <a:endParaRPr lang="en-GB" sz="1800" b="1" u="sng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Fixed effects model used for analyses of PFS and 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ACM1, committee preferred the NMA that included ALESIA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company now include in its base case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9C64DB-F146-0CEA-7EC9-1EDE9AB9197A}"/>
              </a:ext>
            </a:extLst>
          </p:cNvPr>
          <p:cNvSpPr txBox="1"/>
          <p:nvPr/>
        </p:nvSpPr>
        <p:spPr>
          <a:xfrm>
            <a:off x="948603" y="6347990"/>
            <a:ext cx="6112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*Excludes ALESIA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A16F9B-522C-5F9D-F49A-A340309A7F8C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135847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62" y="722208"/>
            <a:ext cx="6811190" cy="630342"/>
          </a:xfrm>
        </p:spPr>
        <p:txBody>
          <a:bodyPr>
            <a:normAutofit fontScale="90000"/>
          </a:bodyPr>
          <a:lstStyle/>
          <a:p>
            <a:r>
              <a:rPr lang="en-GB" dirty="0"/>
              <a:t>Cost effectiveness recap</a:t>
            </a:r>
          </a:p>
        </p:txBody>
      </p:sp>
    </p:spTree>
    <p:extLst>
      <p:ext uri="{BB962C8B-B14F-4D97-AF65-F5344CB8AC3E}">
        <p14:creationId xmlns:p14="http://schemas.microsoft.com/office/powerpoint/2010/main" val="4230866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54012EF-38D3-A5A1-0454-EE063676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33" y="338952"/>
            <a:ext cx="11250785" cy="592817"/>
          </a:xfrm>
        </p:spPr>
        <p:txBody>
          <a:bodyPr>
            <a:normAutofit fontScale="90000"/>
          </a:bodyPr>
          <a:lstStyle/>
          <a:p>
            <a:r>
              <a:rPr lang="en-GB" dirty="0"/>
              <a:t>Company’s model overview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4B7015DF-99EB-B2E9-EEF6-0DDA8D443308}"/>
              </a:ext>
            </a:extLst>
          </p:cNvPr>
          <p:cNvSpPr txBox="1">
            <a:spLocks/>
          </p:cNvSpPr>
          <p:nvPr/>
        </p:nvSpPr>
        <p:spPr>
          <a:xfrm>
            <a:off x="1038745" y="6368244"/>
            <a:ext cx="10678763" cy="48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Inter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>
                <a:solidFill>
                  <a:srgbClr val="000000"/>
                </a:solidFill>
              </a:rPr>
              <a:t>Abbreviation: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Inter" charset="0"/>
                <a:cs typeface="Arial" panose="020B0604020202020204" pitchFamily="34" charset="0"/>
              </a:rPr>
              <a:t>PFS, progression-free survival; PPS, post-progression survival; PD, progressive disease; CNS, central nervous system; ICER, incremental cost-effectiveness ratio; TE, technical engagement; QALY, quality-adjusted life year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1B95F5-8E70-0CDE-B5C7-C95C9A532D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4436" y="739377"/>
            <a:ext cx="5250682" cy="520838"/>
          </a:xfrm>
        </p:spPr>
        <p:txBody>
          <a:bodyPr/>
          <a:lstStyle/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Company’s revised model post clarification meeting adopts a pseudo state-transition model</a:t>
            </a:r>
            <a:endParaRPr lang="en-GB" sz="3200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2D0ABC8-93B0-9798-5A32-78BAFAE9A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55623"/>
              </p:ext>
            </p:extLst>
          </p:nvPr>
        </p:nvGraphicFramePr>
        <p:xfrm>
          <a:off x="5369598" y="3918865"/>
          <a:ext cx="6522233" cy="231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109">
                  <a:extLst>
                    <a:ext uri="{9D8B030D-6E8A-4147-A177-3AD203B41FA5}">
                      <a16:colId xmlns:a16="http://schemas.microsoft.com/office/drawing/2014/main" val="2529537460"/>
                    </a:ext>
                  </a:extLst>
                </a:gridCol>
                <a:gridCol w="1762223">
                  <a:extLst>
                    <a:ext uri="{9D8B030D-6E8A-4147-A177-3AD203B41FA5}">
                      <a16:colId xmlns:a16="http://schemas.microsoft.com/office/drawing/2014/main" val="1414525562"/>
                    </a:ext>
                  </a:extLst>
                </a:gridCol>
                <a:gridCol w="3441901">
                  <a:extLst>
                    <a:ext uri="{9D8B030D-6E8A-4147-A177-3AD203B41FA5}">
                      <a16:colId xmlns:a16="http://schemas.microsoft.com/office/drawing/2014/main" val="3820540125"/>
                    </a:ext>
                  </a:extLst>
                </a:gridCol>
              </a:tblGrid>
              <a:tr h="187052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+mj-lt"/>
                        </a:rPr>
                        <a:t>Transition</a:t>
                      </a:r>
                    </a:p>
                  </a:txBody>
                  <a:tcPr marL="36000" marR="0">
                    <a:solidFill>
                      <a:srgbClr val="2280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+mj-lt"/>
                        </a:rPr>
                        <a:t>Data source</a:t>
                      </a:r>
                    </a:p>
                  </a:txBody>
                  <a:tcPr marL="36000" marR="0">
                    <a:solidFill>
                      <a:srgbClr val="2280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+mj-lt"/>
                        </a:rPr>
                        <a:t>Definition</a:t>
                      </a:r>
                    </a:p>
                  </a:txBody>
                  <a:tcPr marL="36000" marR="0">
                    <a:solidFill>
                      <a:srgbClr val="228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37371"/>
                  </a:ext>
                </a:extLst>
              </a:tr>
              <a:tr h="136038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CROWN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IC-TTP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2685325349"/>
                  </a:ext>
                </a:extLst>
              </a:tr>
              <a:tr h="136038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CROWN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Extracranial progression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4247848808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CROWN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Progression events which were death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3096187806"/>
                  </a:ext>
                </a:extLst>
              </a:tr>
              <a:tr h="136038"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CROWN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IC-PD after overall EC-PD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3177046144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PROFILE 1005/ Study 1001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survival after 1L treatment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868810215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PROFILE 1005/ Study 1001</a:t>
                      </a: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survival after 1L treatment</a:t>
                      </a:r>
                    </a:p>
                  </a:txBody>
                  <a:tcPr marL="36000" marR="0" marT="0" marB="0" anchor="ctr"/>
                </a:tc>
                <a:extLst>
                  <a:ext uri="{0D108BD9-81ED-4DB2-BD59-A6C34878D82A}">
                    <a16:rowId xmlns:a16="http://schemas.microsoft.com/office/drawing/2014/main" val="262356922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3A539AD-FD11-103A-F61A-B23E1B0717F5}"/>
              </a:ext>
            </a:extLst>
          </p:cNvPr>
          <p:cNvSpPr txBox="1"/>
          <p:nvPr/>
        </p:nvSpPr>
        <p:spPr>
          <a:xfrm>
            <a:off x="5253452" y="3573410"/>
            <a:ext cx="479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Table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Evidence sources for model transitions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F34876-B334-366A-AAD6-E089037CC3F1}"/>
              </a:ext>
            </a:extLst>
          </p:cNvPr>
          <p:cNvSpPr txBox="1"/>
          <p:nvPr/>
        </p:nvSpPr>
        <p:spPr>
          <a:xfrm>
            <a:off x="6018997" y="291818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Figure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Model structure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E2B436-DF09-5289-B411-9C8E5FD4D838}"/>
              </a:ext>
            </a:extLst>
          </p:cNvPr>
          <p:cNvSpPr txBox="1"/>
          <p:nvPr/>
        </p:nvSpPr>
        <p:spPr>
          <a:xfrm>
            <a:off x="304633" y="1963121"/>
            <a:ext cx="51712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Technology affects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costs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by: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Increasing 1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-line treatment costs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Decreasing subsequent treatment costs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Technology affects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QALYs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by: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Increasing PFS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Increasing overall survival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Reducing the proportion of patients who develop intracranial metastases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624CE-D6DC-7673-DC81-3BE018BAFFC6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C2828A-C68A-1DFF-3B83-9442DB039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8527" y="684198"/>
            <a:ext cx="3809048" cy="280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98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62" y="722208"/>
            <a:ext cx="6811190" cy="1276350"/>
          </a:xfrm>
        </p:spPr>
        <p:txBody>
          <a:bodyPr>
            <a:normAutofit/>
          </a:bodyPr>
          <a:lstStyle/>
          <a:p>
            <a:r>
              <a:rPr lang="en-GB" dirty="0"/>
              <a:t>Response to consultation</a:t>
            </a:r>
          </a:p>
        </p:txBody>
      </p:sp>
    </p:spTree>
    <p:extLst>
      <p:ext uri="{BB962C8B-B14F-4D97-AF65-F5344CB8AC3E}">
        <p14:creationId xmlns:p14="http://schemas.microsoft.com/office/powerpoint/2010/main" val="171125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0DF2-256F-EF03-55AB-A770E937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Consultation responses (1)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FB63C3-F28C-6D1A-017E-2D10111282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71663" y="6172200"/>
            <a:ext cx="9086850" cy="536576"/>
          </a:xfrm>
        </p:spPr>
        <p:txBody>
          <a:bodyPr>
            <a:normAutofit/>
          </a:bodyPr>
          <a:lstStyle/>
          <a:p>
            <a:r>
              <a:rPr lang="en-GB" dirty="0"/>
              <a:t>Abbreviations: ALK, anaplastic lymphoma kinase; CDF, Cancer Drugs Fund; OS, overall survival; PAS, patient access scheme; PFS, progression-free survival</a:t>
            </a:r>
          </a:p>
        </p:txBody>
      </p:sp>
      <p:graphicFrame>
        <p:nvGraphicFramePr>
          <p:cNvPr id="3" name="Table 2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8302500A-5DFC-549D-AE56-CC9B96CE1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606101"/>
              </p:ext>
            </p:extLst>
          </p:nvPr>
        </p:nvGraphicFramePr>
        <p:xfrm>
          <a:off x="376289" y="832730"/>
          <a:ext cx="1148076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76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Consultation 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Comments received from: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Pfizer UK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(company – manufacturer of lorlatinib)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Takeda UK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(company – manufacturer of brigatinib)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ALK Positive UK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(patient group)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513742"/>
                  </a:ext>
                </a:extLst>
              </a:tr>
            </a:tbl>
          </a:graphicData>
        </a:graphic>
      </p:graphicFrame>
      <p:graphicFrame>
        <p:nvGraphicFramePr>
          <p:cNvPr id="4" name="Table 3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434A366C-CC53-B0C5-42A6-AEE3C823F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41397"/>
              </p:ext>
            </p:extLst>
          </p:nvPr>
        </p:nvGraphicFramePr>
        <p:xfrm>
          <a:off x="376289" y="2539610"/>
          <a:ext cx="11480766" cy="3081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76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</a:tblGrid>
              <a:tr h="271524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Pfizer UK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271524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Highlighted that </a:t>
                      </a:r>
                      <a:r>
                        <a:rPr lang="en-GB" dirty="0" err="1">
                          <a:latin typeface="Arial" panose="020B0604020202020204" pitchFamily="34" charset="0"/>
                        </a:rPr>
                        <a:t>lorlatinib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has received ORBIS designation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Suggested that:</a:t>
                      </a:r>
                    </a:p>
                    <a:p>
                      <a:pPr marL="742950" lvl="1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Consequences of decision error are low given the limited budget impact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Lorlatinib may be a candidate for the CDF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Responded to the committees concerns that PFS and OS data from CROWN is immature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Provided: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Updated model incorporating some of the committee’s preferred assumptions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Justification where the committee’s preferred assumptions were not incorporated in the model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513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521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0DF2-256F-EF03-55AB-A770E937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Consultation responses (2)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FB63C3-F28C-6D1A-017E-2D10111282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71663" y="6172200"/>
            <a:ext cx="9086850" cy="536576"/>
          </a:xfrm>
        </p:spPr>
        <p:txBody>
          <a:bodyPr>
            <a:normAutofit/>
          </a:bodyPr>
          <a:lstStyle/>
          <a:p>
            <a:r>
              <a:rPr lang="en-GB" dirty="0"/>
              <a:t>Abbreviations: ACM, appraisal committee meeting; AE, adverse events; ALK, anaplastic lymphoma kinase; NMA, network meta-analysis; TKI, tyrosine kinase inhibitor</a:t>
            </a:r>
          </a:p>
        </p:txBody>
      </p:sp>
      <p:graphicFrame>
        <p:nvGraphicFramePr>
          <p:cNvPr id="3" name="Table 2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8302500A-5DFC-549D-AE56-CC9B96CE1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317653"/>
              </p:ext>
            </p:extLst>
          </p:nvPr>
        </p:nvGraphicFramePr>
        <p:xfrm>
          <a:off x="376289" y="832730"/>
          <a:ext cx="11480766" cy="1954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76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</a:tblGrid>
              <a:tr h="234070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Takeda UK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1589018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Identified a factual inaccuracy and suggested a change to the guidance to better reflect comments made by patient experts at ACM1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Agreed with the committee that a NMA assessing </a:t>
                      </a:r>
                      <a:r>
                        <a:rPr lang="en-GB" dirty="0" err="1">
                          <a:latin typeface="Arial" panose="020B0604020202020204" pitchFamily="34" charset="0"/>
                        </a:rPr>
                        <a:t>lorlatinib’s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treatment effect on grade 3/4 AEs compared with other ALK TKIs should be conducted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Encouraged the committee to consider the clinical and cost implications of grade 3/4 AEs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513742"/>
                  </a:ext>
                </a:extLst>
              </a:tr>
            </a:tbl>
          </a:graphicData>
        </a:graphic>
      </p:graphicFrame>
      <p:graphicFrame>
        <p:nvGraphicFramePr>
          <p:cNvPr id="4" name="Table 3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434A366C-CC53-B0C5-42A6-AEE3C823F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19138"/>
              </p:ext>
            </p:extLst>
          </p:nvPr>
        </p:nvGraphicFramePr>
        <p:xfrm>
          <a:off x="376289" y="3049752"/>
          <a:ext cx="11480766" cy="1876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76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</a:tblGrid>
              <a:tr h="344990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ALK Positive UK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151063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Was concerned that the draft guidance may imply that there are no benefits to lorlatinib being used in the 1</a:t>
                      </a:r>
                      <a:r>
                        <a:rPr lang="en-GB" baseline="30000" dirty="0"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line setting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Suggested that patients presenting with multiple brain metastases may benefit from a TKI with the highest brain penetration and currently don’t have that option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Stated it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like to see lorlatinib available for the 1</a:t>
                      </a:r>
                      <a:r>
                        <a:rPr lang="en-GB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line therapy as well as its current position (2</a:t>
                      </a:r>
                      <a:r>
                        <a:rPr lang="en-GB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line)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513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8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54012EF-38D3-A5A1-0454-EE063676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Committee preferred assumptions and conclusions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07D98-0149-BD27-2AB0-FAA6D7A5EA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C4303A5-D728-0964-9FDA-D24C3A518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3246" y="6492875"/>
            <a:ext cx="10631357" cy="36512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Abbreviations: ACM, appraisal committee meeting; AE, adverse events; CNS, central nervous system; EAG, external assessment group; NMA, network meta-analysis; PD, progressed disease; PFS, progression free survival; RDI, relative dose intensity; </a:t>
            </a:r>
            <a:r>
              <a:rPr lang="en-GB" dirty="0" err="1"/>
              <a:t>ToT</a:t>
            </a:r>
            <a:r>
              <a:rPr lang="en-GB" dirty="0"/>
              <a:t>, time on treatment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6F2C4-C5DD-128B-71AD-EC36CFD16F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Company adopted most of the committee’s preferred assumptions</a:t>
            </a:r>
          </a:p>
        </p:txBody>
      </p:sp>
      <p:graphicFrame>
        <p:nvGraphicFramePr>
          <p:cNvPr id="2" name="Table 1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ADC63118-5D6A-F7CE-396D-9E833DE3B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546457"/>
              </p:ext>
            </p:extLst>
          </p:nvPr>
        </p:nvGraphicFramePr>
        <p:xfrm>
          <a:off x="200025" y="1132454"/>
          <a:ext cx="11801475" cy="5227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4825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  <a:gridCol w="3533775">
                  <a:extLst>
                    <a:ext uri="{9D8B030D-6E8A-4147-A177-3AD203B41FA5}">
                      <a16:colId xmlns:a16="http://schemas.microsoft.com/office/drawing/2014/main" val="2381203084"/>
                    </a:ext>
                  </a:extLst>
                </a:gridCol>
                <a:gridCol w="3952875">
                  <a:extLst>
                    <a:ext uri="{9D8B030D-6E8A-4147-A177-3AD203B41FA5}">
                      <a16:colId xmlns:a16="http://schemas.microsoft.com/office/drawing/2014/main" val="3906033487"/>
                    </a:ext>
                  </a:extLst>
                </a:gridCol>
              </a:tblGrid>
              <a:tr h="347539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Committee preference at ACM1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Updated by 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EAG 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347539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Use global NMA (include ALESIA)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2617764"/>
                  </a:ext>
                </a:extLst>
              </a:tr>
              <a:tr h="381277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Remove the CNS PD health 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CNS PD state should be removed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776966"/>
                  </a:ext>
                </a:extLst>
              </a:tr>
              <a:tr h="347539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Apply a treatment effect cap at 10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394647"/>
                  </a:ext>
                </a:extLst>
              </a:tr>
              <a:tr h="13901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baseline="30000" dirty="0"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and 2</a:t>
                      </a:r>
                      <a:r>
                        <a:rPr lang="en-GB" baseline="30000" dirty="0"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line lorlatinib 5.7 months post progression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Proportion progressing to 2</a:t>
                      </a:r>
                      <a:r>
                        <a:rPr lang="en-GB" baseline="30000" dirty="0"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-line lorlatinib after brigatinib/alectinib (</a:t>
                      </a:r>
                      <a:r>
                        <a:rPr lang="en-GB" u="sng" dirty="0">
                          <a:highlight>
                            <a:srgbClr val="000000"/>
                          </a:highlight>
                          <a:latin typeface="Arial" panose="020B0604020202020204" pitchFamily="34" charset="0"/>
                        </a:rPr>
                        <a:t>XXXXX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Yes – also included 3 months treatment beyond progression for alectinib and brigatinib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Corrected company’s approach for modelling </a:t>
                      </a:r>
                      <a:r>
                        <a:rPr lang="en-GB" dirty="0" err="1">
                          <a:latin typeface="Arial" panose="020B0604020202020204" pitchFamily="34" charset="0"/>
                        </a:rPr>
                        <a:t>ToT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 - Also included 3 months treatment beyond progression for alectinib and brigatinib included into base case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6995285"/>
                  </a:ext>
                </a:extLst>
              </a:tr>
              <a:tr h="347539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Use TA670 utility values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724916"/>
                  </a:ext>
                </a:extLst>
              </a:tr>
              <a:tr h="347539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Use RDI 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RDI approach is appropriate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073623"/>
                  </a:ext>
                </a:extLst>
              </a:tr>
              <a:tr h="608193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arm-specific death as a proportion of PFS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1857502"/>
                  </a:ext>
                </a:extLst>
              </a:tr>
              <a:tr h="868848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 disutility from literature, AE durations from CROWN where available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Partly – AE disutility from TA670 and literature, AE durations from CROWN where available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1779588"/>
                  </a:ext>
                </a:extLst>
              </a:tr>
            </a:tbl>
          </a:graphicData>
        </a:graphic>
      </p:graphicFrame>
      <p:sp>
        <p:nvSpPr>
          <p:cNvPr id="3" name="Rectangle 2" descr="Marker showing slides are confidential ">
            <a:extLst>
              <a:ext uri="{FF2B5EF4-FFF2-40B4-BE49-F238E27FC236}">
                <a16:creationId xmlns:a16="http://schemas.microsoft.com/office/drawing/2014/main" id="{91459424-C2E0-124A-4751-11F1F2D9E8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92394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54012EF-38D3-A5A1-0454-EE063676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Committee recommendations for further analyses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C4303A5-D728-0964-9FDA-D24C3A518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Abbreviations: ACM, appraisal committee meeting; AE, adverse events; ALK, anaplastic lymphoma kinase; CNS, central nervous system; EAG, external assessment group; PPS, post-progression survival; TKI, tyrosine kinase inhibitor;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24D61-B90D-580E-3E65-C49C631A87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Company did some of the committee’s recommendations for further analyses</a:t>
            </a:r>
          </a:p>
        </p:txBody>
      </p:sp>
      <p:graphicFrame>
        <p:nvGraphicFramePr>
          <p:cNvPr id="2" name="Table 1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ADC63118-5D6A-F7CE-396D-9E833DE3B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19949"/>
              </p:ext>
            </p:extLst>
          </p:nvPr>
        </p:nvGraphicFramePr>
        <p:xfrm>
          <a:off x="200026" y="1132454"/>
          <a:ext cx="11782937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349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  <a:gridCol w="3524250">
                  <a:extLst>
                    <a:ext uri="{9D8B030D-6E8A-4147-A177-3AD203B41FA5}">
                      <a16:colId xmlns:a16="http://schemas.microsoft.com/office/drawing/2014/main" val="2381203084"/>
                    </a:ext>
                  </a:extLst>
                </a:gridCol>
                <a:gridCol w="3934338">
                  <a:extLst>
                    <a:ext uri="{9D8B030D-6E8A-4147-A177-3AD203B41FA5}">
                      <a16:colId xmlns:a16="http://schemas.microsoft.com/office/drawing/2014/main" val="1805242784"/>
                    </a:ext>
                  </a:extLst>
                </a:gridCol>
              </a:tblGrid>
              <a:tr h="364079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Committee preference at ACM1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Updated by 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EAG 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336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Requested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comparative analysis of grade 3 and 4 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No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00266"/>
                  </a:ext>
                </a:extLst>
              </a:tr>
              <a:tr h="14263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Requested analyses exploring other data sources for PPS on chemotherapy after 1</a:t>
                      </a:r>
                      <a:r>
                        <a:rPr lang="en-GB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-line ALK TKIs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</a:rPr>
                        <a:t>Yes – p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erformed a targeted literature search for PPS data. Identified 2 potential alternative sources but less relevant than current evidence sources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look less relevant than those used previously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776966"/>
                  </a:ext>
                </a:extLst>
              </a:tr>
              <a:tr h="571574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Requested analyses where risk of PPS is adjusted by CNS progression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Arial" panose="020B0604020202020204" pitchFamily="34" charset="0"/>
                        </a:rPr>
                        <a:t>No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394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5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7447-53A7-C16B-EE76-B27564D2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Committee discussion at ACM2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1DDBF-992E-E8D1-3D7E-15AFCD271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6324" y="6087051"/>
            <a:ext cx="10487026" cy="676276"/>
          </a:xfrm>
        </p:spPr>
        <p:txBody>
          <a:bodyPr>
            <a:normAutofit/>
          </a:bodyPr>
          <a:lstStyle/>
          <a:p>
            <a:r>
              <a:rPr lang="en-GB" dirty="0"/>
              <a:t>Abbreviations: ACM, appraisal committee meeting; CDF, cancer drugs fund; CNS, central nervous system; PD, progressed disease; PFS, progression free survival; RDI, relative dose intensity; OS, overall survival; ICER, incremental cost-effectiveness ratio; </a:t>
            </a:r>
            <a:r>
              <a:rPr lang="en-GB" dirty="0" err="1"/>
              <a:t>ToT</a:t>
            </a:r>
            <a:r>
              <a:rPr lang="en-GB" dirty="0"/>
              <a:t>, time on treatment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128EF023-E901-A718-5D4A-ACF976027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199467"/>
              </p:ext>
            </p:extLst>
          </p:nvPr>
        </p:nvGraphicFramePr>
        <p:xfrm>
          <a:off x="91365" y="731520"/>
          <a:ext cx="12001501" cy="3856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757">
                  <a:extLst>
                    <a:ext uri="{9D8B030D-6E8A-4147-A177-3AD203B41FA5}">
                      <a16:colId xmlns:a16="http://schemas.microsoft.com/office/drawing/2014/main" val="1139463008"/>
                    </a:ext>
                  </a:extLst>
                </a:gridCol>
                <a:gridCol w="3097764">
                  <a:extLst>
                    <a:ext uri="{9D8B030D-6E8A-4147-A177-3AD203B41FA5}">
                      <a16:colId xmlns:a16="http://schemas.microsoft.com/office/drawing/2014/main" val="3050475308"/>
                    </a:ext>
                  </a:extLst>
                </a:gridCol>
                <a:gridCol w="4086808">
                  <a:extLst>
                    <a:ext uri="{9D8B030D-6E8A-4147-A177-3AD203B41FA5}">
                      <a16:colId xmlns:a16="http://schemas.microsoft.com/office/drawing/2014/main" val="784526980"/>
                    </a:ext>
                  </a:extLst>
                </a:gridCol>
                <a:gridCol w="1670179">
                  <a:extLst>
                    <a:ext uri="{9D8B030D-6E8A-4147-A177-3AD203B41FA5}">
                      <a16:colId xmlns:a16="http://schemas.microsoft.com/office/drawing/2014/main" val="938746631"/>
                    </a:ext>
                  </a:extLst>
                </a:gridCol>
                <a:gridCol w="1371993">
                  <a:extLst>
                    <a:ext uri="{9D8B030D-6E8A-4147-A177-3AD203B41FA5}">
                      <a16:colId xmlns:a16="http://schemas.microsoft.com/office/drawing/2014/main" val="970521102"/>
                    </a:ext>
                  </a:extLst>
                </a:gridCol>
              </a:tblGrid>
              <a:tr h="607466">
                <a:tc>
                  <a:txBody>
                    <a:bodyPr/>
                    <a:lstStyle/>
                    <a:p>
                      <a:r>
                        <a:rPr lang="en-GB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ICER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Committee preference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36114"/>
                  </a:ext>
                </a:extLst>
              </a:tr>
              <a:tr h="607466">
                <a:tc>
                  <a:txBody>
                    <a:bodyPr/>
                    <a:lstStyle/>
                    <a:p>
                      <a:r>
                        <a:rPr lang="en-GB" dirty="0"/>
                        <a:t>CNS PD health state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Should the CNS PD health state be removed?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Yes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2568705"/>
                  </a:ext>
                </a:extLst>
              </a:tr>
              <a:tr h="1128152">
                <a:tc>
                  <a:txBody>
                    <a:bodyPr/>
                    <a:lstStyle/>
                    <a:p>
                      <a:r>
                        <a:rPr lang="en-GB" dirty="0"/>
                        <a:t>Drug acquisition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Which costing method should be used?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Dosing information for </a:t>
                      </a:r>
                      <a:r>
                        <a:rPr lang="en-GB" dirty="0" err="1"/>
                        <a:t>lorlatinib</a:t>
                      </a:r>
                      <a:r>
                        <a:rPr lang="en-GB" dirty="0"/>
                        <a:t> from CROWN, RDI for comparators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RDI used consistently for all treatments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6469746"/>
                  </a:ext>
                </a:extLst>
              </a:tr>
              <a:tr h="693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Uncertainty in PFS / 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Is committee happy to accept the uncertainty?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473529"/>
                  </a:ext>
                </a:extLst>
              </a:tr>
              <a:tr h="693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CDF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Is lorlatinib suitable for the CDF?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Yes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155193"/>
                  </a:ext>
                </a:extLst>
              </a:tr>
            </a:tbl>
          </a:graphicData>
        </a:graphic>
      </p:graphicFrame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5EE323E-5D65-0BC1-412C-FE27F330E6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06" t="4575" r="14821" b="4613"/>
          <a:stretch/>
        </p:blipFill>
        <p:spPr>
          <a:xfrm>
            <a:off x="10167862" y="1474382"/>
            <a:ext cx="468000" cy="46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BA5E20-0FF7-0CC1-D434-A519D1A21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16268" t="3813" r="14723" b="4056"/>
          <a:stretch/>
        </p:blipFill>
        <p:spPr>
          <a:xfrm>
            <a:off x="10163198" y="3316521"/>
            <a:ext cx="468000" cy="46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6DEE43-0A01-72A2-9F5A-AE0A74C1AE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7862" y="2394735"/>
            <a:ext cx="46333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94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Modelling the CNS PD health state (1)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2075" y="6343649"/>
            <a:ext cx="9929813" cy="514351"/>
          </a:xfrm>
        </p:spPr>
        <p:txBody>
          <a:bodyPr>
            <a:normAutofit/>
          </a:bodyPr>
          <a:lstStyle/>
          <a:p>
            <a:r>
              <a:rPr lang="en-GB" dirty="0"/>
              <a:t>Abbreviations: ACM, appraisal committee meeting; BICR, blinded independent central review; CNS, central nervous system; DGD, draft guidance document; IC-PD, intracranial progressed disease; PD, progressed disease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726306"/>
            <a:ext cx="11250786" cy="520838"/>
          </a:xfrm>
        </p:spPr>
        <p:txBody>
          <a:bodyPr/>
          <a:lstStyle/>
          <a:p>
            <a:r>
              <a:rPr lang="en-GB" dirty="0"/>
              <a:t>The company continues to use a 4-state model in its base case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F1C037-1182-77ED-44FC-394F8E6E579C}"/>
              </a:ext>
            </a:extLst>
          </p:cNvPr>
          <p:cNvSpPr/>
          <p:nvPr/>
        </p:nvSpPr>
        <p:spPr>
          <a:xfrm>
            <a:off x="466723" y="2478507"/>
            <a:ext cx="11258553" cy="373090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Company response to DGD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No change to ACM1 base case –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S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ufficient data from CROWN to inform model transitions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enables benefits of lorlatinib in delaying CNS progression to be reflected</a:t>
            </a:r>
            <a:endParaRPr lang="en-GB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In CROWN, overall PD and intracranial PD were independent events and investigator could choose to continue treatment after PD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Prevention of CNS PD is a substantial benefit of lorlatinib and it is important that it is captured in the model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23FAC9-BAA5-411F-E9CE-445B234CF3C2}"/>
              </a:ext>
            </a:extLst>
          </p:cNvPr>
          <p:cNvSpPr/>
          <p:nvPr/>
        </p:nvSpPr>
        <p:spPr>
          <a:xfrm>
            <a:off x="464966" y="1202722"/>
            <a:ext cx="11250785" cy="11874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</a:rPr>
              <a:t>Committee comments at ACM1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CNS PD health state may be more severe than the non-CNS PD health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Insufficient data to inform the transition to the CNS PD health state</a:t>
            </a:r>
            <a:endParaRPr lang="en-GB" sz="1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Removing the CNS PD health state would improve transparency and avoid introducing uncertainty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EBD1BBFA-D6A6-99C8-B496-27BD4A8F9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856280"/>
              </p:ext>
            </p:extLst>
          </p:nvPr>
        </p:nvGraphicFramePr>
        <p:xfrm>
          <a:off x="740906" y="4265185"/>
          <a:ext cx="9186186" cy="153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7064">
                  <a:extLst>
                    <a:ext uri="{9D8B030D-6E8A-4147-A177-3AD203B41FA5}">
                      <a16:colId xmlns:a16="http://schemas.microsoft.com/office/drawing/2014/main" val="1002306194"/>
                    </a:ext>
                  </a:extLst>
                </a:gridCol>
                <a:gridCol w="1758738">
                  <a:extLst>
                    <a:ext uri="{9D8B030D-6E8A-4147-A177-3AD203B41FA5}">
                      <a16:colId xmlns:a16="http://schemas.microsoft.com/office/drawing/2014/main" val="512563503"/>
                    </a:ext>
                  </a:extLst>
                </a:gridCol>
                <a:gridCol w="2250384">
                  <a:extLst>
                    <a:ext uri="{9D8B030D-6E8A-4147-A177-3AD203B41FA5}">
                      <a16:colId xmlns:a16="http://schemas.microsoft.com/office/drawing/2014/main" val="41015085"/>
                    </a:ext>
                  </a:extLst>
                </a:gridCol>
              </a:tblGrid>
              <a:tr h="371696">
                <a:tc>
                  <a:txBody>
                    <a:bodyPr/>
                    <a:lstStyle/>
                    <a:p>
                      <a:r>
                        <a:rPr lang="en-GB" sz="1600" dirty="0"/>
                        <a:t> n (%)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Lorlatinib (n=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149)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Crizotinib (n=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147)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2126682662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r>
                        <a:rPr lang="en-GB" sz="1600" dirty="0"/>
                        <a:t>IC-PD and Overall PD/Death reported within 7 days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088974202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r>
                        <a:rPr lang="en-GB" sz="1600" dirty="0"/>
                        <a:t>IC-PD reported at least 7 days before Overall PD/Death</a:t>
                      </a:r>
                    </a:p>
                  </a:txBody>
                  <a:tcPr marL="36000" marR="0" marT="0" marB="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980771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r>
                        <a:rPr lang="en-GB" sz="1600" b="1" dirty="0"/>
                        <a:t>IC-PD reported at least 7 days after Overall PD/Death</a:t>
                      </a:r>
                    </a:p>
                  </a:txBody>
                  <a:tcPr marL="3600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2009371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r>
                        <a:rPr lang="en-GB" sz="1600" dirty="0"/>
                        <a:t>IC-PD reported without Overall PD/Death</a:t>
                      </a:r>
                    </a:p>
                  </a:txBody>
                  <a:tcPr marL="36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20855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9DF875C-D40B-E316-8434-EB8A214CC881}"/>
              </a:ext>
            </a:extLst>
          </p:cNvPr>
          <p:cNvSpPr txBox="1"/>
          <p:nvPr/>
        </p:nvSpPr>
        <p:spPr>
          <a:xfrm>
            <a:off x="624564" y="3954929"/>
            <a:ext cx="945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Table </a:t>
            </a:r>
            <a:r>
              <a:rPr lang="en-GB" dirty="0"/>
              <a:t>Reported IC-PD and Overall PD by BICR (Full Analysis Set) – 36.7 months follow-up</a:t>
            </a:r>
          </a:p>
        </p:txBody>
      </p:sp>
      <p:sp>
        <p:nvSpPr>
          <p:cNvPr id="7" name="Rectangle 6" descr="Marker showing slides are confidential ">
            <a:extLst>
              <a:ext uri="{FF2B5EF4-FFF2-40B4-BE49-F238E27FC236}">
                <a16:creationId xmlns:a16="http://schemas.microsoft.com/office/drawing/2014/main" id="{27957514-ABBD-9D59-6B5F-885EF2B35D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781420-C7E9-E0F6-D703-8A8DB5B10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1500558" y="17983"/>
            <a:ext cx="690860" cy="69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3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2393967-4453-FD85-2073-502D10D5EF84}"/>
              </a:ext>
            </a:extLst>
          </p:cNvPr>
          <p:cNvSpPr txBox="1"/>
          <p:nvPr/>
        </p:nvSpPr>
        <p:spPr>
          <a:xfrm>
            <a:off x="466724" y="747115"/>
            <a:ext cx="11510910" cy="553998"/>
          </a:xfrm>
          <a:prstGeom prst="rect">
            <a:avLst/>
          </a:prstGeom>
          <a:solidFill>
            <a:schemeClr val="accent3"/>
          </a:solidFill>
        </p:spPr>
        <p:txBody>
          <a:bodyPr wrap="square" tIns="0" bIns="0">
            <a:spAutoFit/>
          </a:bodyPr>
          <a:lstStyle/>
          <a:p>
            <a:r>
              <a:rPr lang="en-GB" b="1" dirty="0"/>
              <a:t>Recommendation: </a:t>
            </a:r>
            <a:r>
              <a:rPr lang="en-GB" dirty="0"/>
              <a:t>Lorlatinib is not recommended, within its marketing authorisation, for treating anaplastic ALK-positive advanced NSCLC in adults who have not had an ALK inhibitor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DEC84-72C1-E974-4EC3-DC12434B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clinical issues from ACM1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F484B-70C3-FC31-607E-66B0ADE9F4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4352" y="6409809"/>
            <a:ext cx="10813157" cy="369333"/>
          </a:xfrm>
        </p:spPr>
        <p:txBody>
          <a:bodyPr>
            <a:noAutofit/>
          </a:bodyPr>
          <a:lstStyle/>
          <a:p>
            <a:r>
              <a:rPr lang="en-GB" sz="1200" dirty="0"/>
              <a:t>Abbreviations: AE, adverse event  </a:t>
            </a:r>
            <a:r>
              <a:rPr lang="en-GB" sz="1200" dirty="0">
                <a:effectLst/>
                <a:ea typeface="Calibri" panose="020F0502020204030204" pitchFamily="34" charset="0"/>
              </a:rPr>
              <a:t>ALK, anaplastic lymphoma kinase; CNS, central nervous system; EAG, external assessment group; ECOG, Eastern Cooperative Oncology Group; NMA, network meta-analysis; OS, overall survival, PFS, progression free survival; TKI, Tyrosine Kinase Inhibitor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ED76A-7F09-BBB0-52C3-9740F24BCCC5}"/>
              </a:ext>
            </a:extLst>
          </p:cNvPr>
          <p:cNvSpPr txBox="1"/>
          <p:nvPr/>
        </p:nvSpPr>
        <p:spPr>
          <a:xfrm>
            <a:off x="466724" y="1248194"/>
            <a:ext cx="270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clinical issues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C908E-C0C3-DBCC-1E56-F959E1740D47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  <p:graphicFrame>
        <p:nvGraphicFramePr>
          <p:cNvPr id="5" name="Table 4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12DE8E35-E70C-14D8-94E5-57FF8C172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700955"/>
              </p:ext>
            </p:extLst>
          </p:nvPr>
        </p:nvGraphicFramePr>
        <p:xfrm>
          <a:off x="466724" y="1527073"/>
          <a:ext cx="1151091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17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  <a:gridCol w="5391150">
                  <a:extLst>
                    <a:ext uri="{9D8B030D-6E8A-4147-A177-3AD203B41FA5}">
                      <a16:colId xmlns:a16="http://schemas.microsoft.com/office/drawing/2014/main" val="2381203084"/>
                    </a:ext>
                  </a:extLst>
                </a:gridCol>
                <a:gridCol w="1671584">
                  <a:extLst>
                    <a:ext uri="{9D8B030D-6E8A-4147-A177-3AD203B41FA5}">
                      <a16:colId xmlns:a16="http://schemas.microsoft.com/office/drawing/2014/main" val="16377774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Committee’s considerations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Updated by company?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Very few participants with an ECOG performance status score of 2 were recruited into the CROWN trial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Unresolvable uncertainty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– uncertain if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CROWN evidence applicable to people with an ECOG of 2</a:t>
                      </a: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48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Obsolete ALK inhibitor treatment sequences used in the CROWN trial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Unresolvable uncertainty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– comparator and subsequent treatments not in NHS practice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267917"/>
                  </a:ext>
                </a:extLst>
              </a:tr>
              <a:tr h="18343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Immature OS PFS data from CROW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Unresolvable uncertainty</a:t>
                      </a:r>
                      <a:endParaRPr lang="en-GB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63053"/>
                  </a:ext>
                </a:extLst>
              </a:tr>
              <a:tr h="32100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Differences in the proportions with CNS metastases at baseline in trials included in the NMA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(3.8 and 3.9)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Unresolvable uncertainty 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– baseline CNS metastases may affect prognosis and treatment effect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60011"/>
                  </a:ext>
                </a:extLst>
              </a:tr>
              <a:tr h="275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Exclusion of the ALESIA study from the NMA used in the economic model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Use global NMA (including ALESIA study)</a:t>
                      </a: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87195"/>
                  </a:ext>
                </a:extLst>
              </a:tr>
              <a:tr h="596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Incidence of grade ≥ 3 AEs with lorlatinib compared to other ALK inhibitors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Additional information requested –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s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afety profile may be different from other ALK TKIs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requested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comparative analysis of grade 3 and 4 AEs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032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532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Modelling the CNS PD health state (2)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7373" y="6399359"/>
            <a:ext cx="10551596" cy="47545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Abbreviations: CNS, central nervous system; EAG, external assessment group; HR, hazard ratio; IC, intracranial;  IC-TTP, intracranial-time to progression; PD, progressed disease; PFS, progression free survival; QALY, quality-adjusted life year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3" y="678681"/>
            <a:ext cx="11516169" cy="520838"/>
          </a:xfrm>
        </p:spPr>
        <p:txBody>
          <a:bodyPr/>
          <a:lstStyle/>
          <a:p>
            <a:r>
              <a:rPr lang="en-GB" dirty="0"/>
              <a:t>EAG believe current model structure can not model clinically plausible CNS benefit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066400-9681-B15D-D353-B1D2A778DE53}"/>
              </a:ext>
            </a:extLst>
          </p:cNvPr>
          <p:cNvSpPr/>
          <p:nvPr/>
        </p:nvSpPr>
        <p:spPr>
          <a:xfrm>
            <a:off x="463207" y="1054919"/>
            <a:ext cx="11254303" cy="53063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EAG comments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Key transitions are not captured in the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Model does not allow transitions from the non-CNS-PD health state into the CND-PD health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Model does not adjust risk of mortality between non-CNS-PD and CNS-PD health states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Not appropriate to assume the IC effect size of lorlatinib vs crizotinib is unique to lorlatinib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CNS-PFS curves for alectinib and brigatinib obtained using the IC-TTP on crizotinib in CROWN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alectinib and brigatinib have been shown to have better IC activity than crizotinib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Not appropriate to assume CNS-PFS and PFS treatment effects are equal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CNS-PFS curves are obtained by applying the PFS HRs to the crizotinib IC-TTP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Evidence suggests CNS-PFS efficacy is not equal to PFS efficacy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Approach may underestimate the benefits of comparators in delaying CNS progression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Scenario using naive CNS-PFS HR for alectinib vs crizotinib (ALEX)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reduces incremental QALY gain for lorlatinib vs company base case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incremental QALY gain for lorlatinib only </a:t>
            </a:r>
            <a:r>
              <a:rPr lang="en-GB" u="sng" dirty="0">
                <a:solidFill>
                  <a:schemeClr val="tx1"/>
                </a:solidFill>
                <a:highlight>
                  <a:srgbClr val="000000"/>
                </a:highlight>
                <a:latin typeface="Arial" panose="020B0604020202020204" pitchFamily="34" charset="0"/>
                <a:sym typeface="Wingdings" panose="05000000000000000000" pitchFamily="2" charset="2"/>
              </a:rPr>
              <a:t>XXX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QALYs higher than when the CNS-PD health state is removed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1C4778B0-CBCF-7998-AD48-0EA5A4CC3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6106"/>
              </p:ext>
            </p:extLst>
          </p:nvPr>
        </p:nvGraphicFramePr>
        <p:xfrm>
          <a:off x="935333" y="4446229"/>
          <a:ext cx="9582852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5817">
                  <a:extLst>
                    <a:ext uri="{9D8B030D-6E8A-4147-A177-3AD203B41FA5}">
                      <a16:colId xmlns:a16="http://schemas.microsoft.com/office/drawing/2014/main" val="1002306194"/>
                    </a:ext>
                  </a:extLst>
                </a:gridCol>
                <a:gridCol w="1532324">
                  <a:extLst>
                    <a:ext uri="{9D8B030D-6E8A-4147-A177-3AD203B41FA5}">
                      <a16:colId xmlns:a16="http://schemas.microsoft.com/office/drawing/2014/main" val="512563503"/>
                    </a:ext>
                  </a:extLst>
                </a:gridCol>
                <a:gridCol w="1213186">
                  <a:extLst>
                    <a:ext uri="{9D8B030D-6E8A-4147-A177-3AD203B41FA5}">
                      <a16:colId xmlns:a16="http://schemas.microsoft.com/office/drawing/2014/main" val="41015085"/>
                    </a:ext>
                  </a:extLst>
                </a:gridCol>
                <a:gridCol w="1631525">
                  <a:extLst>
                    <a:ext uri="{9D8B030D-6E8A-4147-A177-3AD203B41FA5}">
                      <a16:colId xmlns:a16="http://schemas.microsoft.com/office/drawing/2014/main" val="3361524771"/>
                    </a:ext>
                  </a:extLst>
                </a:gridCol>
              </a:tblGrid>
              <a:tr h="14583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CNS-PFS HR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PFS HR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Source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2126682662"/>
                  </a:ext>
                </a:extLst>
              </a:tr>
              <a:tr h="205390">
                <a:tc>
                  <a:txBody>
                    <a:bodyPr/>
                    <a:lstStyle/>
                    <a:p>
                      <a:r>
                        <a:rPr lang="en-GB" sz="1600" dirty="0"/>
                        <a:t>Lorlatinib vs crizotinib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sng" dirty="0">
                          <a:highlight>
                            <a:srgbClr val="000000"/>
                          </a:highlight>
                        </a:rPr>
                        <a:t>XXX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CROWN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088974202"/>
                  </a:ext>
                </a:extLst>
              </a:tr>
              <a:tr h="205390">
                <a:tc>
                  <a:txBody>
                    <a:bodyPr/>
                    <a:lstStyle/>
                    <a:p>
                      <a:r>
                        <a:rPr lang="en-GB" sz="1600" dirty="0"/>
                        <a:t>Alectinib vs crizotinib (with baseline CNS metastases)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0.18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0.40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ALEX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732980771"/>
                  </a:ext>
                </a:extLst>
              </a:tr>
              <a:tr h="205390">
                <a:tc>
                  <a:txBody>
                    <a:bodyPr/>
                    <a:lstStyle/>
                    <a:p>
                      <a:r>
                        <a:rPr lang="en-GB" sz="1600" dirty="0"/>
                        <a:t>Alectinib vs crizotinib (without baseline CNS metastases)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0.14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0.51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u="none" dirty="0"/>
                        <a:t>ALEX</a:t>
                      </a: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32720093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394FF8-DEA1-5A91-BB8B-141EAD505286}"/>
              </a:ext>
            </a:extLst>
          </p:cNvPr>
          <p:cNvSpPr txBox="1"/>
          <p:nvPr/>
        </p:nvSpPr>
        <p:spPr>
          <a:xfrm>
            <a:off x="837848" y="4154837"/>
            <a:ext cx="4613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Table</a:t>
            </a:r>
            <a:r>
              <a:rPr lang="en-GB" sz="1600" dirty="0"/>
              <a:t> CNS-PFS and PFS HRs from trial</a:t>
            </a:r>
          </a:p>
        </p:txBody>
      </p:sp>
      <p:sp>
        <p:nvSpPr>
          <p:cNvPr id="10" name="Rectangle 9" descr="Marker showing slides are confidential ">
            <a:extLst>
              <a:ext uri="{FF2B5EF4-FFF2-40B4-BE49-F238E27FC236}">
                <a16:creationId xmlns:a16="http://schemas.microsoft.com/office/drawing/2014/main" id="{C71DAAA0-5010-FF3E-DE9E-60F427ACA2B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98CD41-59B2-8DB6-1430-26D38E301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11500558" y="17983"/>
            <a:ext cx="690860" cy="69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93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Modelling the CNS PD health state (3)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4392" y="6376431"/>
            <a:ext cx="10551596" cy="45793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Abbreviations: CNS, central nervous system; EAG, external assessment group; HR, hazard ratio; IC-TTP, intracranial-time to progression; PD, progressed disease; PFS, progression free survival; QALY, quality-adjusted life year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3" y="726306"/>
            <a:ext cx="11516169" cy="520838"/>
          </a:xfrm>
        </p:spPr>
        <p:txBody>
          <a:bodyPr/>
          <a:lstStyle/>
          <a:p>
            <a:r>
              <a:rPr lang="en-GB" dirty="0"/>
              <a:t>EAG believe CNS PFS transition fail to account for baseline CNS metastases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066400-9681-B15D-D353-B1D2A778DE53}"/>
              </a:ext>
            </a:extLst>
          </p:cNvPr>
          <p:cNvSpPr/>
          <p:nvPr/>
        </p:nvSpPr>
        <p:spPr>
          <a:xfrm>
            <a:off x="466722" y="1207308"/>
            <a:ext cx="11516169" cy="44562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EAG comments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Subgroups with and without CNS metastases should be modelled separately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Majority of IC progressions occur in the subgroup with CNS metastases at baseline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Risks of IC progressions in the subgroup with CNS metastases at baseline may follow a different functional form than in the subgroup without CNS metastases at baseline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Not appropriate to assume proportional hazards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The crizotinib IC-TTP curve assumes a constant event rate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evidence suggests this is not the case for alectinib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Assuming a constant event rate results in clinically implausible predictions of the number of patients with CNS metastases at baseline experiencing CNS PD on alectinib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Overall, EAG disagrees with use of 4-state model given current data availability.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If 4 state model is used: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Not appropriate to assume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CNS-PFS and PFS treatment effects are equal. May be more appropriate to use CNS TTP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Not appropriate to assume same risks in people with and without CNS metastases at baseline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Transitions have not been modelled appropriately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98CD41-59B2-8DB6-1430-26D38E301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11500558" y="17983"/>
            <a:ext cx="690860" cy="690860"/>
          </a:xfrm>
          <a:prstGeom prst="rect">
            <a:avLst/>
          </a:prstGeom>
        </p:spPr>
      </p:pic>
      <p:sp>
        <p:nvSpPr>
          <p:cNvPr id="3" name="Rectangle 2" descr="Question to committee">
            <a:extLst>
              <a:ext uri="{FF2B5EF4-FFF2-40B4-BE49-F238E27FC236}">
                <a16:creationId xmlns:a16="http://schemas.microsoft.com/office/drawing/2014/main" id="{2A9B43B3-A83D-B891-F9F0-AFF1183E82AD}"/>
              </a:ext>
            </a:extLst>
          </p:cNvPr>
          <p:cNvSpPr/>
          <p:nvPr/>
        </p:nvSpPr>
        <p:spPr>
          <a:xfrm>
            <a:off x="1285875" y="5777832"/>
            <a:ext cx="10013907" cy="53166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Has the committee seen any information to change their position that the CNS PD health state should be removed?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7F4E5DC-D30A-AA0E-011D-4145C8BAB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2218" y="5755664"/>
            <a:ext cx="576000" cy="576000"/>
            <a:chOff x="-1440493" y="4133589"/>
            <a:chExt cx="576000" cy="576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4FD3C67-F12B-1A6D-A397-227EA2D5B440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1FB20526-F55C-5D57-6BAF-7F140485B3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8456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7AA801F-4139-FB4C-6C15-B70978D38D2B}"/>
              </a:ext>
            </a:extLst>
          </p:cNvPr>
          <p:cNvSpPr/>
          <p:nvPr/>
        </p:nvSpPr>
        <p:spPr>
          <a:xfrm>
            <a:off x="176475" y="6348682"/>
            <a:ext cx="1143000" cy="444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Dosing method for lorlatinib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71663" y="6496050"/>
            <a:ext cx="9086850" cy="352425"/>
          </a:xfrm>
        </p:spPr>
        <p:txBody>
          <a:bodyPr/>
          <a:lstStyle/>
          <a:p>
            <a:r>
              <a:rPr lang="en-GB" dirty="0"/>
              <a:t>Abbreviations: ACM, appraisal consultation meeting; DGD, draft guidance document; RDI, relative dose intensity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726306"/>
            <a:ext cx="11250786" cy="375576"/>
          </a:xfrm>
        </p:spPr>
        <p:txBody>
          <a:bodyPr/>
          <a:lstStyle/>
          <a:p>
            <a:r>
              <a:rPr lang="en-GB" dirty="0"/>
              <a:t>Company and EAG preferences unchanged and no new evidence was provided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F1C037-1182-77ED-44FC-394F8E6E579C}"/>
              </a:ext>
            </a:extLst>
          </p:cNvPr>
          <p:cNvSpPr/>
          <p:nvPr/>
        </p:nvSpPr>
        <p:spPr>
          <a:xfrm>
            <a:off x="476249" y="1955839"/>
            <a:ext cx="11306863" cy="1726321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Company response to DGD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No change to ACM1 base case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Clinical experts at ACM1 confirmed all people starting on 100mg is reflective of NHS clinical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If required dose reductions occur at the end of a cycle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Dosing data from CROWN reflects clinical practice, aligned with clinical expert opinion and the model can incorporate it accurately.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5841C0-D630-413A-0CA7-BF161E3967C5}"/>
              </a:ext>
            </a:extLst>
          </p:cNvPr>
          <p:cNvSpPr/>
          <p:nvPr/>
        </p:nvSpPr>
        <p:spPr>
          <a:xfrm>
            <a:off x="476249" y="3760000"/>
            <a:ext cx="11306862" cy="20051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EAG comments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Acknowledge CROWN dosing data best represents real dose reductions and missed doses savings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Company approach results in lower average cost of treatment for lorlatinib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Equivalent dosing data from alectinib and brigatinib trials could show a similar reduction in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Maintains RDI costing method should be used consistently for all treatments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RDI: best reflects difference in total costs between lorlatinib, alectinib and brigatinib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CROWN data: provides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most accurate costs for lorlatinib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27" descr="Question to committee">
            <a:extLst>
              <a:ext uri="{FF2B5EF4-FFF2-40B4-BE49-F238E27FC236}">
                <a16:creationId xmlns:a16="http://schemas.microsoft.com/office/drawing/2014/main" id="{B15DF045-22A0-4346-3E72-76B70B1616AA}"/>
              </a:ext>
            </a:extLst>
          </p:cNvPr>
          <p:cNvSpPr/>
          <p:nvPr/>
        </p:nvSpPr>
        <p:spPr>
          <a:xfrm>
            <a:off x="819150" y="5881950"/>
            <a:ext cx="10963961" cy="5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Has the committee seen any new evidence to change their opinion that the RDI approach is a more appropriate method for calculating dosing costs than using CROWN data?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513E2D3-F443-0C3D-DA34-B4315995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980" y="5884463"/>
            <a:ext cx="576000" cy="576000"/>
            <a:chOff x="-1440493" y="4133589"/>
            <a:chExt cx="576000" cy="576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98CE51D-9A25-FD39-5E21-B0A72456A0C4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AA0CF41B-DDFC-D7C1-269E-EE36CEA6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423FAC9-BAA5-411F-E9CE-445B234CF3C2}"/>
              </a:ext>
            </a:extLst>
          </p:cNvPr>
          <p:cNvSpPr/>
          <p:nvPr/>
        </p:nvSpPr>
        <p:spPr>
          <a:xfrm>
            <a:off x="476248" y="1207689"/>
            <a:ext cx="11306863" cy="68499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</a:rPr>
              <a:t>Committee comments at ACM1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RDI approach was most appropriate and aligned with methods used in previous appraisals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0DC241-DEFC-A256-98ED-1A897E63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15651" t="4371" r="14330" b="4307"/>
          <a:stretch/>
        </p:blipFill>
        <p:spPr>
          <a:xfrm>
            <a:off x="11500800" y="3531"/>
            <a:ext cx="691200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45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Uncertainty in PFS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71663" y="6238876"/>
            <a:ext cx="9086850" cy="4699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Abbreviations: ACM, appraisal committee meeting; DGD, draft guidance document; EAG, external assessment group; PFS, progression free survival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726306"/>
            <a:ext cx="11250786" cy="378106"/>
          </a:xfrm>
        </p:spPr>
        <p:txBody>
          <a:bodyPr/>
          <a:lstStyle/>
          <a:p>
            <a:r>
              <a:rPr lang="en-GB" dirty="0"/>
              <a:t>Evidence suggests </a:t>
            </a:r>
            <a:r>
              <a:rPr lang="en-GB" dirty="0" err="1"/>
              <a:t>lorlatinib</a:t>
            </a:r>
            <a:r>
              <a:rPr lang="en-GB" dirty="0"/>
              <a:t> is associated with an improvement in PFS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F1C037-1182-77ED-44FC-394F8E6E579C}"/>
              </a:ext>
            </a:extLst>
          </p:cNvPr>
          <p:cNvSpPr/>
          <p:nvPr/>
        </p:nvSpPr>
        <p:spPr>
          <a:xfrm>
            <a:off x="457199" y="2254339"/>
            <a:ext cx="11306863" cy="1796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Company response to DGD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Immature PFS data for lorlatinib from CROWN data cut shows efficacy of lorlatinib in preventing progression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Clinical experts at ACM1 considered PFS of 2 to 3 years clinically meaningful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Modelled lorlatinib median PFS (53.2 months) aligns with clinical opinion from advisory board (4 to 5 years)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Reiterated evidence shows improved PFS for lorlatinib vs alectinib and brigatinib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5841C0-D630-413A-0CA7-BF161E3967C5}"/>
              </a:ext>
            </a:extLst>
          </p:cNvPr>
          <p:cNvSpPr/>
          <p:nvPr/>
        </p:nvSpPr>
        <p:spPr>
          <a:xfrm>
            <a:off x="466725" y="4172928"/>
            <a:ext cx="11306862" cy="10280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EAG comments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Available data supports significantly improved PFS on lorlatinib relative to alectinib and brigatinib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Magnitude of PFS benefit is uncertain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 will become clearer with further data cuts from CROWN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23FAC9-BAA5-411F-E9CE-445B234CF3C2}"/>
              </a:ext>
            </a:extLst>
          </p:cNvPr>
          <p:cNvSpPr/>
          <p:nvPr/>
        </p:nvSpPr>
        <p:spPr>
          <a:xfrm>
            <a:off x="466724" y="1196434"/>
            <a:ext cx="11306863" cy="96348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</a:rPr>
              <a:t>Committee comments at ACM1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CROWN is ongoing and the follow up time was short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PFS data is immature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PFS data is associated with a high level of uncertainty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taken into account during decision making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03B712-1E8E-6E61-BDE8-5528535C8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1472565" y="15453"/>
            <a:ext cx="690860" cy="69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13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A768-A065-8826-B261-8FCC033E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issue: Uncertainty in 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6F6B8-E690-CB25-AB9C-ED7B14C62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6800" y="6210300"/>
            <a:ext cx="10458450" cy="498476"/>
          </a:xfrm>
        </p:spPr>
        <p:txBody>
          <a:bodyPr>
            <a:normAutofit/>
          </a:bodyPr>
          <a:lstStyle/>
          <a:p>
            <a:r>
              <a:rPr lang="en-GB" dirty="0"/>
              <a:t>Abbreviations: ACM, appraisal committee meeting; CDF, Cancer Drugs Fund; DCO, data cut off; DGD, draft guidance document; EAG, external assessment group; HR, hazard ratio;  KM, Kaplan-Meier; OS, overall survival; PFS, progression free survival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28FC9-CC58-F26F-F176-DCC3CCA505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726306"/>
            <a:ext cx="11250786" cy="520838"/>
          </a:xfrm>
        </p:spPr>
        <p:txBody>
          <a:bodyPr/>
          <a:lstStyle/>
          <a:p>
            <a:r>
              <a:rPr lang="en-GB" dirty="0"/>
              <a:t>It is possible an extension to PFS could lead to an extension of OS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F1C037-1182-77ED-44FC-394F8E6E579C}"/>
              </a:ext>
            </a:extLst>
          </p:cNvPr>
          <p:cNvSpPr/>
          <p:nvPr/>
        </p:nvSpPr>
        <p:spPr>
          <a:xfrm>
            <a:off x="466724" y="2312599"/>
            <a:ext cx="11306863" cy="124930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Company response to DGD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OS HR suggests lorlatinib reduced risk of death compared to crizotinib</a:t>
            </a:r>
            <a:r>
              <a:rPr lang="en-GB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but was not statistically significant (HR 0.72; 95% CI: 0.41 to 1.25; March 2020 DCO)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If recommended in the CDF, re-submission would use OS data from future CROWN DCO (expected 2025)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5841C0-D630-413A-0CA7-BF161E3967C5}"/>
              </a:ext>
            </a:extLst>
          </p:cNvPr>
          <p:cNvSpPr/>
          <p:nvPr/>
        </p:nvSpPr>
        <p:spPr>
          <a:xfrm>
            <a:off x="466725" y="3658616"/>
            <a:ext cx="11306862" cy="20935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EAG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Plausible a significant extension to PFS would lead to an extension to 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ACM1 clinical experts explained it is plausible post-progression survival is unaffected by prior treatments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Even with the 10 year treatment effect cap, modelled PFS benefit produces a significant OS benefit vs comparators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Reiterated that OS data from CROWN is confounded by treatments received post progression which are not available in NHS practice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23FAC9-BAA5-411F-E9CE-445B234CF3C2}"/>
              </a:ext>
            </a:extLst>
          </p:cNvPr>
          <p:cNvSpPr/>
          <p:nvPr/>
        </p:nvSpPr>
        <p:spPr>
          <a:xfrm>
            <a:off x="466723" y="1208211"/>
            <a:ext cx="11306863" cy="101151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</a:rPr>
              <a:t>Committee comments at ACM1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CROWN is ongoing and the follow up time was short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tx1"/>
                </a:solidFill>
              </a:rPr>
              <a:t> OS data is immature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KM curves diverged, suggesting an advantage for lorlatinib,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but then later reconverged 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03B712-1E8E-6E61-BDE8-5528535C8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1482090" y="24978"/>
            <a:ext cx="690860" cy="69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2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BC509D-3987-B791-DA36-9172A87527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23" y="2266950"/>
            <a:ext cx="11177587" cy="3279183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GB" sz="2900" dirty="0"/>
              <a:t>All ICERs are reported in PART 2 slides </a:t>
            </a:r>
          </a:p>
          <a:p>
            <a:pPr algn="ctr">
              <a:spcBef>
                <a:spcPts val="0"/>
              </a:spcBef>
            </a:pPr>
            <a:r>
              <a:rPr lang="en-GB" sz="2900" dirty="0"/>
              <a:t>because they include confidential </a:t>
            </a:r>
          </a:p>
          <a:p>
            <a:pPr algn="ctr">
              <a:spcBef>
                <a:spcPts val="0"/>
              </a:spcBef>
            </a:pPr>
            <a:r>
              <a:rPr lang="en-GB" sz="2900" dirty="0"/>
              <a:t>comparator PAS discounts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598523-C4CB-C9FC-F17D-FC8EB7104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Cost-effectiveness results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5E8B64-3B2A-8BF3-CDA3-74132FECE5CD}"/>
              </a:ext>
            </a:extLst>
          </p:cNvPr>
          <p:cNvSpPr/>
          <p:nvPr/>
        </p:nvSpPr>
        <p:spPr>
          <a:xfrm>
            <a:off x="2205573" y="4629337"/>
            <a:ext cx="7883605" cy="157143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Comparators alectinib and brigatinib have PAS discounts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Subsequent treatment pemetrexed is subject to confidential commercial arrangements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Company and EAG ICERs are above the threshold normally considered as an effective use of NHS resources</a:t>
            </a:r>
          </a:p>
        </p:txBody>
      </p:sp>
    </p:spTree>
    <p:extLst>
      <p:ext uri="{BB962C8B-B14F-4D97-AF65-F5344CB8AC3E}">
        <p14:creationId xmlns:p14="http://schemas.microsoft.com/office/powerpoint/2010/main" val="676539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B807E8-853B-8DC3-D4A5-ACAAFD9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Cost-effectiveness results and scenarios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185EF7-F98A-4F35-B9B1-5E038BB8DA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71663" y="6256160"/>
            <a:ext cx="9086850" cy="45261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Abbreviations: CNS, central nervous system; EAG, external assessment group; PD, progressed disease; RDI, relative dose intensity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CB8C7-DE71-C8DE-22D9-5C635F8DE5FA}"/>
              </a:ext>
            </a:extLst>
          </p:cNvPr>
          <p:cNvSpPr txBox="1"/>
          <p:nvPr/>
        </p:nvSpPr>
        <p:spPr>
          <a:xfrm>
            <a:off x="2466046" y="1445030"/>
            <a:ext cx="7168056" cy="923330"/>
          </a:xfrm>
          <a:prstGeom prst="rect">
            <a:avLst/>
          </a:prstGeom>
          <a:solidFill>
            <a:srgbClr val="00436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Company base case (post consultation)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F4237-5467-DCBC-EE60-9A232A1114FB}"/>
              </a:ext>
            </a:extLst>
          </p:cNvPr>
          <p:cNvSpPr txBox="1"/>
          <p:nvPr/>
        </p:nvSpPr>
        <p:spPr>
          <a:xfrm>
            <a:off x="2458278" y="4170313"/>
            <a:ext cx="7175824" cy="369332"/>
          </a:xfrm>
          <a:prstGeom prst="rect">
            <a:avLst/>
          </a:prstGeom>
          <a:solidFill>
            <a:srgbClr val="228096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EAG base case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E2DB60-73AE-9987-8551-E7F8FF801B2F}"/>
              </a:ext>
            </a:extLst>
          </p:cNvPr>
          <p:cNvSpPr txBox="1"/>
          <p:nvPr/>
        </p:nvSpPr>
        <p:spPr>
          <a:xfrm>
            <a:off x="2441141" y="2892934"/>
            <a:ext cx="7168056" cy="369332"/>
          </a:xfrm>
          <a:prstGeom prst="rect">
            <a:avLst/>
          </a:prstGeom>
          <a:solidFill>
            <a:srgbClr val="CBCFD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Use RDI-based costing for lorlatinib 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22B4F91C-D7E7-44B6-38A5-02CC3E7CEE62}"/>
              </a:ext>
            </a:extLst>
          </p:cNvPr>
          <p:cNvSpPr/>
          <p:nvPr/>
        </p:nvSpPr>
        <p:spPr>
          <a:xfrm>
            <a:off x="5704604" y="2490415"/>
            <a:ext cx="725214" cy="361516"/>
          </a:xfrm>
          <a:prstGeom prst="downArrow">
            <a:avLst/>
          </a:prstGeom>
          <a:solidFill>
            <a:srgbClr val="CCD8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FDDFC0D-743B-97F5-6FF7-050160B8830B}"/>
              </a:ext>
            </a:extLst>
          </p:cNvPr>
          <p:cNvSpPr/>
          <p:nvPr/>
        </p:nvSpPr>
        <p:spPr>
          <a:xfrm>
            <a:off x="5689196" y="3355424"/>
            <a:ext cx="725214" cy="361516"/>
          </a:xfrm>
          <a:prstGeom prst="downArrow">
            <a:avLst/>
          </a:prstGeom>
          <a:solidFill>
            <a:srgbClr val="CCD8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AFEA43-D179-8122-D418-6D1164AF89D4}"/>
              </a:ext>
            </a:extLst>
          </p:cNvPr>
          <p:cNvSpPr txBox="1"/>
          <p:nvPr/>
        </p:nvSpPr>
        <p:spPr>
          <a:xfrm>
            <a:off x="2458278" y="3804320"/>
            <a:ext cx="7168056" cy="369332"/>
          </a:xfrm>
          <a:prstGeom prst="rect">
            <a:avLst/>
          </a:prstGeom>
          <a:solidFill>
            <a:srgbClr val="CBCFD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Use three state model – CNS PD health state removed</a:t>
            </a:r>
          </a:p>
        </p:txBody>
      </p:sp>
    </p:spTree>
    <p:extLst>
      <p:ext uri="{BB962C8B-B14F-4D97-AF65-F5344CB8AC3E}">
        <p14:creationId xmlns:p14="http://schemas.microsoft.com/office/powerpoint/2010/main" val="921946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9F06EB-2661-E6A9-899A-E198B691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Managed access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440743-57CD-6292-75D2-7E57A1A13C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b="1" dirty="0">
                <a:ea typeface="Inter" panose="02000503000000020004" pitchFamily="2" charset="0"/>
              </a:rPr>
              <a:t>The committee can make a recommendation with managed access if:</a:t>
            </a:r>
          </a:p>
          <a:p>
            <a:pPr marL="285750" indent="-28575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the technology cannot be recommended for use because the evidence is too uncertain</a:t>
            </a:r>
          </a:p>
          <a:p>
            <a:pPr marL="285750" indent="-28575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the technology has the </a:t>
            </a:r>
            <a:r>
              <a:rPr lang="en-GB" b="1" dirty="0"/>
              <a:t>plausible potential</a:t>
            </a:r>
            <a:r>
              <a:rPr lang="en-GB" dirty="0"/>
              <a:t> to be cost effective at the </a:t>
            </a:r>
            <a:r>
              <a:rPr lang="en-GB" b="1" dirty="0"/>
              <a:t>currently agreed price</a:t>
            </a:r>
            <a:endParaRPr lang="en-GB" dirty="0"/>
          </a:p>
          <a:p>
            <a:pPr marL="285750" indent="-28575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new evidence that could </a:t>
            </a:r>
            <a:r>
              <a:rPr lang="en-GB" b="1" dirty="0"/>
              <a:t>sufficiently support the case for recommendation</a:t>
            </a:r>
            <a:r>
              <a:rPr lang="en-GB" dirty="0"/>
              <a:t> is expected from ongoing or planned clinical trials, or could be collected from people having the technology in clinical practice</a:t>
            </a:r>
          </a:p>
          <a:p>
            <a:pPr marL="285750" indent="-28575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data could feasibly be collected within a reasonable timeframe (up to a </a:t>
            </a:r>
            <a:r>
              <a:rPr lang="en-GB" b="1" dirty="0"/>
              <a:t>maximum of 5 years</a:t>
            </a:r>
            <a:r>
              <a:rPr lang="en-GB" dirty="0"/>
              <a:t>) without </a:t>
            </a:r>
            <a:r>
              <a:rPr lang="en-GB" b="1" dirty="0"/>
              <a:t>undue burden</a:t>
            </a:r>
            <a:r>
              <a:rPr lang="en-GB" dirty="0"/>
              <a:t>. </a:t>
            </a:r>
            <a:endParaRPr lang="en-GB" b="1" dirty="0"/>
          </a:p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C265F04-7ECC-7035-6EC5-9E4C1CD448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Criteria for a managed access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592408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Cancer drugs fund pathway">
            <a:extLst>
              <a:ext uri="{FF2B5EF4-FFF2-40B4-BE49-F238E27FC236}">
                <a16:creationId xmlns:a16="http://schemas.microsoft.com/office/drawing/2014/main" id="{93CA50CB-8B9A-47ED-9F4F-EFA8C5C2B00D}"/>
              </a:ext>
            </a:extLst>
          </p:cNvPr>
          <p:cNvGrpSpPr/>
          <p:nvPr/>
        </p:nvGrpSpPr>
        <p:grpSpPr>
          <a:xfrm>
            <a:off x="520230" y="-1292501"/>
            <a:ext cx="13626093" cy="7321076"/>
            <a:chOff x="496384" y="-493485"/>
            <a:chExt cx="13626093" cy="7321076"/>
          </a:xfrm>
        </p:grpSpPr>
        <p:graphicFrame>
          <p:nvGraphicFramePr>
            <p:cNvPr id="8" name="Diagram 7" descr="Pathway for a drug to enter the Cancer Drugs Fund">
              <a:extLst>
                <a:ext uri="{FF2B5EF4-FFF2-40B4-BE49-F238E27FC236}">
                  <a16:creationId xmlns:a16="http://schemas.microsoft.com/office/drawing/2014/main" id="{AF92F1F7-AD55-23D1-9662-083FFAB55B7B}"/>
                </a:ext>
              </a:extLst>
            </p:cNvPr>
            <p:cNvGraphicFramePr/>
            <p:nvPr/>
          </p:nvGraphicFramePr>
          <p:xfrm>
            <a:off x="496384" y="-493485"/>
            <a:ext cx="13626093" cy="73210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Cross 8">
              <a:extLst>
                <a:ext uri="{FF2B5EF4-FFF2-40B4-BE49-F238E27FC236}">
                  <a16:creationId xmlns:a16="http://schemas.microsoft.com/office/drawing/2014/main" id="{7A69BC4B-D7C0-9256-6949-E830F8E1A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861425" y="2857502"/>
              <a:ext cx="482600" cy="482097"/>
            </a:xfrm>
            <a:prstGeom prst="plus">
              <a:avLst>
                <a:gd name="adj" fmla="val 32371"/>
              </a:avLst>
            </a:prstGeom>
            <a:solidFill>
              <a:srgbClr val="AAB0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EF7F3C-9668-57CC-C4D5-3C5416E2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96" y="179128"/>
            <a:ext cx="11250785" cy="592817"/>
          </a:xfrm>
        </p:spPr>
        <p:txBody>
          <a:bodyPr/>
          <a:lstStyle/>
          <a:p>
            <a:r>
              <a:rPr lang="en-GB" dirty="0"/>
              <a:t>Cancer Drugs Fund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2F871D78-29BA-B44E-5014-D275DDB945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3B0849-7B9D-45C5-8278-D6380080245E}" type="slidenum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28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2A2A064-4EE1-E317-2D4E-37ACD3CA258B}"/>
              </a:ext>
            </a:extLst>
          </p:cNvPr>
          <p:cNvGrpSpPr/>
          <p:nvPr/>
        </p:nvGrpSpPr>
        <p:grpSpPr>
          <a:xfrm>
            <a:off x="8362959" y="4166034"/>
            <a:ext cx="3582506" cy="2293966"/>
            <a:chOff x="8526725" y="4232412"/>
            <a:chExt cx="3582506" cy="2293966"/>
          </a:xfrm>
        </p:grpSpPr>
        <p:sp>
          <p:nvSpPr>
            <p:cNvPr id="11" name="Rectangle 10" descr="Question to committee">
              <a:extLst>
                <a:ext uri="{FF2B5EF4-FFF2-40B4-BE49-F238E27FC236}">
                  <a16:creationId xmlns:a16="http://schemas.microsoft.com/office/drawing/2014/main" id="{0ECF90E3-50EA-56D9-C599-A89C236E514F}"/>
                </a:ext>
              </a:extLst>
            </p:cNvPr>
            <p:cNvSpPr/>
            <p:nvPr/>
          </p:nvSpPr>
          <p:spPr>
            <a:xfrm>
              <a:off x="8848238" y="4414809"/>
              <a:ext cx="3260993" cy="211156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Does lorlatinib meet the criteria to be considered for recommendation in the CDF? Is the CDF likely to address uncertainties associated with the appraisal?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276623D-5390-7260-4257-3B09762D6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8526725" y="4232412"/>
              <a:ext cx="576000" cy="576000"/>
              <a:chOff x="-1440493" y="4133589"/>
              <a:chExt cx="576000" cy="57600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808D2D8-F9C5-6038-E559-B74F1E0142F1}"/>
                  </a:ext>
                </a:extLst>
              </p:cNvPr>
              <p:cNvSpPr/>
              <p:nvPr/>
            </p:nvSpPr>
            <p:spPr>
              <a:xfrm>
                <a:off x="-1440493" y="4133589"/>
                <a:ext cx="576000" cy="576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4" name="Graphic 20">
                <a:extLst>
                  <a:ext uri="{FF2B5EF4-FFF2-40B4-BE49-F238E27FC236}">
                    <a16:creationId xmlns:a16="http://schemas.microsoft.com/office/drawing/2014/main" id="{1BD67979-EA28-A541-69A5-DB8653BD3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-1384225" y="4189857"/>
                <a:ext cx="463463" cy="463463"/>
              </a:xfrm>
              <a:prstGeom prst="rect">
                <a:avLst/>
              </a:prstGeom>
            </p:spPr>
          </p:pic>
        </p:grpSp>
      </p:grpSp>
      <p:sp>
        <p:nvSpPr>
          <p:cNvPr id="15" name="Rounded Rectangle 14" descr="Cancer Drugs Fund steps for consideration">
            <a:extLst>
              <a:ext uri="{FF2B5EF4-FFF2-40B4-BE49-F238E27FC236}">
                <a16:creationId xmlns:a16="http://schemas.microsoft.com/office/drawing/2014/main" id="{214DB663-CD11-7C08-BC77-918B2BDD6176}"/>
              </a:ext>
            </a:extLst>
          </p:cNvPr>
          <p:cNvSpPr/>
          <p:nvPr/>
        </p:nvSpPr>
        <p:spPr>
          <a:xfrm>
            <a:off x="161949" y="4184800"/>
            <a:ext cx="8172876" cy="19012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Company note that 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CROWN trial is still ongoing (final study completion date estimated December 2028)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Company note that interim and final data cuts for OS are planned for 2025 and 2028 which will reduce uncertainty around survival estimates for lorlatinib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No further trials for lorlatinib in this indication are ongoing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230E93-9DE4-19D5-C749-C1353261BF75}"/>
              </a:ext>
            </a:extLst>
          </p:cNvPr>
          <p:cNvSpPr txBox="1"/>
          <p:nvPr/>
        </p:nvSpPr>
        <p:spPr>
          <a:xfrm>
            <a:off x="496384" y="3429000"/>
            <a:ext cx="7025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Figure 8 Cancer Drugs Fund pathway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C4FDA9-A2A1-4B46-7332-A619B53E1632}"/>
              </a:ext>
            </a:extLst>
          </p:cNvPr>
          <p:cNvSpPr txBox="1"/>
          <p:nvPr/>
        </p:nvSpPr>
        <p:spPr>
          <a:xfrm>
            <a:off x="1536736" y="6490162"/>
            <a:ext cx="91107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Abbreviations: CDF, cancer drugs fund; SACT, Systemic Anti-Cancer Therapy; OS, overall survival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BE8EF90F-66A5-BEAF-0D8D-F7219802FDBD}"/>
              </a:ext>
            </a:extLst>
          </p:cNvPr>
          <p:cNvSpPr txBox="1">
            <a:spLocks/>
          </p:cNvSpPr>
          <p:nvPr/>
        </p:nvSpPr>
        <p:spPr>
          <a:xfrm>
            <a:off x="187796" y="771945"/>
            <a:ext cx="6569264" cy="520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Inter SemiBold" panose="02000503000000020004" pitchFamily="2" charset="0"/>
                <a:ea typeface="Inter SemiBold" panose="02000503000000020004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</a:rPr>
              <a:t>Due to the immaturity of OS data lorlatinib is considered to be a candidate for the CDF</a:t>
            </a:r>
          </a:p>
        </p:txBody>
      </p:sp>
    </p:spTree>
    <p:extLst>
      <p:ext uri="{BB962C8B-B14F-4D97-AF65-F5344CB8AC3E}">
        <p14:creationId xmlns:p14="http://schemas.microsoft.com/office/powerpoint/2010/main" val="931840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7F3C-9668-57CC-C4D5-3C5416E2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96" y="266987"/>
            <a:ext cx="11250785" cy="944392"/>
          </a:xfrm>
        </p:spPr>
        <p:txBody>
          <a:bodyPr>
            <a:normAutofit fontScale="90000"/>
          </a:bodyPr>
          <a:lstStyle/>
          <a:p>
            <a:r>
              <a:rPr lang="en-GB" dirty="0"/>
              <a:t>Feasibility of further data collection in CDF to resolve key uncertainties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2F871D78-29BA-B44E-5014-D275DDB945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3B0849-7B9D-45C5-8278-D6380080245E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C4FDA9-A2A1-4B46-7332-A619B53E1632}"/>
              </a:ext>
            </a:extLst>
          </p:cNvPr>
          <p:cNvSpPr txBox="1"/>
          <p:nvPr/>
        </p:nvSpPr>
        <p:spPr>
          <a:xfrm>
            <a:off x="899452" y="6302814"/>
            <a:ext cx="110333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Abbreviations: CDF, Cancer Drugs Fund; DCO, data cut off; SACT, Systemic Anti-Cancer Therapy; OS, overall survival; PFS, progression-free survival; CNS, central nervous system; ECOG, Eastern Cooperative Oncology Group Performance Status</a:t>
            </a:r>
          </a:p>
        </p:txBody>
      </p:sp>
      <p:sp>
        <p:nvSpPr>
          <p:cNvPr id="4" name="Rectangle 3" descr="Marker showing slides are confidential ">
            <a:extLst>
              <a:ext uri="{FF2B5EF4-FFF2-40B4-BE49-F238E27FC236}">
                <a16:creationId xmlns:a16="http://schemas.microsoft.com/office/drawing/2014/main" id="{FE527944-29B4-34FC-3BEA-DF6C18E0E4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graphicFrame>
        <p:nvGraphicFramePr>
          <p:cNvPr id="15" name="Table 4" descr="Summary of NICE managed access team key considerations for further data collection ">
            <a:extLst>
              <a:ext uri="{FF2B5EF4-FFF2-40B4-BE49-F238E27FC236}">
                <a16:creationId xmlns:a16="http://schemas.microsoft.com/office/drawing/2014/main" id="{E2EEA1E7-D0D1-DC44-D089-4C69034ED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059"/>
              </p:ext>
            </p:extLst>
          </p:nvPr>
        </p:nvGraphicFramePr>
        <p:xfrm>
          <a:off x="5393882" y="1163159"/>
          <a:ext cx="6746395" cy="502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45">
                  <a:extLst>
                    <a:ext uri="{9D8B030D-6E8A-4147-A177-3AD203B41FA5}">
                      <a16:colId xmlns:a16="http://schemas.microsoft.com/office/drawing/2014/main" val="3889141074"/>
                    </a:ext>
                  </a:extLst>
                </a:gridCol>
                <a:gridCol w="4250850">
                  <a:extLst>
                    <a:ext uri="{9D8B030D-6E8A-4147-A177-3AD203B41FA5}">
                      <a16:colId xmlns:a16="http://schemas.microsoft.com/office/drawing/2014/main" val="2191310050"/>
                    </a:ext>
                  </a:extLst>
                </a:gridCol>
              </a:tblGrid>
              <a:tr h="372521"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Uncertainty</a:t>
                      </a:r>
                    </a:p>
                  </a:txBody>
                  <a:tcPr>
                    <a:solidFill>
                      <a:srgbClr val="0043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of further data collection</a:t>
                      </a:r>
                    </a:p>
                  </a:txBody>
                  <a:tcPr>
                    <a:solidFill>
                      <a:srgbClr val="0043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863365"/>
                  </a:ext>
                </a:extLst>
              </a:tr>
              <a:tr h="931302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 estimates for </a:t>
                      </a:r>
                      <a:r>
                        <a:rPr lang="en-GB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lorlatinib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 be informed by further data cuts from CROWN trial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EAG believe CROWN OS data is heavily confounded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426655"/>
                  </a:ext>
                </a:extLst>
              </a:tr>
              <a:tr h="651911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 between PFS and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 be informed by further data cuts from CROWN trial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445586"/>
                  </a:ext>
                </a:extLst>
              </a:tr>
              <a:tr h="651911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ECOG performance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 be resolvable through SACT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218195"/>
                  </a:ext>
                </a:extLst>
              </a:tr>
              <a:tr h="651911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sequences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resolvable through data collection from CROWN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47701"/>
                  </a:ext>
                </a:extLst>
              </a:tr>
              <a:tr h="1769474"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Baseline CNS metastases as a potential treatment effect modifier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EAG note it is unclear how additional data collection via the CDF could help to resolve this issue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Company plan to conduct a Delphi panel on the proportion of people with CNS metastases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46353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4E19D17-809F-A6D1-AC6D-6051E16E8C9A}"/>
              </a:ext>
            </a:extLst>
          </p:cNvPr>
          <p:cNvSpPr txBox="1"/>
          <p:nvPr/>
        </p:nvSpPr>
        <p:spPr>
          <a:xfrm>
            <a:off x="127913" y="1440666"/>
            <a:ext cx="52060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Figure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Comparison of PFS extrapolations – lorlatinib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4A44D9-91C0-6EE7-09EE-E3709886B33A}"/>
              </a:ext>
            </a:extLst>
          </p:cNvPr>
          <p:cNvSpPr txBox="1"/>
          <p:nvPr/>
        </p:nvSpPr>
        <p:spPr>
          <a:xfrm>
            <a:off x="5393882" y="789855"/>
            <a:ext cx="2745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CDF consideration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F7DBF9-CA6C-CE78-916D-EE159E55E3B6}"/>
              </a:ext>
            </a:extLst>
          </p:cNvPr>
          <p:cNvSpPr/>
          <p:nvPr/>
        </p:nvSpPr>
        <p:spPr>
          <a:xfrm>
            <a:off x="127913" y="2086997"/>
            <a:ext cx="5082262" cy="398995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8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EFE205-62C8-93F5-494B-89AE2E143521}"/>
              </a:ext>
            </a:extLst>
          </p:cNvPr>
          <p:cNvSpPr/>
          <p:nvPr/>
        </p:nvSpPr>
        <p:spPr>
          <a:xfrm>
            <a:off x="192504" y="6371924"/>
            <a:ext cx="779647" cy="2511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D93695-09B2-F3A7-FA3C-845401B5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cost-effectiveness issues from ACM1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158DD-302C-D00D-88A6-B45FE31D9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4303" y="6528551"/>
            <a:ext cx="10991746" cy="444021"/>
          </a:xfrm>
        </p:spPr>
        <p:txBody>
          <a:bodyPr>
            <a:normAutofit fontScale="85000" lnSpcReduction="10000"/>
          </a:bodyPr>
          <a:lstStyle/>
          <a:p>
            <a:r>
              <a:rPr lang="en-GB" sz="1200" dirty="0"/>
              <a:t>Abbreviations: </a:t>
            </a:r>
            <a:r>
              <a:rPr lang="en-GB" sz="1200" dirty="0">
                <a:effectLst/>
                <a:ea typeface="Calibri" panose="020F0502020204030204" pitchFamily="34" charset="0"/>
              </a:rPr>
              <a:t>ALK, anaplastic lymphoma kinase; CNS, central nervous system; EAG, external assessment group; ECOG, Eastern </a:t>
            </a:r>
            <a:r>
              <a:rPr lang="en-GB" sz="1200" dirty="0">
                <a:ea typeface="Calibri" panose="020F0502020204030204" pitchFamily="34" charset="0"/>
              </a:rPr>
              <a:t>C</a:t>
            </a:r>
            <a:r>
              <a:rPr lang="en-GB" sz="1200" dirty="0">
                <a:effectLst/>
                <a:ea typeface="Calibri" panose="020F0502020204030204" pitchFamily="34" charset="0"/>
              </a:rPr>
              <a:t>ooperative </a:t>
            </a:r>
            <a:r>
              <a:rPr lang="en-GB" sz="1200" dirty="0">
                <a:ea typeface="Calibri" panose="020F0502020204030204" pitchFamily="34" charset="0"/>
              </a:rPr>
              <a:t>O</a:t>
            </a:r>
            <a:r>
              <a:rPr lang="en-GB" sz="1200" dirty="0">
                <a:effectLst/>
                <a:ea typeface="Calibri" panose="020F0502020204030204" pitchFamily="34" charset="0"/>
              </a:rPr>
              <a:t>ncology </a:t>
            </a:r>
            <a:r>
              <a:rPr lang="en-GB" sz="1200" dirty="0">
                <a:ea typeface="Calibri" panose="020F0502020204030204" pitchFamily="34" charset="0"/>
              </a:rPr>
              <a:t>G</a:t>
            </a:r>
            <a:r>
              <a:rPr lang="en-GB" sz="1200" dirty="0">
                <a:effectLst/>
                <a:ea typeface="Calibri" panose="020F0502020204030204" pitchFamily="34" charset="0"/>
              </a:rPr>
              <a:t>roup; HRQoL, health-related quality of life; NMA, network meta-analysis; OS, overall survival; PD, progressed disease; PPS, post-progression survival; RDI, relative dose intensity; TKI, tyrosine kinase inhibitor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B17A37-DB24-033C-3F35-BD42721F1C2E}"/>
              </a:ext>
            </a:extLst>
          </p:cNvPr>
          <p:cNvSpPr txBox="1"/>
          <p:nvPr/>
        </p:nvSpPr>
        <p:spPr>
          <a:xfrm>
            <a:off x="376289" y="645229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cost-effectiveness issues</a:t>
            </a:r>
          </a:p>
        </p:txBody>
      </p:sp>
      <p:sp>
        <p:nvSpPr>
          <p:cNvPr id="11" name="Rectangle 10" descr="Marker showing slides are confidential ">
            <a:extLst>
              <a:ext uri="{FF2B5EF4-FFF2-40B4-BE49-F238E27FC236}">
                <a16:creationId xmlns:a16="http://schemas.microsoft.com/office/drawing/2014/main" id="{DBFBA24A-280C-4526-B3D8-B122622806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93A14E-0492-4580-CAA9-127AF19F06BF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  <p:graphicFrame>
        <p:nvGraphicFramePr>
          <p:cNvPr id="3" name="Table 2" descr="Table showing the key issues for discussion, including clinical and cost effectiveness">
            <a:extLst>
              <a:ext uri="{FF2B5EF4-FFF2-40B4-BE49-F238E27FC236}">
                <a16:creationId xmlns:a16="http://schemas.microsoft.com/office/drawing/2014/main" id="{FC56B9FE-2DF7-6C9A-3780-550BB57EA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523662"/>
              </p:ext>
            </p:extLst>
          </p:nvPr>
        </p:nvGraphicFramePr>
        <p:xfrm>
          <a:off x="466724" y="978801"/>
          <a:ext cx="1151091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876">
                  <a:extLst>
                    <a:ext uri="{9D8B030D-6E8A-4147-A177-3AD203B41FA5}">
                      <a16:colId xmlns:a16="http://schemas.microsoft.com/office/drawing/2014/main" val="3322847139"/>
                    </a:ext>
                  </a:extLst>
                </a:gridCol>
                <a:gridCol w="5505450">
                  <a:extLst>
                    <a:ext uri="{9D8B030D-6E8A-4147-A177-3AD203B41FA5}">
                      <a16:colId xmlns:a16="http://schemas.microsoft.com/office/drawing/2014/main" val="2381203084"/>
                    </a:ext>
                  </a:extLst>
                </a:gridCol>
                <a:gridCol w="1671584">
                  <a:extLst>
                    <a:ext uri="{9D8B030D-6E8A-4147-A177-3AD203B41FA5}">
                      <a16:colId xmlns:a16="http://schemas.microsoft.com/office/drawing/2014/main" val="31815433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Committee’s considerations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Updated by company?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52487"/>
                  </a:ext>
                </a:extLst>
              </a:tr>
              <a:tr h="549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PFS benefit is uncertain due to immaturity of CROWN data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Apply a treatment effect cap at 10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Unresolvable uncertainty remains</a:t>
                      </a: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25573"/>
                  </a:ext>
                </a:extLst>
              </a:tr>
              <a:tr h="47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Insufficient data available to model CNS PD health state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Remove the CNS PD health state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48228"/>
                  </a:ext>
                </a:extLst>
              </a:tr>
              <a:tr h="1020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Modelling treatment beyond progression on </a:t>
                      </a: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lorlatinib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Apply 5.7 months of treatment with lorlatinib post progression (1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and 2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Use </a:t>
                      </a: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XXXX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as proportion progressing to 2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-line lorlatinib after brigatinib / alectinib</a:t>
                      </a: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98671"/>
                  </a:ext>
                </a:extLst>
              </a:tr>
              <a:tr h="47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HRQoL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data from CROWN not reflective of real-world utilities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Use TA670 utility values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63053"/>
                  </a:ext>
                </a:extLst>
              </a:tr>
              <a:tr h="314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Dosing calculations 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(3.18)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Use RDI approach for lorlatinib</a:t>
                      </a:r>
                    </a:p>
                  </a:txBody>
                  <a:tcPr anchor="ctr">
                    <a:solidFill>
                      <a:srgbClr val="CCD8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60011"/>
                  </a:ext>
                </a:extLst>
              </a:tr>
              <a:tr h="1020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800" i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i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benefit is uncertain due to immaturity of data from CROWN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(3.16)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Additional information requested –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analyses exploring other data sources for PPS on chemotherapy after 1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-line ALK TKIs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analyses where risk of PPS is adjusted by CNS progression status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 PART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23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511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7447-53A7-C16B-EE76-B27564D2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Committee discussion at ACM2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1DDBF-992E-E8D1-3D7E-15AFCD271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6324" y="6087051"/>
            <a:ext cx="10487026" cy="676276"/>
          </a:xfrm>
        </p:spPr>
        <p:txBody>
          <a:bodyPr>
            <a:normAutofit/>
          </a:bodyPr>
          <a:lstStyle/>
          <a:p>
            <a:r>
              <a:rPr lang="en-GB" dirty="0"/>
              <a:t>Abbreviations: ACM, appraisal committee meeting; CDF, cancer drugs fund; CNS, central nervous system; PD, progressed disease; PFS, progression free survival; RDI, relative dose intensity; OS, overall survival; ICER, incremental cost-effectiveness ratio; </a:t>
            </a:r>
            <a:r>
              <a:rPr lang="en-GB" dirty="0" err="1"/>
              <a:t>ToT</a:t>
            </a:r>
            <a:r>
              <a:rPr lang="en-GB" dirty="0"/>
              <a:t>, time on treatment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128EF023-E901-A718-5D4A-ACF976027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40718"/>
              </p:ext>
            </p:extLst>
          </p:nvPr>
        </p:nvGraphicFramePr>
        <p:xfrm>
          <a:off x="91365" y="731520"/>
          <a:ext cx="12001501" cy="3856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757">
                  <a:extLst>
                    <a:ext uri="{9D8B030D-6E8A-4147-A177-3AD203B41FA5}">
                      <a16:colId xmlns:a16="http://schemas.microsoft.com/office/drawing/2014/main" val="1139463008"/>
                    </a:ext>
                  </a:extLst>
                </a:gridCol>
                <a:gridCol w="3097764">
                  <a:extLst>
                    <a:ext uri="{9D8B030D-6E8A-4147-A177-3AD203B41FA5}">
                      <a16:colId xmlns:a16="http://schemas.microsoft.com/office/drawing/2014/main" val="3050475308"/>
                    </a:ext>
                  </a:extLst>
                </a:gridCol>
                <a:gridCol w="4086808">
                  <a:extLst>
                    <a:ext uri="{9D8B030D-6E8A-4147-A177-3AD203B41FA5}">
                      <a16:colId xmlns:a16="http://schemas.microsoft.com/office/drawing/2014/main" val="784526980"/>
                    </a:ext>
                  </a:extLst>
                </a:gridCol>
                <a:gridCol w="1670179">
                  <a:extLst>
                    <a:ext uri="{9D8B030D-6E8A-4147-A177-3AD203B41FA5}">
                      <a16:colId xmlns:a16="http://schemas.microsoft.com/office/drawing/2014/main" val="938746631"/>
                    </a:ext>
                  </a:extLst>
                </a:gridCol>
                <a:gridCol w="1371993">
                  <a:extLst>
                    <a:ext uri="{9D8B030D-6E8A-4147-A177-3AD203B41FA5}">
                      <a16:colId xmlns:a16="http://schemas.microsoft.com/office/drawing/2014/main" val="970521102"/>
                    </a:ext>
                  </a:extLst>
                </a:gridCol>
              </a:tblGrid>
              <a:tr h="607466">
                <a:tc>
                  <a:txBody>
                    <a:bodyPr/>
                    <a:lstStyle/>
                    <a:p>
                      <a:r>
                        <a:rPr lang="en-GB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ICER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Committee preference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36114"/>
                  </a:ext>
                </a:extLst>
              </a:tr>
              <a:tr h="607466">
                <a:tc>
                  <a:txBody>
                    <a:bodyPr/>
                    <a:lstStyle/>
                    <a:p>
                      <a:r>
                        <a:rPr lang="en-GB" dirty="0"/>
                        <a:t>CNS PD health state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Should the CNS PD health state be removed?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Yes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2568705"/>
                  </a:ext>
                </a:extLst>
              </a:tr>
              <a:tr h="1128152">
                <a:tc>
                  <a:txBody>
                    <a:bodyPr/>
                    <a:lstStyle/>
                    <a:p>
                      <a:r>
                        <a:rPr lang="en-GB" dirty="0"/>
                        <a:t>Drug acquisition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Which costing method should be used?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Dosing information for </a:t>
                      </a:r>
                      <a:r>
                        <a:rPr lang="en-GB" dirty="0" err="1"/>
                        <a:t>lorlatinib</a:t>
                      </a:r>
                      <a:r>
                        <a:rPr lang="en-GB" dirty="0"/>
                        <a:t> from CROWN, RDI for comparators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RDI used consistently for all treatments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6469746"/>
                  </a:ext>
                </a:extLst>
              </a:tr>
              <a:tr h="693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Uncertainty in PFS / 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Is committee happy to accept the uncertainty?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473529"/>
                  </a:ext>
                </a:extLst>
              </a:tr>
              <a:tr h="693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CDF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Is lorlatinib suitable for the CDF?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Yes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</a:t>
                      </a:r>
                    </a:p>
                  </a:txBody>
                  <a:tcPr anchor="ctr">
                    <a:solidFill>
                      <a:srgbClr val="E8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155193"/>
                  </a:ext>
                </a:extLst>
              </a:tr>
            </a:tbl>
          </a:graphicData>
        </a:graphic>
      </p:graphicFrame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5EE323E-5D65-0BC1-412C-FE27F330E6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06" t="4575" r="14821" b="4613"/>
          <a:stretch/>
        </p:blipFill>
        <p:spPr>
          <a:xfrm>
            <a:off x="10167862" y="1474382"/>
            <a:ext cx="468000" cy="46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BA5E20-0FF7-0CC1-D434-A519D1A21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16268" t="3813" r="14723" b="4056"/>
          <a:stretch/>
        </p:blipFill>
        <p:spPr>
          <a:xfrm>
            <a:off x="10167862" y="3333042"/>
            <a:ext cx="468000" cy="46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6DEE43-0A01-72A2-9F5A-AE0A74C1AE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7862" y="2394735"/>
            <a:ext cx="46333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16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8606-EE3B-4162-BCBC-3B9A47EEE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A6E378-22B6-4860-A243-AB91A658EF0D}"/>
              </a:ext>
            </a:extLst>
          </p:cNvPr>
          <p:cNvSpPr txBox="1">
            <a:spLocks/>
          </p:cNvSpPr>
          <p:nvPr/>
        </p:nvSpPr>
        <p:spPr>
          <a:xfrm>
            <a:off x="548396" y="5996978"/>
            <a:ext cx="7713662" cy="4778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800" kern="1200">
                <a:solidFill>
                  <a:schemeClr val="bg1">
                    <a:lumMod val="95000"/>
                  </a:schemeClr>
                </a:solidFill>
                <a:latin typeface="Arial" panose="020F0502020204030203" pitchFamily="34" charset="0"/>
                <a:ea typeface="Arial" panose="020F0502020204030203" pitchFamily="34" charset="0"/>
                <a:cs typeface="Arial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© NICE 2023. All rights reserved. Subject to 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Notice of rights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GB" dirty="0">
                <a:latin typeface="Arial" panose="020B0604020202020204" pitchFamily="34" charset="0"/>
                <a:ea typeface="Arial" panose="02000503000000020004" pitchFamily="2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ea typeface="Arial" panose="0200050300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3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F84A-ABD8-B253-3A94-73852081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36" y="127327"/>
            <a:ext cx="11250785" cy="592817"/>
          </a:xfrm>
        </p:spPr>
        <p:txBody>
          <a:bodyPr/>
          <a:lstStyle/>
          <a:p>
            <a:r>
              <a:rPr lang="en-GB" dirty="0"/>
              <a:t>ALK-positive NSCLC 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reatment pathway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B7B06-D061-113A-DEBD-FA5253F7C9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073" y="6537259"/>
            <a:ext cx="9086850" cy="365125"/>
          </a:xfrm>
        </p:spPr>
        <p:txBody>
          <a:bodyPr>
            <a:normAutofit/>
          </a:bodyPr>
          <a:lstStyle/>
          <a:p>
            <a:r>
              <a:rPr lang="en-GB" dirty="0"/>
              <a:t>Abbreviations: ALK, anaplastic lymphoma kinase; NSCLC, non-small cell lung cancer; TA, technology appraisal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203A0E3-8324-9D2B-1301-8F99823FDCA9}"/>
              </a:ext>
            </a:extLst>
          </p:cNvPr>
          <p:cNvSpPr/>
          <p:nvPr/>
        </p:nvSpPr>
        <p:spPr>
          <a:xfrm>
            <a:off x="193500" y="2282766"/>
            <a:ext cx="4653068" cy="826105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4D8627B-7191-45F4-4B00-D4C07CDD41E3}"/>
              </a:ext>
            </a:extLst>
          </p:cNvPr>
          <p:cNvGrpSpPr/>
          <p:nvPr/>
        </p:nvGrpSpPr>
        <p:grpSpPr>
          <a:xfrm>
            <a:off x="498356" y="1684314"/>
            <a:ext cx="11041543" cy="4224562"/>
            <a:chOff x="443900" y="1703715"/>
            <a:chExt cx="11273609" cy="4388805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9BDC94D-E200-55C7-77DF-F3934335D430}"/>
                </a:ext>
              </a:extLst>
            </p:cNvPr>
            <p:cNvSpPr/>
            <p:nvPr/>
          </p:nvSpPr>
          <p:spPr>
            <a:xfrm>
              <a:off x="443901" y="1703715"/>
              <a:ext cx="11250785" cy="40387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panose="020B0604020202020204" pitchFamily="34" charset="0"/>
                </a:rPr>
                <a:t>Confirmed ALK-positive advanced NSCLC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4A9BAE7-9738-CC01-BD10-A5F28A3518ED}"/>
                </a:ext>
              </a:extLst>
            </p:cNvPr>
            <p:cNvSpPr/>
            <p:nvPr/>
          </p:nvSpPr>
          <p:spPr>
            <a:xfrm>
              <a:off x="489547" y="2439454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Alectinib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(TA536)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C4412C5-B68C-5F6F-D2CD-C7C231ADF1DA}"/>
                </a:ext>
              </a:extLst>
            </p:cNvPr>
            <p:cNvSpPr/>
            <p:nvPr/>
          </p:nvSpPr>
          <p:spPr>
            <a:xfrm>
              <a:off x="2838415" y="2435976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Brigatinib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(TA670)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909DDD-5F83-9E4B-F0E8-9FF97A8633B5}"/>
                </a:ext>
              </a:extLst>
            </p:cNvPr>
            <p:cNvSpPr/>
            <p:nvPr/>
          </p:nvSpPr>
          <p:spPr>
            <a:xfrm>
              <a:off x="5232877" y="2439454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>
                  <a:latin typeface="Arial" panose="020B0604020202020204" pitchFamily="34" charset="0"/>
                </a:rPr>
                <a:t>Ceritinib</a:t>
              </a:r>
              <a:endParaRPr lang="en-GB" dirty="0">
                <a:latin typeface="Arial" panose="020B0604020202020204" pitchFamily="34" charset="0"/>
              </a:endParaRP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(TA500)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77C6443-D604-2E86-C7A1-629E8E29AFBB}"/>
                </a:ext>
              </a:extLst>
            </p:cNvPr>
            <p:cNvSpPr/>
            <p:nvPr/>
          </p:nvSpPr>
          <p:spPr>
            <a:xfrm>
              <a:off x="7627339" y="2424947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Crizotinib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(TA406)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FDF773-6396-58E3-22EF-964F1A8B04B4}"/>
                </a:ext>
              </a:extLst>
            </p:cNvPr>
            <p:cNvSpPr/>
            <p:nvPr/>
          </p:nvSpPr>
          <p:spPr>
            <a:xfrm>
              <a:off x="10021801" y="2435976"/>
              <a:ext cx="1695708" cy="67962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Lorlatinib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(ID3896)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CB15C0B-10A9-AA63-570F-BD5AF87A6FAA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 flipH="1">
              <a:off x="6069293" y="2107589"/>
              <a:ext cx="1" cy="396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FBBF24F-3F51-95AA-8A7C-8C990A73321F}"/>
                </a:ext>
              </a:extLst>
            </p:cNvPr>
            <p:cNvCxnSpPr/>
            <p:nvPr/>
          </p:nvCxnSpPr>
          <p:spPr>
            <a:xfrm>
              <a:off x="1169324" y="2249967"/>
              <a:ext cx="9720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DEDB633-560D-708E-1D50-FF5DAE1708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9323" y="2246065"/>
              <a:ext cx="1" cy="18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B23DB5D-C2FF-90F5-D1F4-F2204D4640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04381" y="2254113"/>
              <a:ext cx="1" cy="18699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CCA3BD74-C815-D8CF-4D93-791C29377C95}"/>
                </a:ext>
              </a:extLst>
            </p:cNvPr>
            <p:cNvSpPr/>
            <p:nvPr/>
          </p:nvSpPr>
          <p:spPr>
            <a:xfrm>
              <a:off x="8573320" y="3506551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>
                  <a:latin typeface="Arial" panose="020B0604020202020204" pitchFamily="34" charset="0"/>
                </a:rPr>
                <a:t>Ceritinib</a:t>
              </a:r>
              <a:endParaRPr lang="en-GB" dirty="0">
                <a:latin typeface="Arial" panose="020B0604020202020204" pitchFamily="34" charset="0"/>
              </a:endParaRP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(TA395)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9F2B6FB2-B0CE-9F4C-E266-6CF407758F21}"/>
                </a:ext>
              </a:extLst>
            </p:cNvPr>
            <p:cNvSpPr/>
            <p:nvPr/>
          </p:nvSpPr>
          <p:spPr>
            <a:xfrm>
              <a:off x="6563370" y="3514878"/>
              <a:ext cx="1695708" cy="6796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Arial" panose="020B0604020202020204" pitchFamily="34" charset="0"/>
                </a:rPr>
                <a:t>Brigatinib</a:t>
              </a:r>
            </a:p>
            <a:p>
              <a:pPr algn="ctr"/>
              <a:r>
                <a:rPr lang="en-GB" dirty="0">
                  <a:latin typeface="Arial" panose="020B0604020202020204" pitchFamily="34" charset="0"/>
                </a:rPr>
                <a:t>(TA571)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9B2A5BA-583A-B515-A91D-678DB82C37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50856" y="3126748"/>
              <a:ext cx="1" cy="1224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AC7A670-AD99-4EBE-AB5D-CC8CF2B652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36834" y="3137003"/>
              <a:ext cx="1" cy="1224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2AB76E0C-2B99-1BE8-3B97-23A5E7F1AA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47324" y="3131401"/>
              <a:ext cx="1" cy="1224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145C6082-8173-5404-4C66-F5FD47FFB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04382" y="3105312"/>
              <a:ext cx="1" cy="180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1398479-87A5-A137-1816-3D1342437A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61072" y="3119076"/>
              <a:ext cx="1" cy="18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4630A9E-7F2E-19D7-19C9-CA8EDD3ECE72}"/>
                </a:ext>
              </a:extLst>
            </p:cNvPr>
            <p:cNvCxnSpPr/>
            <p:nvPr/>
          </p:nvCxnSpPr>
          <p:spPr>
            <a:xfrm>
              <a:off x="7323193" y="3297828"/>
              <a:ext cx="2268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33CBFD1-7EB5-2012-4553-26CBF2C818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38431" y="3303466"/>
              <a:ext cx="1" cy="216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36ED838-01C5-26C2-5267-0561A7CB9A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94267" y="3308103"/>
              <a:ext cx="1" cy="216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7E1883A0-284A-53E6-0823-3CFF65911184}"/>
                </a:ext>
              </a:extLst>
            </p:cNvPr>
            <p:cNvSpPr/>
            <p:nvPr/>
          </p:nvSpPr>
          <p:spPr>
            <a:xfrm>
              <a:off x="443901" y="4375143"/>
              <a:ext cx="9860099" cy="3906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panose="020B0604020202020204" pitchFamily="34" charset="0"/>
                </a:rPr>
                <a:t>Lorlatinib (TA628)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AF0DADF6-F26A-072C-BC37-FB15EFC7D6EC}"/>
                </a:ext>
              </a:extLst>
            </p:cNvPr>
            <p:cNvSpPr/>
            <p:nvPr/>
          </p:nvSpPr>
          <p:spPr>
            <a:xfrm>
              <a:off x="443900" y="4953469"/>
              <a:ext cx="11250786" cy="568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panose="020B0604020202020204" pitchFamily="34" charset="0"/>
                </a:rPr>
                <a:t>Atezolizumab with bevacizumab, carboplatin and paclitaxel (ABCP; TA584);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  <a:latin typeface="Arial" panose="020B0604020202020204" pitchFamily="34" charset="0"/>
                </a:rPr>
                <a:t>chemotherapy; or best supportive care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23D38B8A-593E-672D-412A-71A5010AC766}"/>
                </a:ext>
              </a:extLst>
            </p:cNvPr>
            <p:cNvSpPr/>
            <p:nvPr/>
          </p:nvSpPr>
          <p:spPr>
            <a:xfrm>
              <a:off x="443901" y="5727395"/>
              <a:ext cx="11273608" cy="3651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panose="020B0604020202020204" pitchFamily="34" charset="0"/>
                </a:rPr>
                <a:t>Best supportive care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B5F9DBF-DAB3-43C3-6C92-9810E913B7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46628" y="4765762"/>
              <a:ext cx="1" cy="18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9D3C71C7-2D77-B53A-A265-1AB489012E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29323" y="5537770"/>
              <a:ext cx="1" cy="18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 descr="Figure showing the company’s proposed treatment pathway for people with ALK-positive advanced NSCLC in UK clinical practice">
            <a:extLst>
              <a:ext uri="{FF2B5EF4-FFF2-40B4-BE49-F238E27FC236}">
                <a16:creationId xmlns:a16="http://schemas.microsoft.com/office/drawing/2014/main" id="{13BB4E14-309C-048A-A041-B4623B2B3EAF}"/>
              </a:ext>
            </a:extLst>
          </p:cNvPr>
          <p:cNvSpPr txBox="1"/>
          <p:nvPr/>
        </p:nvSpPr>
        <p:spPr>
          <a:xfrm>
            <a:off x="319864" y="1027676"/>
            <a:ext cx="10454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</a:rPr>
              <a:t>Figure </a:t>
            </a:r>
            <a:r>
              <a:rPr lang="en-GB" dirty="0">
                <a:latin typeface="Arial" panose="020B0604020202020204" pitchFamily="34" charset="0"/>
              </a:rPr>
              <a:t>Treatment pathway for people with ALK-positive advanced NSCLC in UK clinical practice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D2EB72-4BD8-710F-1D86-CCAB341B91E1}"/>
              </a:ext>
            </a:extLst>
          </p:cNvPr>
          <p:cNvSpPr txBox="1"/>
          <p:nvPr/>
        </p:nvSpPr>
        <p:spPr>
          <a:xfrm>
            <a:off x="1170324" y="3359265"/>
            <a:ext cx="24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Two comparators addressed in company submission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D040C5A-7B94-C6E3-6662-A58A5623221C}"/>
              </a:ext>
            </a:extLst>
          </p:cNvPr>
          <p:cNvCxnSpPr>
            <a:cxnSpLocks/>
          </p:cNvCxnSpPr>
          <p:nvPr/>
        </p:nvCxnSpPr>
        <p:spPr>
          <a:xfrm flipH="1" flipV="1">
            <a:off x="2475307" y="3133340"/>
            <a:ext cx="264" cy="288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E245AB-10C7-E828-BB55-7046472A35F3}"/>
              </a:ext>
            </a:extLst>
          </p:cNvPr>
          <p:cNvCxnSpPr>
            <a:cxnSpLocks/>
          </p:cNvCxnSpPr>
          <p:nvPr/>
        </p:nvCxnSpPr>
        <p:spPr>
          <a:xfrm flipH="1">
            <a:off x="9473310" y="4077873"/>
            <a:ext cx="1" cy="1732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A1A433-90F6-95C5-C653-623EEF4330E3}"/>
              </a:ext>
            </a:extLst>
          </p:cNvPr>
          <p:cNvCxnSpPr>
            <a:cxnSpLocks/>
          </p:cNvCxnSpPr>
          <p:nvPr/>
        </p:nvCxnSpPr>
        <p:spPr>
          <a:xfrm flipH="1">
            <a:off x="7240310" y="4085595"/>
            <a:ext cx="1" cy="1732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4FD3BD1-0D92-A94A-DD5E-B92C50F66C95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324152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6E4B04F4-38E7-B0BE-36A2-553F8C5A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Lorlatinib</a:t>
            </a:r>
            <a:r>
              <a:rPr lang="en-GB" dirty="0"/>
              <a:t> (</a:t>
            </a:r>
            <a:r>
              <a:rPr lang="en-GB" dirty="0" err="1"/>
              <a:t>Lorviqua</a:t>
            </a:r>
            <a:r>
              <a:rPr lang="en-GB" dirty="0"/>
              <a:t>, Pfizer)</a:t>
            </a:r>
          </a:p>
        </p:txBody>
      </p:sp>
      <p:graphicFrame>
        <p:nvGraphicFramePr>
          <p:cNvPr id="2" name="Table 3" descr="Details of treatment, including marketing authorisation, mechanism of action, administration and price">
            <a:extLst>
              <a:ext uri="{FF2B5EF4-FFF2-40B4-BE49-F238E27FC236}">
                <a16:creationId xmlns:a16="http://schemas.microsoft.com/office/drawing/2014/main" id="{79149483-6D07-16D1-07CA-650AB724341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45238"/>
              </p:ext>
            </p:extLst>
          </p:nvPr>
        </p:nvGraphicFramePr>
        <p:xfrm>
          <a:off x="466724" y="1178020"/>
          <a:ext cx="11177995" cy="455030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023787">
                  <a:extLst>
                    <a:ext uri="{9D8B030D-6E8A-4147-A177-3AD203B41FA5}">
                      <a16:colId xmlns:a16="http://schemas.microsoft.com/office/drawing/2014/main" val="748657784"/>
                    </a:ext>
                  </a:extLst>
                </a:gridCol>
                <a:gridCol w="9154208">
                  <a:extLst>
                    <a:ext uri="{9D8B030D-6E8A-4147-A177-3AD203B41FA5}">
                      <a16:colId xmlns:a16="http://schemas.microsoft.com/office/drawing/2014/main" val="3173266189"/>
                    </a:ext>
                  </a:extLst>
                </a:gridCol>
              </a:tblGrid>
              <a:tr h="114314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authorisation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Lorlatinib as monotherapy is indicated for the treatment of adult patients with ALK-positive advanced NSCLC previously not treated with an ALK inhibitor or whose disease has progressed after prior treatment with an ALK inhibitor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MHRA marketing authorisation granted 23 September 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Granted ORBIS designation by the MHRA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016788"/>
                  </a:ext>
                </a:extLst>
              </a:tr>
              <a:tr h="147441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Mechanism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Lorlatinib inhibits the ALK and ROS1 receptor tyrosine kinases, acting against a range of ALK resistant mutations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inhibiting ALK phosphorylation and ROS1 activity, lorlatinib inhibits the downstream signalling, inducing cell death, which results in the inhibition of tumour cell growth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656975"/>
                  </a:ext>
                </a:extLst>
              </a:tr>
              <a:tr h="42412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recommended dose is 100 mg taken orally once daily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176351"/>
                  </a:ext>
                </a:extLst>
              </a:tr>
              <a:tr h="53782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price for lorlatinib of £5,283.00 per 30 x 100 mg 90 x 25 mg tablets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patient access scheme is available for </a:t>
                      </a:r>
                      <a:r>
                        <a:rPr lang="en-GB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lorlatinib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Updated PAS submitted ahead of ACM2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subject to a positive recommendation for the whole population in this appraisal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18220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ABFACB-CA18-CD7B-0466-26A7CE8BAC2F}"/>
              </a:ext>
            </a:extLst>
          </p:cNvPr>
          <p:cNvSpPr txBox="1"/>
          <p:nvPr/>
        </p:nvSpPr>
        <p:spPr>
          <a:xfrm>
            <a:off x="364566" y="808688"/>
            <a:ext cx="2796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Technology details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A808DAA4-41B6-3BC7-13BD-692B01E709DC}"/>
              </a:ext>
            </a:extLst>
          </p:cNvPr>
          <p:cNvSpPr txBox="1">
            <a:spLocks/>
          </p:cNvSpPr>
          <p:nvPr/>
        </p:nvSpPr>
        <p:spPr>
          <a:xfrm>
            <a:off x="1260390" y="6224119"/>
            <a:ext cx="10354961" cy="567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ACM, appraisal committee meeting; ALK, anaplastic lymphoma kinase; NSCLC, non-small cell lung cancer; MHRA, Medicines and Health Regulatory Agency; PAS, patient access scheme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E8E75E-833D-A184-5C2C-42E5CA11A93C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3890231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62" y="722208"/>
            <a:ext cx="5477065" cy="1276350"/>
          </a:xfrm>
        </p:spPr>
        <p:txBody>
          <a:bodyPr>
            <a:normAutofit/>
          </a:bodyPr>
          <a:lstStyle/>
          <a:p>
            <a:r>
              <a:rPr lang="en-GB" dirty="0"/>
              <a:t>Clinical effectiveness recap</a:t>
            </a:r>
          </a:p>
        </p:txBody>
      </p:sp>
    </p:spTree>
    <p:extLst>
      <p:ext uri="{BB962C8B-B14F-4D97-AF65-F5344CB8AC3E}">
        <p14:creationId xmlns:p14="http://schemas.microsoft.com/office/powerpoint/2010/main" val="391230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 descr="Key clinical trials, including design, population, intervention, comparators">
            <a:extLst>
              <a:ext uri="{FF2B5EF4-FFF2-40B4-BE49-F238E27FC236}">
                <a16:creationId xmlns:a16="http://schemas.microsoft.com/office/drawing/2014/main" id="{89918375-094B-4553-88CB-E44FC8AEF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83954"/>
              </p:ext>
            </p:extLst>
          </p:nvPr>
        </p:nvGraphicFramePr>
        <p:xfrm>
          <a:off x="429553" y="1341760"/>
          <a:ext cx="8941359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4634">
                  <a:extLst>
                    <a:ext uri="{9D8B030D-6E8A-4147-A177-3AD203B41FA5}">
                      <a16:colId xmlns:a16="http://schemas.microsoft.com/office/drawing/2014/main" val="2781295461"/>
                    </a:ext>
                  </a:extLst>
                </a:gridCol>
                <a:gridCol w="6536725">
                  <a:extLst>
                    <a:ext uri="{9D8B030D-6E8A-4147-A177-3AD203B41FA5}">
                      <a16:colId xmlns:a16="http://schemas.microsoft.com/office/drawing/2014/main" val="458621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CROWN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(NCT03052608)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35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Design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3, multicentre, open label, parallel, two-arm randomised trial</a:t>
                      </a:r>
                      <a:endParaRPr lang="en-GB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3507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Population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Adults with advanced ALK-positive NSCLC who had received no previous systemic treatment for metastatic disease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64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Intervention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Lorlatinib 100 mg, oral once daily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6869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Comparator(s)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Crizotinib 250 mg, oral twice daily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960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Median duration of follow-up*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Lorlatinib PFS: </a:t>
                      </a:r>
                      <a:r>
                        <a:rPr lang="en-GB" u="sng" dirty="0">
                          <a:highlight>
                            <a:srgbClr val="000000"/>
                          </a:highlight>
                          <a:latin typeface="Arial" panose="020B0604020202020204" pitchFamily="34" charset="0"/>
                        </a:rPr>
                        <a:t>XXXXXXX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; crizotinib PFS: </a:t>
                      </a:r>
                      <a:r>
                        <a:rPr lang="en-GB" u="sng" dirty="0">
                          <a:highlight>
                            <a:srgbClr val="000000"/>
                          </a:highlight>
                          <a:latin typeface="Arial" panose="020B0604020202020204" pitchFamily="34" charset="0"/>
                        </a:rPr>
                        <a:t>XXXXXXX</a:t>
                      </a:r>
                      <a:endParaRPr lang="en-GB" sz="1800" b="0" u="sng" kern="1200" dirty="0">
                        <a:solidFill>
                          <a:schemeClr val="dk1"/>
                        </a:solidFill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Lorlatinib OS: </a:t>
                      </a:r>
                      <a:r>
                        <a:rPr lang="en-GB" u="sng" dirty="0">
                          <a:highlight>
                            <a:srgbClr val="000000"/>
                          </a:highlight>
                          <a:latin typeface="Arial" panose="020B0604020202020204" pitchFamily="34" charset="0"/>
                        </a:rPr>
                        <a:t>XXXXXXX</a:t>
                      </a:r>
                      <a:r>
                        <a:rPr lang="en-GB" dirty="0">
                          <a:latin typeface="Arial" panose="020B0604020202020204" pitchFamily="34" charset="0"/>
                        </a:rPr>
                        <a:t>; crizotinib OS: </a:t>
                      </a:r>
                      <a:r>
                        <a:rPr lang="en-GB" u="sng" dirty="0">
                          <a:highlight>
                            <a:srgbClr val="000000"/>
                          </a:highlight>
                          <a:latin typeface="Arial" panose="020B0604020202020204" pitchFamily="34" charset="0"/>
                        </a:rPr>
                        <a:t>XXXXXXX</a:t>
                      </a:r>
                      <a:endParaRPr lang="en-GB" sz="1800" u="sng" kern="1200" dirty="0">
                        <a:solidFill>
                          <a:schemeClr val="dk1"/>
                        </a:solidFill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52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Primary outcome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PFS based on BICR assessment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755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Key secondary outcomes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OS, PFS based on investigator’s assessment, response rates, IC outcomes, adverse effects of treatment,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HRQoL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38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Locations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</a:rPr>
                        <a:t>Multinational (104 sites in 23 countries [3 UK sites])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38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Used in model?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692530"/>
                  </a:ext>
                </a:extLst>
              </a:tr>
            </a:tbl>
          </a:graphicData>
        </a:graphic>
      </p:graphicFrame>
      <p:sp>
        <p:nvSpPr>
          <p:cNvPr id="8" name="Right Arrow 36">
            <a:extLst>
              <a:ext uri="{FF2B5EF4-FFF2-40B4-BE49-F238E27FC236}">
                <a16:creationId xmlns:a16="http://schemas.microsoft.com/office/drawing/2014/main" id="{756E2F13-D4D8-C5BE-7F1E-FB7017DDE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918553" y="5010288"/>
            <a:ext cx="1145376" cy="396000"/>
          </a:xfrm>
          <a:prstGeom prst="rightArrow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Right Arrow 36">
            <a:extLst>
              <a:ext uri="{FF2B5EF4-FFF2-40B4-BE49-F238E27FC236}">
                <a16:creationId xmlns:a16="http://schemas.microsoft.com/office/drawing/2014/main" id="{2E5CDA22-1B1B-92BF-C865-E9844F75B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918553" y="3986584"/>
            <a:ext cx="1145376" cy="396000"/>
          </a:xfrm>
          <a:prstGeom prst="rightArrow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8E7892-21FA-C57C-C950-AF55E9490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23" y="130182"/>
            <a:ext cx="11250785" cy="592817"/>
          </a:xfrm>
        </p:spPr>
        <p:txBody>
          <a:bodyPr>
            <a:normAutofit fontScale="90000"/>
          </a:bodyPr>
          <a:lstStyle/>
          <a:p>
            <a:r>
              <a:rPr lang="en-GB" dirty="0"/>
              <a:t>Key clinical trial</a:t>
            </a:r>
            <a:br>
              <a:rPr lang="en-GB" dirty="0"/>
            </a:b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7995DE-9DA1-9BF3-C883-01E01F0FFA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223" y="594016"/>
            <a:ext cx="11250786" cy="52083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Overall survival data from CROWN trial are immature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2C32A-5172-5197-BF1F-611F11B62544}"/>
              </a:ext>
            </a:extLst>
          </p:cNvPr>
          <p:cNvSpPr txBox="1">
            <a:spLocks/>
          </p:cNvSpPr>
          <p:nvPr/>
        </p:nvSpPr>
        <p:spPr>
          <a:xfrm>
            <a:off x="982704" y="6143744"/>
            <a:ext cx="10826438" cy="731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Inter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*PFS measured at September 2021 DCO; OS measured at March 2020 DCO				            Abbreviations: ALK, anaplastic lymphoma kinase; NSCLC, non-small cell lung cancer; PFS, progression-free survival; BICR, blinded independent central review; OS, overall survival; IC, intracranial outcomes; HRQoL, health-related quality of life; DCO, data cut-off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FEDCC-5B55-B3DD-093C-E0627B29E4C3}"/>
              </a:ext>
            </a:extLst>
          </p:cNvPr>
          <p:cNvSpPr txBox="1"/>
          <p:nvPr/>
        </p:nvSpPr>
        <p:spPr>
          <a:xfrm>
            <a:off x="321223" y="972428"/>
            <a:ext cx="438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</a:rPr>
              <a:t>Table </a:t>
            </a:r>
            <a:r>
              <a:rPr lang="en-GB" dirty="0">
                <a:latin typeface="Arial" panose="020B0604020202020204" pitchFamily="34" charset="0"/>
              </a:rPr>
              <a:t>Clinical trial designs and outcomes</a:t>
            </a:r>
          </a:p>
        </p:txBody>
      </p:sp>
      <p:sp>
        <p:nvSpPr>
          <p:cNvPr id="10" name="Parallelogram 9" descr="Text box on further information about the CRWON trial">
            <a:extLst>
              <a:ext uri="{FF2B5EF4-FFF2-40B4-BE49-F238E27FC236}">
                <a16:creationId xmlns:a16="http://schemas.microsoft.com/office/drawing/2014/main" id="{703AFFFA-C766-8087-9BC7-5F959F6573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559381" y="2752725"/>
            <a:ext cx="2509271" cy="3366620"/>
          </a:xfrm>
          <a:prstGeom prst="parallelogram">
            <a:avLst>
              <a:gd name="adj" fmla="val 0"/>
            </a:avLst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 data immature and was not measured at September 2021 DCO but the March 2020 DCO</a:t>
            </a:r>
          </a:p>
          <a:p>
            <a:endParaRPr lang="en-GB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Further data-cuts for OS of the CROWN trial are scheduled for 2025 and 2028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 10" descr="Marker showing slides are confidential ">
            <a:extLst>
              <a:ext uri="{FF2B5EF4-FFF2-40B4-BE49-F238E27FC236}">
                <a16:creationId xmlns:a16="http://schemas.microsoft.com/office/drawing/2014/main" id="{A5575F4A-C0DE-6CC4-ED92-569A29C6D6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7D874-EFB1-B719-CFE3-C289898B0D9E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267352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F7D0720-335D-B8C7-91E0-B11100A2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CROWN results: progression-free survival </a:t>
            </a:r>
            <a:br>
              <a:rPr lang="en-GB" sz="3200" dirty="0"/>
            </a:b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B979FEA-AEE2-05CA-4BDD-9B934BEDF4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9175" y="6343650"/>
            <a:ext cx="9939338" cy="365125"/>
          </a:xfrm>
        </p:spPr>
        <p:txBody>
          <a:bodyPr>
            <a:noAutofit/>
          </a:bodyPr>
          <a:lstStyle/>
          <a:p>
            <a:r>
              <a:rPr lang="en-GB" dirty="0"/>
              <a:t>Abbreviations: DCO, data cut-off; BICR, blinded independent central review; CI, confidence interval; FAS, full analysis set; HR, hazard ratio; PFS, progression-free survival; RECIST v1.1, Response Evaluation Criteria in Solid Tumour version 1.1</a:t>
            </a:r>
          </a:p>
          <a:p>
            <a:r>
              <a:rPr lang="en-GB" dirty="0"/>
              <a:t>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4EEFAB-CD0E-9947-EAFD-3ABCDA3E58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Lorlatinib versus crizotinib showed a clinically meaningful improvement in BICR-assessed PFS</a:t>
            </a:r>
          </a:p>
        </p:txBody>
      </p:sp>
      <p:sp>
        <p:nvSpPr>
          <p:cNvPr id="14" name="Rectangle 13" descr="Marker showing slides are confidential ">
            <a:extLst>
              <a:ext uri="{FF2B5EF4-FFF2-40B4-BE49-F238E27FC236}">
                <a16:creationId xmlns:a16="http://schemas.microsoft.com/office/drawing/2014/main" id="{FA56152F-B5A9-F1A9-A1CE-DC34437B6D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6" name="TextBox 5" descr="Text box showing results ">
            <a:extLst>
              <a:ext uri="{FF2B5EF4-FFF2-40B4-BE49-F238E27FC236}">
                <a16:creationId xmlns:a16="http://schemas.microsoft.com/office/drawing/2014/main" id="{E4BD4DB9-9BC9-D193-3C56-5BDB65FFC814}"/>
              </a:ext>
            </a:extLst>
          </p:cNvPr>
          <p:cNvSpPr txBox="1"/>
          <p:nvPr/>
        </p:nvSpPr>
        <p:spPr>
          <a:xfrm>
            <a:off x="6528831" y="2313422"/>
            <a:ext cx="5257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Comparison versus crizotinib (stratified analysis):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HR: </a:t>
            </a:r>
            <a:r>
              <a:rPr lang="en-GB" sz="1800" u="sng" dirty="0">
                <a:effectLst/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XXX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(95% CI: </a:t>
            </a:r>
            <a:r>
              <a:rPr lang="en-GB" sz="1800" u="sng" dirty="0">
                <a:effectLst/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XXXX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GB" sz="1800" u="sng" dirty="0">
                <a:effectLst/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XXXX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stratified 1-sided p-value </a:t>
            </a:r>
            <a:r>
              <a:rPr lang="en-GB" sz="1800" u="sng" dirty="0">
                <a:effectLst/>
                <a:highlight>
                  <a:srgbClr val="000000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XXXXX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927C9B-8ECF-2D0B-A2ED-64A2C4693575}"/>
              </a:ext>
            </a:extLst>
          </p:cNvPr>
          <p:cNvSpPr txBox="1"/>
          <p:nvPr/>
        </p:nvSpPr>
        <p:spPr>
          <a:xfrm>
            <a:off x="191312" y="153189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Kaplan–Meier plot of PFS based on BICR assessment (RECIST v1.1), FAS (September 2021 DCO)</a:t>
            </a:r>
          </a:p>
        </p:txBody>
      </p:sp>
      <p:graphicFrame>
        <p:nvGraphicFramePr>
          <p:cNvPr id="2" name="Content Placeholder 4" descr="Table showing results">
            <a:extLst>
              <a:ext uri="{FF2B5EF4-FFF2-40B4-BE49-F238E27FC236}">
                <a16:creationId xmlns:a16="http://schemas.microsoft.com/office/drawing/2014/main" id="{EAD915DF-57AB-395B-BC0F-30663E1928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644339"/>
              </p:ext>
            </p:extLst>
          </p:nvPr>
        </p:nvGraphicFramePr>
        <p:xfrm>
          <a:off x="6680201" y="3702489"/>
          <a:ext cx="5257800" cy="1805880"/>
        </p:xfrm>
        <a:graphic>
          <a:graphicData uri="http://schemas.openxmlformats.org/drawingml/2006/table">
            <a:tbl>
              <a:tblPr firstRow="1" firstCol="1" lastRow="1" bandRow="1">
                <a:tableStyleId>{F5AB1C69-6EDB-4FF4-983F-18BD219EF322}</a:tableStyleId>
              </a:tblPr>
              <a:tblGrid>
                <a:gridCol w="1893496">
                  <a:extLst>
                    <a:ext uri="{9D8B030D-6E8A-4147-A177-3AD203B41FA5}">
                      <a16:colId xmlns:a16="http://schemas.microsoft.com/office/drawing/2014/main" val="811320056"/>
                    </a:ext>
                  </a:extLst>
                </a:gridCol>
                <a:gridCol w="1484703">
                  <a:extLst>
                    <a:ext uri="{9D8B030D-6E8A-4147-A177-3AD203B41FA5}">
                      <a16:colId xmlns:a16="http://schemas.microsoft.com/office/drawing/2014/main" val="203532930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4030971435"/>
                    </a:ext>
                  </a:extLst>
                </a:gridCol>
              </a:tblGrid>
              <a:tr h="366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Lorlatinib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(n=149)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Crizotinib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(n=147)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9809261"/>
                  </a:ext>
                </a:extLst>
              </a:tr>
              <a:tr h="628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(95% CI) PFS, months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85631"/>
                  </a:ext>
                </a:extLst>
              </a:tr>
              <a:tr h="628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duration of follow-up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9293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2DCBF90-6430-0669-C523-207B60F9296F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3D2378-C265-8E40-886C-BD136BECE208}"/>
              </a:ext>
            </a:extLst>
          </p:cNvPr>
          <p:cNvSpPr/>
          <p:nvPr/>
        </p:nvSpPr>
        <p:spPr>
          <a:xfrm>
            <a:off x="279652" y="2252614"/>
            <a:ext cx="5921379" cy="40166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88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F7D0720-335D-B8C7-91E0-B11100A2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CROWN results: overall survival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4EEFAB-CD0E-9947-EAFD-3ABCDA3E58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4491" y="766659"/>
            <a:ext cx="11250786" cy="52083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Robust conclusions cannot be drawn from the overall survival data yet</a:t>
            </a:r>
          </a:p>
        </p:txBody>
      </p:sp>
      <p:sp>
        <p:nvSpPr>
          <p:cNvPr id="14" name="Rectangle 13" descr="Marker showing slides are confidential ">
            <a:extLst>
              <a:ext uri="{FF2B5EF4-FFF2-40B4-BE49-F238E27FC236}">
                <a16:creationId xmlns:a16="http://schemas.microsoft.com/office/drawing/2014/main" id="{FA56152F-B5A9-F1A9-A1CE-DC34437B6D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3999" y="0"/>
            <a:ext cx="1734065" cy="26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68116C-80D4-5D1E-01B5-6C16E134C0C1}"/>
              </a:ext>
            </a:extLst>
          </p:cNvPr>
          <p:cNvSpPr txBox="1"/>
          <p:nvPr/>
        </p:nvSpPr>
        <p:spPr>
          <a:xfrm>
            <a:off x="474491" y="1626545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</a:t>
            </a: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Kaplan–Meier plot of OS; FAS (March 2020 DCO)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624D3717-84C6-DB81-5919-4E87EE443B22}"/>
              </a:ext>
            </a:extLst>
          </p:cNvPr>
          <p:cNvSpPr txBox="1">
            <a:spLocks/>
          </p:cNvSpPr>
          <p:nvPr/>
        </p:nvSpPr>
        <p:spPr>
          <a:xfrm>
            <a:off x="1511301" y="6439267"/>
            <a:ext cx="10541000" cy="3104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Inter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DCO, data cut-off; CI, confidence interval; FAS, full analysis set; HR, hazard ratio; OS, overall survival</a:t>
            </a:r>
          </a:p>
        </p:txBody>
      </p:sp>
      <p:sp>
        <p:nvSpPr>
          <p:cNvPr id="7" name="TextBox 6" descr="Text box showing results ">
            <a:extLst>
              <a:ext uri="{FF2B5EF4-FFF2-40B4-BE49-F238E27FC236}">
                <a16:creationId xmlns:a16="http://schemas.microsoft.com/office/drawing/2014/main" id="{9FC0061C-B10C-2B54-4D11-F1264FCA20FC}"/>
              </a:ext>
            </a:extLst>
          </p:cNvPr>
          <p:cNvSpPr txBox="1"/>
          <p:nvPr/>
        </p:nvSpPr>
        <p:spPr>
          <a:xfrm>
            <a:off x="6781801" y="3400215"/>
            <a:ext cx="5257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Comparison versus crizotinib (stratified analysis):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HR: </a:t>
            </a:r>
            <a:r>
              <a:rPr lang="en-GB" sz="18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0.72 (95% CI: 0.41, 1.25)</a:t>
            </a:r>
          </a:p>
        </p:txBody>
      </p:sp>
      <p:graphicFrame>
        <p:nvGraphicFramePr>
          <p:cNvPr id="9" name="Content Placeholder 4" descr="Table showing results">
            <a:extLst>
              <a:ext uri="{FF2B5EF4-FFF2-40B4-BE49-F238E27FC236}">
                <a16:creationId xmlns:a16="http://schemas.microsoft.com/office/drawing/2014/main" id="{C9444BF3-60ED-5CFE-17BB-5D01377D39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241335"/>
              </p:ext>
            </p:extLst>
          </p:nvPr>
        </p:nvGraphicFramePr>
        <p:xfrm>
          <a:off x="6781801" y="4202231"/>
          <a:ext cx="5257800" cy="1805880"/>
        </p:xfrm>
        <a:graphic>
          <a:graphicData uri="http://schemas.openxmlformats.org/drawingml/2006/table">
            <a:tbl>
              <a:tblPr firstRow="1" firstCol="1" lastRow="1" bandRow="1">
                <a:tableStyleId>{F5AB1C69-6EDB-4FF4-983F-18BD219EF322}</a:tableStyleId>
              </a:tblPr>
              <a:tblGrid>
                <a:gridCol w="1893496">
                  <a:extLst>
                    <a:ext uri="{9D8B030D-6E8A-4147-A177-3AD203B41FA5}">
                      <a16:colId xmlns:a16="http://schemas.microsoft.com/office/drawing/2014/main" val="811320056"/>
                    </a:ext>
                  </a:extLst>
                </a:gridCol>
                <a:gridCol w="1484703">
                  <a:extLst>
                    <a:ext uri="{9D8B030D-6E8A-4147-A177-3AD203B41FA5}">
                      <a16:colId xmlns:a16="http://schemas.microsoft.com/office/drawing/2014/main" val="203532930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4030971435"/>
                    </a:ext>
                  </a:extLst>
                </a:gridCol>
              </a:tblGrid>
              <a:tr h="366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Lorlatinib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(n=149)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Crizotinib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(n=147)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9809261"/>
                  </a:ext>
                </a:extLst>
              </a:tr>
              <a:tr h="628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(95% CI) OS, months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85631"/>
                  </a:ext>
                </a:extLst>
              </a:tr>
              <a:tr h="628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duration of follow-up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u="sng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24" marR="68524" marT="0" marB="0"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92936"/>
                  </a:ext>
                </a:extLst>
              </a:tr>
            </a:tbl>
          </a:graphicData>
        </a:graphic>
      </p:graphicFrame>
      <p:sp>
        <p:nvSpPr>
          <p:cNvPr id="15" name="TextBox 14" descr="Additional comments about CROWN trial data">
            <a:extLst>
              <a:ext uri="{FF2B5EF4-FFF2-40B4-BE49-F238E27FC236}">
                <a16:creationId xmlns:a16="http://schemas.microsoft.com/office/drawing/2014/main" id="{C1AC5569-C6EE-D2E7-F847-CD469BAD5B5D}"/>
              </a:ext>
            </a:extLst>
          </p:cNvPr>
          <p:cNvSpPr txBox="1"/>
          <p:nvPr/>
        </p:nvSpPr>
        <p:spPr>
          <a:xfrm>
            <a:off x="6781801" y="1637785"/>
            <a:ext cx="5006644" cy="163449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survival data are still immature from CROWN, and were not measured at September 2021 DCO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Company presents OS data from March 2020 DCO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96B5C-DFA0-2FB3-D1FE-4DCCD4625556}"/>
              </a:ext>
            </a:extLst>
          </p:cNvPr>
          <p:cNvSpPr txBox="1"/>
          <p:nvPr/>
        </p:nvSpPr>
        <p:spPr>
          <a:xfrm>
            <a:off x="10805327" y="0"/>
            <a:ext cx="1386673" cy="371789"/>
          </a:xfrm>
          <a:prstGeom prst="rect">
            <a:avLst/>
          </a:prstGeom>
          <a:solidFill>
            <a:srgbClr val="2280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RECAP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9DAA99-F0E2-9C29-6206-72DEB1E2D08E}"/>
              </a:ext>
            </a:extLst>
          </p:cNvPr>
          <p:cNvSpPr/>
          <p:nvPr/>
        </p:nvSpPr>
        <p:spPr>
          <a:xfrm>
            <a:off x="573223" y="2004707"/>
            <a:ext cx="5732145" cy="37261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64277"/>
      </p:ext>
    </p:extLst>
  </p:cSld>
  <p:clrMapOvr>
    <a:masterClrMapping/>
  </p:clrMapOvr>
</p:sld>
</file>

<file path=ppt/theme/theme1.xml><?xml version="1.0" encoding="utf-8"?>
<a:theme xmlns:a="http://schemas.openxmlformats.org/drawingml/2006/main" name="NICE">
  <a:themeElements>
    <a:clrScheme name="NICE colour palette">
      <a:dk1>
        <a:srgbClr val="000000"/>
      </a:dk1>
      <a:lt1>
        <a:srgbClr val="FFFFFF"/>
      </a:lt1>
      <a:dk2>
        <a:srgbClr val="00436C"/>
      </a:dk2>
      <a:lt2>
        <a:srgbClr val="F7F3F1"/>
      </a:lt2>
      <a:accent1>
        <a:srgbClr val="228096"/>
      </a:accent1>
      <a:accent2>
        <a:srgbClr val="00436C"/>
      </a:accent2>
      <a:accent3>
        <a:srgbClr val="EAD054"/>
      </a:accent3>
      <a:accent4>
        <a:srgbClr val="EDD8CD"/>
      </a:accent4>
      <a:accent5>
        <a:srgbClr val="37916D"/>
      </a:accent5>
      <a:accent6>
        <a:srgbClr val="D07B4C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NK">
      <a:srgbClr val="FFFFFF"/>
    </a:custClr>
    <a:custClr name="Black 100%">
      <a:srgbClr val="000000"/>
    </a:custClr>
    <a:custClr name="Soft cream 100%">
      <a:srgbClr val="DED5CA"/>
    </a:custClr>
    <a:custClr name="BLANK">
      <a:srgbClr val="FFFFFF"/>
    </a:custClr>
    <a:custClr name="Bold teal 100%">
      <a:srgbClr val="228096"/>
    </a:custClr>
    <a:custClr name="Deep blue 100%">
      <a:srgbClr val="00436C"/>
    </a:custClr>
    <a:custClr name="Positive yellow 100%">
      <a:srgbClr val="EAD054"/>
    </a:custClr>
    <a:custClr name="Warm pink 100%">
      <a:srgbClr val="EDD8CD"/>
    </a:custClr>
    <a:custClr name="Balanced green 100%">
      <a:srgbClr val="37906D"/>
    </a:custClr>
    <a:custClr name="Natural tan 100%">
      <a:srgbClr val="D07B4D"/>
    </a:custClr>
    <a:custClr name="BLANK">
      <a:srgbClr val="FFFFFF"/>
    </a:custClr>
    <a:custClr name="Black 75%">
      <a:srgbClr val="404040"/>
    </a:custClr>
    <a:custClr name="Soft cream 75%">
      <a:srgbClr val="E6E0D7"/>
    </a:custClr>
    <a:custClr name="BLANK">
      <a:srgbClr val="FFFFFF"/>
    </a:custClr>
    <a:custClr name="Bold teal 75%">
      <a:srgbClr val="59A0B0"/>
    </a:custClr>
    <a:custClr name="Deep blue 75%">
      <a:srgbClr val="407291"/>
    </a:custClr>
    <a:custClr name="Positive yellow 75%">
      <a:srgbClr val="EFDC7F"/>
    </a:custClr>
    <a:custClr name="Warm pink 75%">
      <a:srgbClr val="F2E2D9"/>
    </a:custClr>
    <a:custClr name="Balanced green 75%">
      <a:srgbClr val="69AC91"/>
    </a:custClr>
    <a:custClr name="Natural tan 75%">
      <a:srgbClr val="DC9C7A"/>
    </a:custClr>
    <a:custClr name="BLANK">
      <a:srgbClr val="FFFFFF"/>
    </a:custClr>
    <a:custClr name="Black 50%">
      <a:srgbClr val="808080"/>
    </a:custClr>
    <a:custClr name="Soft cream 50%">
      <a:srgbClr val="EEEAE4"/>
    </a:custClr>
    <a:custClr name="BLANK">
      <a:srgbClr val="FFFFFF"/>
    </a:custClr>
    <a:custClr name="Bold teal 50%">
      <a:srgbClr val="91C0CB"/>
    </a:custClr>
    <a:custClr name="Deep blue 50%">
      <a:srgbClr val="80A1B5"/>
    </a:custClr>
    <a:custClr name="Positive yellow 50%">
      <a:srgbClr val="F4E8AA"/>
    </a:custClr>
    <a:custClr name="Warm pink 50%">
      <a:srgbClr val="F6ECE6"/>
    </a:custClr>
    <a:custClr name="Balanced green 50%">
      <a:srgbClr val="9BC8B6"/>
    </a:custClr>
    <a:custClr name="Natural tan 50%">
      <a:srgbClr val="E7BDA6"/>
    </a:custClr>
    <a:custClr name="BLANK">
      <a:srgbClr val="FFFFFF"/>
    </a:custClr>
    <a:custClr name="Black 25%">
      <a:srgbClr val="BFBFBF"/>
    </a:custClr>
    <a:custClr name="Soft cream 25%">
      <a:srgbClr val="F7F4F1"/>
    </a:custClr>
    <a:custClr name="BLANK">
      <a:srgbClr val="FFFFFF"/>
    </a:custClr>
    <a:custClr name="Bold teal 25%">
      <a:srgbClr val="C8E0E6"/>
    </a:custClr>
    <a:custClr name="Deep blue 25%">
      <a:srgbClr val="BFD0DA"/>
    </a:custClr>
    <a:custClr name="Positive yellow 25%">
      <a:srgbClr val="FAF3D4"/>
    </a:custClr>
    <a:custClr name="Warm pink 25%">
      <a:srgbClr val="FBF5F2"/>
    </a:custClr>
    <a:custClr name="Balanced green 25%">
      <a:srgbClr val="CDE3DA"/>
    </a:custClr>
    <a:custClr name="Natural tan 25%">
      <a:srgbClr val="F3DED3"/>
    </a:custClr>
  </a:custClrLst>
  <a:extLst>
    <a:ext uri="{05A4C25C-085E-4340-85A3-A5531E510DB2}">
      <thm15:themeFamily xmlns:thm15="http://schemas.microsoft.com/office/thememl/2012/main" name="Committee Slide Template - Arial version.potx" id="{462705D8-B94B-4625-A653-0E222E3B1538}" vid="{194F61CD-24B9-45A3-BE4D-1C44A06E34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Committee Slide Template - Arial version</Template>
  <TotalTime>8044</TotalTime>
  <Words>4753</Words>
  <Application>Microsoft Office PowerPoint</Application>
  <PresentationFormat>Widescreen</PresentationFormat>
  <Paragraphs>591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Wingdings</vt:lpstr>
      <vt:lpstr>Times New Roman</vt:lpstr>
      <vt:lpstr>NICE</vt:lpstr>
      <vt:lpstr>Lorlatinib for untreated ALK-positive advanced non-small-cell lung cancer</vt:lpstr>
      <vt:lpstr>Key clinical issues from ACM1</vt:lpstr>
      <vt:lpstr>Key cost-effectiveness issues from ACM1</vt:lpstr>
      <vt:lpstr>ALK-positive NSCLC treatment pathway</vt:lpstr>
      <vt:lpstr>Lorlatinib (Lorviqua, Pfizer)</vt:lpstr>
      <vt:lpstr>Clinical effectiveness recap</vt:lpstr>
      <vt:lpstr>Key clinical trial </vt:lpstr>
      <vt:lpstr>CROWN results: progression-free survival  </vt:lpstr>
      <vt:lpstr>CROWN results: overall survival</vt:lpstr>
      <vt:lpstr>NMA results </vt:lpstr>
      <vt:lpstr>Cost effectiveness recap</vt:lpstr>
      <vt:lpstr>Company’s model overview </vt:lpstr>
      <vt:lpstr>Response to consultation</vt:lpstr>
      <vt:lpstr>Consultation responses (1)</vt:lpstr>
      <vt:lpstr>Consultation responses (2)</vt:lpstr>
      <vt:lpstr>Committee preferred assumptions and conclusions</vt:lpstr>
      <vt:lpstr>Committee recommendations for further analyses</vt:lpstr>
      <vt:lpstr>Committee discussion at ACM2 </vt:lpstr>
      <vt:lpstr>Key issue: Modelling the CNS PD health state (1) </vt:lpstr>
      <vt:lpstr>Key issue: Modelling the CNS PD health state (2) </vt:lpstr>
      <vt:lpstr>Key issue: Modelling the CNS PD health state (3) </vt:lpstr>
      <vt:lpstr>Key issue: Dosing method for lorlatinib</vt:lpstr>
      <vt:lpstr>Key issue: Uncertainty in PFS</vt:lpstr>
      <vt:lpstr>Key issue: Uncertainty in OS</vt:lpstr>
      <vt:lpstr>Cost-effectiveness results</vt:lpstr>
      <vt:lpstr>Cost-effectiveness results and scenarios</vt:lpstr>
      <vt:lpstr>Managed access</vt:lpstr>
      <vt:lpstr>Cancer Drugs Fund</vt:lpstr>
      <vt:lpstr>Feasibility of further data collection in CDF to resolve key uncertainties</vt:lpstr>
      <vt:lpstr>Committee discussion at ACM2 </vt:lpstr>
      <vt:lpstr>Thank you.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PowerPoint template</dc:title>
  <dc:creator>Ross Wilkinson</dc:creator>
  <cp:lastModifiedBy>Ross Wilkinson</cp:lastModifiedBy>
  <cp:revision>95</cp:revision>
  <dcterms:created xsi:type="dcterms:W3CDTF">2023-02-23T20:20:39Z</dcterms:created>
  <dcterms:modified xsi:type="dcterms:W3CDTF">2023-04-05T16:16:56Z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9d85d5-6d9e-4305-a294-1f636ec0f2d6_Enabled">
    <vt:lpwstr>true</vt:lpwstr>
  </property>
  <property fmtid="{D5CDD505-2E9C-101B-9397-08002B2CF9AE}" pid="3" name="MSIP_Label_c69d85d5-6d9e-4305-a294-1f636ec0f2d6_SetDate">
    <vt:lpwstr>2023-02-23T20:20:44Z</vt:lpwstr>
  </property>
  <property fmtid="{D5CDD505-2E9C-101B-9397-08002B2CF9AE}" pid="4" name="MSIP_Label_c69d85d5-6d9e-4305-a294-1f636ec0f2d6_Method">
    <vt:lpwstr>Standard</vt:lpwstr>
  </property>
  <property fmtid="{D5CDD505-2E9C-101B-9397-08002B2CF9AE}" pid="5" name="MSIP_Label_c69d85d5-6d9e-4305-a294-1f636ec0f2d6_Name">
    <vt:lpwstr>OFFICIAL</vt:lpwstr>
  </property>
  <property fmtid="{D5CDD505-2E9C-101B-9397-08002B2CF9AE}" pid="6" name="MSIP_Label_c69d85d5-6d9e-4305-a294-1f636ec0f2d6_SiteId">
    <vt:lpwstr>6030f479-b342-472d-a5dd-740ff7538de9</vt:lpwstr>
  </property>
  <property fmtid="{D5CDD505-2E9C-101B-9397-08002B2CF9AE}" pid="7" name="MSIP_Label_c69d85d5-6d9e-4305-a294-1f636ec0f2d6_ActionId">
    <vt:lpwstr>c551953a-c6dc-4642-8ae1-dd19b0fe0609</vt:lpwstr>
  </property>
  <property fmtid="{D5CDD505-2E9C-101B-9397-08002B2CF9AE}" pid="8" name="MSIP_Label_c69d85d5-6d9e-4305-a294-1f636ec0f2d6_ContentBits">
    <vt:lpwstr>0</vt:lpwstr>
  </property>
</Properties>
</file>