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1"/>
    <p:sldMasterId id="2147484137" r:id="rId2"/>
  </p:sldMasterIdLst>
  <p:notesMasterIdLst>
    <p:notesMasterId r:id="rId30"/>
  </p:notesMasterIdLst>
  <p:handoutMasterIdLst>
    <p:handoutMasterId r:id="rId31"/>
  </p:handoutMasterIdLst>
  <p:sldIdLst>
    <p:sldId id="2147478934" r:id="rId3"/>
    <p:sldId id="375" r:id="rId4"/>
    <p:sldId id="1802" r:id="rId5"/>
    <p:sldId id="2147478937" r:id="rId6"/>
    <p:sldId id="2147478935" r:id="rId7"/>
    <p:sldId id="1860" r:id="rId8"/>
    <p:sldId id="2147478938" r:id="rId9"/>
    <p:sldId id="2147478883" r:id="rId10"/>
    <p:sldId id="2147478920" r:id="rId11"/>
    <p:sldId id="2147478945" r:id="rId12"/>
    <p:sldId id="2147478919" r:id="rId13"/>
    <p:sldId id="2147478940" r:id="rId14"/>
    <p:sldId id="2147478941" r:id="rId15"/>
    <p:sldId id="2147478949" r:id="rId16"/>
    <p:sldId id="2147478947" r:id="rId17"/>
    <p:sldId id="2147478948" r:id="rId18"/>
    <p:sldId id="2147478884" r:id="rId19"/>
    <p:sldId id="2032" r:id="rId20"/>
    <p:sldId id="373" r:id="rId21"/>
    <p:sldId id="1801" r:id="rId22"/>
    <p:sldId id="2147478911" r:id="rId23"/>
    <p:sldId id="2147478893" r:id="rId24"/>
    <p:sldId id="2147478888" r:id="rId25"/>
    <p:sldId id="2147478890" r:id="rId26"/>
    <p:sldId id="2147478939" r:id="rId27"/>
    <p:sldId id="2147478892" r:id="rId28"/>
    <p:sldId id="1867" r:id="rId29"/>
  </p:sldIdLst>
  <p:sldSz cx="12192000" cy="6858000"/>
  <p:notesSz cx="6858000" cy="9144000"/>
  <p:embeddedFontLst>
    <p:embeddedFont>
      <p:font typeface="Roboto" panose="02000000000000000000"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ey issues" id="{4E6216C4-C35C-4007-BF17-022171F894B7}">
          <p14:sldIdLst>
            <p14:sldId id="2147478934"/>
            <p14:sldId id="375"/>
          </p14:sldIdLst>
        </p14:section>
        <p14:section name="Recap from ACM1" id="{284B9680-753B-4D10-AC68-0A6CB20C8889}">
          <p14:sldIdLst>
            <p14:sldId id="1802"/>
            <p14:sldId id="2147478937"/>
            <p14:sldId id="2147478935"/>
            <p14:sldId id="1860"/>
            <p14:sldId id="2147478938"/>
          </p14:sldIdLst>
        </p14:section>
        <p14:section name="Response to consultation and key issues" id="{7E8A5C67-7B40-644D-A23D-CFBD350D20C5}">
          <p14:sldIdLst>
            <p14:sldId id="2147478883"/>
            <p14:sldId id="2147478920"/>
            <p14:sldId id="2147478945"/>
            <p14:sldId id="2147478919"/>
            <p14:sldId id="2147478940"/>
            <p14:sldId id="2147478941"/>
            <p14:sldId id="2147478949"/>
            <p14:sldId id="2147478947"/>
            <p14:sldId id="2147478948"/>
          </p14:sldIdLst>
        </p14:section>
        <p14:section name="Summary" id="{6B085451-302B-F741-A71F-7C0ED478B5FA}">
          <p14:sldIdLst>
            <p14:sldId id="2147478884"/>
            <p14:sldId id="2032"/>
            <p14:sldId id="373"/>
          </p14:sldIdLst>
        </p14:section>
        <p14:section name="Supplementary Appendix" id="{0339D689-F4E0-48E4-AD73-55197F2E2214}">
          <p14:sldIdLst>
            <p14:sldId id="1801"/>
          </p14:sldIdLst>
        </p14:section>
        <p14:section name="S1: Response to consultation" id="{EE269BDF-8B33-4B91-90E7-A7DF26078539}">
          <p14:sldIdLst>
            <p14:sldId id="2147478911"/>
            <p14:sldId id="2147478893"/>
            <p14:sldId id="2147478888"/>
            <p14:sldId id="2147478890"/>
            <p14:sldId id="2147478939"/>
            <p14:sldId id="2147478892"/>
          </p14:sldIdLst>
        </p14:section>
        <p14:section name="S2: Background" id="{2EED6D7D-DCC9-5E4A-B1F7-C12C4CDE0E14}">
          <p14:sldIdLst>
            <p14:sldId id="1867"/>
          </p14:sldIdLst>
        </p14:section>
        <p14:section name="S3: Supp info for key issues" id="{B024E58C-80A9-457E-B467-E496374C54A2}">
          <p14:sldIdLst/>
        </p14:section>
        <p14:section name="ACM1 slides for information" id="{CE024461-9BD3-2A43-80DA-A21C85E80C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41AD31-89AF-874A-8E5D-E6B809B0C55F}" name="Claire Hawksworth" initials="CH" userId="S::Claire.Hawksworth@nice.org.uk::dc99446f-51e4-42fe-950b-ed0e33aa2a99" providerId="AD"/>
  <p188:author id="{4CE48C64-436F-5B19-DD4E-75EE17AE264A}" name="Emma Bajela" initials="EB" userId="S::Emma.Bajela@nice.org.uk::3d8ccba8-064f-4703-8627-c6d0a6e5aeb5" providerId="AD"/>
  <p188:author id="{27E1A079-6B87-9A2E-2979-9F455C366CAC}" name="Ross Dent" initials="" userId="S::Ross.Dent@nice.org.uk::85ba5c32-f745-4353-a2f9-f82afced9921" providerId="AD"/>
  <p188:author id="{EA39CE8B-E6DF-D188-74F5-7ABCA72873EA}" name="Heather Stegenga" initials="HS" userId="S::Heather.Stegenga@nice.org.uk::74cf9364-cf1c-4d93-8d42-7a030a4683e3" providerId="AD"/>
  <p188:author id="{6DA51B92-5A52-F8F8-8436-3B6BE7A432FC}" name="Lizzie Walker" initials="LW" userId="S::Lizzie.Walker@nice.org.uk::b92d9012-d16e-48b3-91f9-97fc232c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izzie Walker" initials="LW" lastIdx="183" clrIdx="6">
    <p:extLst>
      <p:ext uri="{19B8F6BF-5375-455C-9EA6-DF929625EA0E}">
        <p15:presenceInfo xmlns:p15="http://schemas.microsoft.com/office/powerpoint/2012/main" userId="S::Lizzie.Walker@nice.org.uk::b92d9012-d16e-48b3-91f9-97fc232c87ba" providerId="AD"/>
      </p:ext>
    </p:extLst>
  </p:cmAuthor>
  <p:cmAuthor id="1" name="Kate Scott" initials="KS" lastIdx="1" clrIdx="0"/>
  <p:cmAuthor id="8" name="Ross Dent" initials="RD" lastIdx="1" clrIdx="7">
    <p:extLst>
      <p:ext uri="{19B8F6BF-5375-455C-9EA6-DF929625EA0E}">
        <p15:presenceInfo xmlns:p15="http://schemas.microsoft.com/office/powerpoint/2012/main" userId="S::ross.dent@nice.org.uk::85ba5c32-f745-4353-a2f9-f82afced9921" providerId="AD"/>
      </p:ext>
    </p:extLst>
  </p:cmAuthor>
  <p:cmAuthor id="2" name="Charlie Hewitt" initials="CH" lastIdx="73"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7"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Thomas Jarratt" initials="TJ" lastIdx="3" clrIdx="4">
    <p:extLst>
      <p:ext uri="{19B8F6BF-5375-455C-9EA6-DF929625EA0E}">
        <p15:presenceInfo xmlns:p15="http://schemas.microsoft.com/office/powerpoint/2012/main" userId="S::Thomas.Jarratt@nice.org.uk::b3380a18-71fd-4d6c-b6ac-0e8a9dc343b6" providerId="AD"/>
      </p:ext>
    </p:extLst>
  </p:cmAuthor>
  <p:cmAuthor id="6" name="Heather Stegenga" initials="HS" lastIdx="381" clrIdx="5">
    <p:extLst>
      <p:ext uri="{19B8F6BF-5375-455C-9EA6-DF929625EA0E}">
        <p15:presenceInfo xmlns:p15="http://schemas.microsoft.com/office/powerpoint/2012/main" userId="S::Heather.Stegenga@nice.org.uk::74cf9364-cf1c-4d93-8d42-7a030a468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E8EDEF"/>
    <a:srgbClr val="FF40FF"/>
    <a:srgbClr val="DFEEF7"/>
    <a:srgbClr val="C00000"/>
    <a:srgbClr val="9D340E"/>
    <a:srgbClr val="2B3272"/>
    <a:srgbClr val="2B3173"/>
    <a:srgbClr val="FC7CC8"/>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7955" autoAdjust="0"/>
  </p:normalViewPr>
  <p:slideViewPr>
    <p:cSldViewPr snapToGrid="0">
      <p:cViewPr varScale="1">
        <p:scale>
          <a:sx n="81" d="100"/>
          <a:sy n="81" d="100"/>
        </p:scale>
        <p:origin x="725"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17/04/2024</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417067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1243675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357046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22137-EDD3-020F-FE20-62504D055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3BAC1-307F-2B57-1142-4ED75CCEC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88CB77-1848-5BC2-DD4E-BDD29F6DAE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A7DA3E1-9860-6281-CAEC-4E76A810765A}"/>
              </a:ext>
            </a:extLst>
          </p:cNvPr>
          <p:cNvSpPr>
            <a:spLocks noGrp="1"/>
          </p:cNvSpPr>
          <p:nvPr>
            <p:ph type="sldNum" sz="quarter" idx="5"/>
          </p:nvPr>
        </p:nvSpPr>
        <p:spPr/>
        <p:txBody>
          <a:bodyPr/>
          <a:lstStyle/>
          <a:p>
            <a:fld id="{3D92B9AF-1FF3-B64A-A57E-17202D6D58C9}" type="slidenum">
              <a:rPr lang="en-US" smtClean="0"/>
              <a:pPr/>
              <a:t>16</a:t>
            </a:fld>
            <a:endParaRPr lang="en-US" dirty="0"/>
          </a:p>
        </p:txBody>
      </p:sp>
    </p:spTree>
    <p:extLst>
      <p:ext uri="{BB962C8B-B14F-4D97-AF65-F5344CB8AC3E}">
        <p14:creationId xmlns:p14="http://schemas.microsoft.com/office/powerpoint/2010/main" val="3480491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3714105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1499863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304338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109892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355828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2960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3856234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3986679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3147863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20593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27</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283075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draft guidance (paragraph 3.21 and 3.23)</a:t>
            </a:r>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334781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357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049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1195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a:p>
        </p:txBody>
      </p:sp>
    </p:spTree>
    <p:extLst>
      <p:ext uri="{BB962C8B-B14F-4D97-AF65-F5344CB8AC3E}">
        <p14:creationId xmlns:p14="http://schemas.microsoft.com/office/powerpoint/2010/main" val="495133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dirty="0"/>
          </a:p>
        </p:txBody>
      </p:sp>
    </p:spTree>
    <p:extLst>
      <p:ext uri="{BB962C8B-B14F-4D97-AF65-F5344CB8AC3E}">
        <p14:creationId xmlns:p14="http://schemas.microsoft.com/office/powerpoint/2010/main" val="868268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latin typeface="Arial" panose="020B0604020202020204" pitchFamily="34" charset="0"/>
              </a:rPr>
              <a:t>A</a:t>
            </a:r>
            <a:endParaRPr lang="en-US" sz="1600" baseline="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a:solidFill>
                  <a:srgbClr val="222222"/>
                </a:solidFill>
                <a:latin typeface="Arial"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29863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091521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87368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097576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33546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708993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5983704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96568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816639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8230527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39600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 o</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802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155011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1365248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449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39330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612718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2011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06310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2355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7415522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416033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1844784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5121682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29592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98981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772150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56714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580793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0150396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01809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9009439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591668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6651948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6293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7824199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1024598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6438037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endParaRPr lang="en-US" dirty="0"/>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endParaRPr lang="en-US" dirty="0"/>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42834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1351506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40092951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2642290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991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750220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Inter or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slideLayout" Target="../slideLayouts/slideLayout8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42" Type="http://schemas.openxmlformats.org/officeDocument/2006/relationships/slideLayout" Target="../slideLayouts/slideLayout86.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slideLayout" Target="../slideLayouts/slideLayout84.xml"/><Relationship Id="rId45"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8" Type="http://schemas.openxmlformats.org/officeDocument/2006/relationships/slideLayout" Target="../slideLayouts/slideLayout52.xml"/><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0" Type="http://schemas.openxmlformats.org/officeDocument/2006/relationships/slideLayout" Target="../slideLayouts/slideLayout64.xml"/><Relationship Id="rId41"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1348453646"/>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 id="2147484158" r:id="rId21"/>
    <p:sldLayoutId id="2147484159" r:id="rId22"/>
    <p:sldLayoutId id="2147484160" r:id="rId23"/>
    <p:sldLayoutId id="2147484161" r:id="rId24"/>
    <p:sldLayoutId id="2147484162" r:id="rId25"/>
    <p:sldLayoutId id="2147484163" r:id="rId26"/>
    <p:sldLayoutId id="2147484164" r:id="rId27"/>
    <p:sldLayoutId id="2147484165" r:id="rId28"/>
    <p:sldLayoutId id="2147484166" r:id="rId29"/>
    <p:sldLayoutId id="2147484167" r:id="rId30"/>
    <p:sldLayoutId id="2147484168" r:id="rId31"/>
    <p:sldLayoutId id="2147484169" r:id="rId32"/>
    <p:sldLayoutId id="2147484170" r:id="rId33"/>
    <p:sldLayoutId id="2147484171" r:id="rId34"/>
    <p:sldLayoutId id="2147484172" r:id="rId35"/>
    <p:sldLayoutId id="2147484173" r:id="rId36"/>
    <p:sldLayoutId id="2147484174" r:id="rId37"/>
    <p:sldLayoutId id="2147484175" r:id="rId38"/>
    <p:sldLayoutId id="2147484176" r:id="rId39"/>
    <p:sldLayoutId id="2147484177" r:id="rId40"/>
    <p:sldLayoutId id="2147484178" r:id="rId41"/>
    <p:sldLayoutId id="2147484179" r:id="rId42"/>
    <p:sldLayoutId id="2147484180" r:id="rId43"/>
    <p:sldLayoutId id="2147484181"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276968" y="753573"/>
            <a:ext cx="10221269" cy="1276350"/>
          </a:xfrm>
        </p:spPr>
        <p:txBody>
          <a:bodyPr>
            <a:normAutofit fontScale="90000"/>
          </a:bodyPr>
          <a:lstStyle/>
          <a:p>
            <a:r>
              <a:rPr lang="en-GB" dirty="0"/>
              <a:t>Tafamidis </a:t>
            </a:r>
            <a:r>
              <a:rPr lang="en-GB" dirty="0">
                <a:latin typeface="Arial" panose="020B0604020202020204" pitchFamily="34" charset="0"/>
                <a:cs typeface="Arial" panose="020B0604020202020204" pitchFamily="34" charset="0"/>
              </a:rPr>
              <a:t>for treating </a:t>
            </a:r>
            <a:r>
              <a:rPr lang="en-GB" b="1" dirty="0">
                <a:effectLst/>
                <a:latin typeface="+mn-lt"/>
                <a:ea typeface="Times New Roman" panose="02020603050405020304" pitchFamily="18" charset="0"/>
              </a:rPr>
              <a:t>transthyretin amyloidosis with cardiomyopathy [ID6327]</a:t>
            </a: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1848740"/>
            <a:ext cx="11328186" cy="4587217"/>
          </a:xfrm>
        </p:spPr>
        <p:txBody>
          <a:bodyPr>
            <a:normAutofit/>
          </a:bodyPr>
          <a:lstStyle/>
          <a:p>
            <a:pPr defTabSz="703434">
              <a:spcBef>
                <a:spcPts val="1200"/>
              </a:spcBef>
              <a:defRPr/>
            </a:pPr>
            <a:r>
              <a:rPr lang="en-US" sz="2200" b="1" dirty="0">
                <a:latin typeface="Arial" panose="020B0604020202020204" pitchFamily="34" charset="0"/>
                <a:cs typeface="Arial" panose="020B0604020202020204" pitchFamily="34" charset="0"/>
              </a:rPr>
              <a:t>Technology appraisal committee C [03 April 2024]</a:t>
            </a:r>
          </a:p>
          <a:p>
            <a:pPr defTabSz="703434">
              <a:spcBef>
                <a:spcPts val="1200"/>
              </a:spcBef>
              <a:defRPr/>
            </a:pPr>
            <a:r>
              <a:rPr lang="en-US" sz="2200" b="1" dirty="0">
                <a:latin typeface="Arial" panose="020B0604020202020204" pitchFamily="34" charset="0"/>
                <a:cs typeface="Arial" panose="020B0604020202020204" pitchFamily="34" charset="0"/>
              </a:rPr>
              <a:t>Chair: </a:t>
            </a:r>
            <a:r>
              <a:rPr lang="en-US" sz="2200" dirty="0"/>
              <a:t>Stephen O’Brien</a:t>
            </a:r>
            <a:endParaRPr lang="en-US" sz="2200" dirty="0">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Lead team: </a:t>
            </a:r>
            <a:r>
              <a:rPr lang="en-US" sz="2200" dirty="0">
                <a:latin typeface="Arial" panose="020B0604020202020204" pitchFamily="34" charset="0"/>
                <a:cs typeface="Arial" panose="020B0604020202020204" pitchFamily="34" charset="0"/>
              </a:rPr>
              <a:t>Stella O’Brien, Iain</a:t>
            </a:r>
            <a:r>
              <a:rPr lang="en-US" sz="2200" dirty="0"/>
              <a:t> McGowan, Pedro Saramago Goncalves</a:t>
            </a:r>
            <a:endParaRPr lang="en-US" sz="2200" b="1" dirty="0">
              <a:latin typeface="Arial" panose="020B0604020202020204" pitchFamily="34" charset="0"/>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External assessment group: </a:t>
            </a:r>
            <a:r>
              <a:rPr lang="en-GB" sz="2200" dirty="0" err="1">
                <a:effectLst/>
                <a:latin typeface="+mj-lt"/>
                <a:ea typeface="Times New Roman" panose="02020603050405020304" pitchFamily="18" charset="0"/>
                <a:cs typeface="Times New Roman" panose="02020603050405020304" pitchFamily="18" charset="0"/>
              </a:rPr>
              <a:t>Kleijnen</a:t>
            </a:r>
            <a:r>
              <a:rPr lang="en-GB" sz="2200" dirty="0">
                <a:effectLst/>
                <a:latin typeface="+mj-lt"/>
                <a:ea typeface="Times New Roman" panose="02020603050405020304" pitchFamily="18" charset="0"/>
                <a:cs typeface="Times New Roman" panose="02020603050405020304" pitchFamily="18" charset="0"/>
              </a:rPr>
              <a:t> Systematic Reviews (KSR)</a:t>
            </a:r>
            <a:endParaRPr lang="en-US" sz="2200" strike="sngStrike" dirty="0">
              <a:solidFill>
                <a:srgbClr val="FF0000"/>
              </a:solidFill>
              <a:latin typeface="+mj-lt"/>
              <a:cs typeface="Arial" panose="020B0604020202020204" pitchFamily="34" charset="0"/>
            </a:endParaRPr>
          </a:p>
          <a:p>
            <a:pPr defTabSz="703434">
              <a:spcBef>
                <a:spcPts val="1200"/>
              </a:spcBef>
              <a:defRPr/>
            </a:pPr>
            <a:r>
              <a:rPr lang="en-US" sz="2200" b="1" dirty="0">
                <a:latin typeface="Arial" panose="020B0604020202020204" pitchFamily="34" charset="0"/>
                <a:cs typeface="Arial" panose="020B0604020202020204" pitchFamily="34" charset="0"/>
              </a:rPr>
              <a:t>Technical team:</a:t>
            </a:r>
            <a:r>
              <a:rPr lang="en-US" sz="2200" dirty="0">
                <a:latin typeface="Arial" panose="020B0604020202020204" pitchFamily="34" charset="0"/>
                <a:cs typeface="Arial" panose="020B0604020202020204" pitchFamily="34" charset="0"/>
              </a:rPr>
              <a:t> Emma Bajela, Claire Hawksworth, Linda Landells </a:t>
            </a:r>
          </a:p>
          <a:p>
            <a:pPr defTabSz="703434">
              <a:spcBef>
                <a:spcPts val="1200"/>
              </a:spcBef>
              <a:defRPr/>
            </a:pPr>
            <a:r>
              <a:rPr lang="en-US" sz="2200" b="1" dirty="0">
                <a:latin typeface="Arial" panose="020B0604020202020204" pitchFamily="34" charset="0"/>
                <a:cs typeface="Arial" panose="020B0604020202020204" pitchFamily="34" charset="0"/>
              </a:rPr>
              <a:t>Company: </a:t>
            </a:r>
            <a:r>
              <a:rPr lang="en-US" sz="2200" dirty="0"/>
              <a:t>Pfizer</a:t>
            </a:r>
            <a:endParaRPr lang="en-US" sz="2200" dirty="0">
              <a:latin typeface="Arial" panose="020B0604020202020204" pitchFamily="34" charset="0"/>
              <a:cs typeface="Arial" panose="020B0604020202020204" pitchFamily="34" charset="0"/>
            </a:endParaRPr>
          </a:p>
          <a:p>
            <a:pPr>
              <a:spcBef>
                <a:spcPts val="1200"/>
              </a:spcBef>
            </a:pPr>
            <a:endParaRPr lang="en-GB" sz="2200" dirty="0">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kumimoji="0" lang="en-GB" sz="1800" b="0" i="0" u="none" strike="noStrike" kern="1200" cap="none" spc="0" normalizeH="0" baseline="0" noProof="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pPr marL="0" marR="0" lvl="0" indent="0" algn="r" defTabSz="914400" rtl="0" eaLnBrk="1" fontAlgn="auto" latinLnBrk="0" hangingPunct="1">
                <a:lnSpc>
                  <a:spcPct val="90000"/>
                </a:lnSpc>
                <a:spcBef>
                  <a:spcPts val="1000"/>
                </a:spcBef>
                <a:spcAft>
                  <a:spcPts val="0"/>
                </a:spcAft>
                <a:buClrTx/>
                <a:buSzTx/>
                <a:buFontTx/>
                <a:buNone/>
                <a:tabLst/>
                <a:defRPr/>
              </a:pPr>
              <a:t>2024</a:t>
            </a:fld>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All rights reserved. Subject to </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Arial" panose="02000503000000020004" pitchFamily="2" charset="0"/>
                <a:cs typeface="Arial" panose="020B0604020202020204" pitchFamily="34" charset="0"/>
              </a:rPr>
              <a:t> </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Arial" panose="02000503000000020004" pitchFamily="2" charset="0"/>
              <a:cs typeface="Arial" panose="020B0604020202020204" pitchFamily="34" charset="0"/>
            </a:endParaRPr>
          </a:p>
        </p:txBody>
      </p:sp>
      <p:sp>
        <p:nvSpPr>
          <p:cNvPr id="2" name="Rectangle 1">
            <a:extLst>
              <a:ext uri="{FF2B5EF4-FFF2-40B4-BE49-F238E27FC236}">
                <a16:creationId xmlns:a16="http://schemas.microsoft.com/office/drawing/2014/main" id="{FAC4497E-1012-90A1-2053-3DDC804E2841}"/>
              </a:ext>
            </a:extLst>
          </p:cNvPr>
          <p:cNvSpPr/>
          <p:nvPr/>
        </p:nvSpPr>
        <p:spPr>
          <a:xfrm>
            <a:off x="7504101" y="107242"/>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For </a:t>
            </a:r>
            <a:r>
              <a:rPr lang="en-GB">
                <a:solidFill>
                  <a:schemeClr val="tx1"/>
                </a:solidFill>
                <a:latin typeface="Arial" panose="020B0604020202020204" pitchFamily="34" charset="0"/>
                <a:cs typeface="Arial" panose="020B0604020202020204" pitchFamily="34" charset="0"/>
              </a:rPr>
              <a:t>Public – CON </a:t>
            </a:r>
            <a:r>
              <a:rPr lang="en-GB" dirty="0">
                <a:solidFill>
                  <a:schemeClr val="tx1"/>
                </a:solidFill>
                <a:latin typeface="Arial" panose="020B0604020202020204" pitchFamily="34" charset="0"/>
                <a:cs typeface="Arial" panose="020B0604020202020204" pitchFamily="34" charset="0"/>
              </a:rPr>
              <a:t>information redacted</a:t>
            </a:r>
          </a:p>
        </p:txBody>
      </p:sp>
    </p:spTree>
    <p:extLst>
      <p:ext uri="{BB962C8B-B14F-4D97-AF65-F5344CB8AC3E}">
        <p14:creationId xmlns:p14="http://schemas.microsoft.com/office/powerpoint/2010/main" val="3853572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D097-2DBC-11B9-7DAD-2EAA54783683}"/>
              </a:ext>
            </a:extLst>
          </p:cNvPr>
          <p:cNvSpPr>
            <a:spLocks noGrp="1"/>
          </p:cNvSpPr>
          <p:nvPr>
            <p:ph type="title"/>
          </p:nvPr>
        </p:nvSpPr>
        <p:spPr/>
        <p:txBody>
          <a:bodyPr/>
          <a:lstStyle/>
          <a:p>
            <a:r>
              <a:rPr lang="en-GB" sz="3200" dirty="0"/>
              <a:t>Consultation comments</a:t>
            </a:r>
            <a:endParaRPr lang="en-GB" dirty="0"/>
          </a:p>
        </p:txBody>
      </p:sp>
      <p:sp>
        <p:nvSpPr>
          <p:cNvPr id="4" name="Text Placeholder 3">
            <a:extLst>
              <a:ext uri="{FF2B5EF4-FFF2-40B4-BE49-F238E27FC236}">
                <a16:creationId xmlns:a16="http://schemas.microsoft.com/office/drawing/2014/main" id="{03D8F22F-79DF-E303-252E-7A148B5B2E47}"/>
              </a:ext>
            </a:extLst>
          </p:cNvPr>
          <p:cNvSpPr>
            <a:spLocks noGrp="1"/>
          </p:cNvSpPr>
          <p:nvPr>
            <p:ph type="body" sz="quarter" idx="13"/>
          </p:nvPr>
        </p:nvSpPr>
        <p:spPr>
          <a:xfrm>
            <a:off x="1478674" y="4589277"/>
            <a:ext cx="9086850" cy="365125"/>
          </a:xfrm>
        </p:spPr>
        <p:txBody>
          <a:bodyPr/>
          <a:lstStyle/>
          <a:p>
            <a:endParaRPr lang="en-GB" dirty="0"/>
          </a:p>
        </p:txBody>
      </p:sp>
      <p:sp>
        <p:nvSpPr>
          <p:cNvPr id="7" name="Text Placeholder 11">
            <a:extLst>
              <a:ext uri="{FF2B5EF4-FFF2-40B4-BE49-F238E27FC236}">
                <a16:creationId xmlns:a16="http://schemas.microsoft.com/office/drawing/2014/main" id="{F9FEEB5E-2936-BA64-D39F-5F7BED992BC7}"/>
              </a:ext>
            </a:extLst>
          </p:cNvPr>
          <p:cNvSpPr txBox="1">
            <a:spLocks/>
          </p:cNvSpPr>
          <p:nvPr/>
        </p:nvSpPr>
        <p:spPr>
          <a:xfrm>
            <a:off x="326689" y="1059662"/>
            <a:ext cx="11390820" cy="4341677"/>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190500" indent="-285750">
              <a:spcBef>
                <a:spcPts val="1500"/>
              </a:spcBef>
              <a:buFont typeface="Arial" panose="020B0604020202020204" pitchFamily="34" charset="0"/>
              <a:buChar char="•"/>
            </a:pPr>
            <a:endParaRPr lang="en-GB" i="1" dirty="0">
              <a:ea typeface="Times New Roman" panose="02020603050405020304" pitchFamily="18" charset="0"/>
            </a:endParaRPr>
          </a:p>
          <a:p>
            <a:pPr marL="285750" marR="190500" indent="-285750">
              <a:spcBef>
                <a:spcPts val="1500"/>
              </a:spcBef>
              <a:buFont typeface="Arial" panose="020B0604020202020204" pitchFamily="34" charset="0"/>
              <a:buChar char="•"/>
            </a:pPr>
            <a:r>
              <a:rPr lang="en-GB" dirty="0">
                <a:ea typeface="Times New Roman" panose="02020603050405020304" pitchFamily="18" charset="0"/>
              </a:rPr>
              <a:t>Appraisal may not have accounted for NHS service costs associated with providing this treatment if there was a positive recommendation. This includes both workforce and homecare delivery costs.</a:t>
            </a:r>
          </a:p>
          <a:p>
            <a:pPr marL="285750" marR="190500" indent="-285750">
              <a:spcBef>
                <a:spcPts val="1500"/>
              </a:spcBef>
              <a:buFont typeface="Arial" panose="020B0604020202020204" pitchFamily="34" charset="0"/>
              <a:buChar char="•"/>
            </a:pPr>
            <a:r>
              <a:rPr lang="en-GB" dirty="0">
                <a:ea typeface="Times New Roman" panose="02020603050405020304" pitchFamily="18" charset="0"/>
              </a:rPr>
              <a:t>Patients currently under the care of the National Amyloids Centre will require onboarding to this new treatment, with a view to receiving this medication via homecare</a:t>
            </a:r>
            <a:endParaRPr lang="en-GB" dirty="0">
              <a:ea typeface="Times New Roman" panose="02020603050405020304" pitchFamily="18" charset="0"/>
              <a:cs typeface="Times New Roman" panose="02020603050405020304" pitchFamily="18" charset="0"/>
            </a:endParaRPr>
          </a:p>
          <a:p>
            <a:pPr marR="190500">
              <a:spcBef>
                <a:spcPts val="1500"/>
              </a:spcBef>
            </a:pPr>
            <a:r>
              <a:rPr lang="en-GB" dirty="0">
                <a:ea typeface="Times New Roman" panose="02020603050405020304" pitchFamily="18" charset="0"/>
              </a:rPr>
              <a:t> </a:t>
            </a:r>
            <a:endParaRPr lang="en-GB"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9" name="Text Placeholder 7">
            <a:extLst>
              <a:ext uri="{FF2B5EF4-FFF2-40B4-BE49-F238E27FC236}">
                <a16:creationId xmlns:a16="http://schemas.microsoft.com/office/drawing/2014/main" id="{8A30108A-2068-133D-A1D5-F492C20F4C30}"/>
              </a:ext>
            </a:extLst>
          </p:cNvPr>
          <p:cNvSpPr txBox="1">
            <a:spLocks/>
          </p:cNvSpPr>
          <p:nvPr/>
        </p:nvSpPr>
        <p:spPr>
          <a:xfrm>
            <a:off x="1304031" y="6433733"/>
            <a:ext cx="7223282" cy="321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ATTR-CM, Transthyretin amyloidosis with cardiomyopathy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7F9B4E7-1B52-F542-5A3A-621A1937B8BD}"/>
              </a:ext>
            </a:extLst>
          </p:cNvPr>
          <p:cNvSpPr txBox="1">
            <a:spLocks/>
          </p:cNvSpPr>
          <p:nvPr/>
        </p:nvSpPr>
        <p:spPr>
          <a:xfrm>
            <a:off x="474491" y="732502"/>
            <a:ext cx="11538843"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NHS England concerned costs not taken into account</a:t>
            </a:r>
          </a:p>
        </p:txBody>
      </p:sp>
    </p:spTree>
    <p:extLst>
      <p:ext uri="{BB962C8B-B14F-4D97-AF65-F5344CB8AC3E}">
        <p14:creationId xmlns:p14="http://schemas.microsoft.com/office/powerpoint/2010/main" val="82727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AD13D4E-F8B5-8F45-8CEA-DB38E54EA81E}"/>
              </a:ext>
            </a:extLst>
          </p:cNvPr>
          <p:cNvSpPr>
            <a:spLocks noGrp="1"/>
          </p:cNvSpPr>
          <p:nvPr>
            <p:ph type="title"/>
          </p:nvPr>
        </p:nvSpPr>
        <p:spPr/>
        <p:txBody>
          <a:bodyPr/>
          <a:lstStyle/>
          <a:p>
            <a:r>
              <a:rPr lang="en-GB" dirty="0"/>
              <a:t>Consultation comments</a:t>
            </a:r>
          </a:p>
        </p:txBody>
      </p:sp>
      <p:sp>
        <p:nvSpPr>
          <p:cNvPr id="10" name="Text Placeholder 9">
            <a:extLst>
              <a:ext uri="{FF2B5EF4-FFF2-40B4-BE49-F238E27FC236}">
                <a16:creationId xmlns:a16="http://schemas.microsoft.com/office/drawing/2014/main" id="{DDA2A7DF-EF9F-77D1-3250-DC36F475797F}"/>
              </a:ext>
            </a:extLst>
          </p:cNvPr>
          <p:cNvSpPr>
            <a:spLocks noGrp="1"/>
          </p:cNvSpPr>
          <p:nvPr>
            <p:ph type="body" sz="quarter" idx="12"/>
          </p:nvPr>
        </p:nvSpPr>
        <p:spPr>
          <a:xfrm>
            <a:off x="466724" y="1260215"/>
            <a:ext cx="11250785" cy="4864486"/>
          </a:xfrm>
        </p:spPr>
        <p:txBody>
          <a:bodyPr/>
          <a:lstStyle/>
          <a:p>
            <a:pPr marL="285750" indent="-285750">
              <a:lnSpc>
                <a:spcPct val="100000"/>
              </a:lnSpc>
              <a:spcBef>
                <a:spcPts val="0"/>
              </a:spcBef>
              <a:buFont typeface="Arial" panose="020B0604020202020204" pitchFamily="34" charset="0"/>
              <a:buChar char="•"/>
            </a:pPr>
            <a:r>
              <a:rPr lang="en-GB" dirty="0"/>
              <a:t>New PAS</a:t>
            </a:r>
          </a:p>
          <a:p>
            <a:pPr marL="285750" indent="-285750">
              <a:lnSpc>
                <a:spcPct val="100000"/>
              </a:lnSpc>
              <a:spcBef>
                <a:spcPts val="0"/>
              </a:spcBef>
              <a:buFont typeface="Arial" panose="020B0604020202020204" pitchFamily="34" charset="0"/>
              <a:buChar char="•"/>
            </a:pPr>
            <a:r>
              <a:rPr lang="en-GB" dirty="0"/>
              <a:t>Accepted all EAG base case assumptions in revised submission: </a:t>
            </a:r>
          </a:p>
          <a:p>
            <a:pPr marL="971550" lvl="1" indent="-285750">
              <a:lnSpc>
                <a:spcPct val="100000"/>
              </a:lnSpc>
              <a:spcBef>
                <a:spcPts val="0"/>
              </a:spcBef>
            </a:pPr>
            <a:r>
              <a:rPr lang="en-GB" dirty="0"/>
              <a:t>log-normal parametric distribution for tafamidis OS</a:t>
            </a:r>
          </a:p>
          <a:p>
            <a:pPr marL="971550" lvl="1" indent="-285750">
              <a:lnSpc>
                <a:spcPct val="100000"/>
              </a:lnSpc>
              <a:spcBef>
                <a:spcPts val="0"/>
              </a:spcBef>
            </a:pPr>
            <a:r>
              <a:rPr lang="en-GB" dirty="0"/>
              <a:t>BSC utilities for NYHA class 4</a:t>
            </a:r>
          </a:p>
          <a:p>
            <a:pPr marL="971550" lvl="1" indent="-285750">
              <a:lnSpc>
                <a:spcPct val="100000"/>
              </a:lnSpc>
              <a:spcBef>
                <a:spcPts val="0"/>
              </a:spcBef>
            </a:pPr>
            <a:r>
              <a:rPr lang="en-GB" dirty="0"/>
              <a:t>Age capped utility values</a:t>
            </a:r>
          </a:p>
          <a:p>
            <a:pPr marL="285750" indent="-285750">
              <a:lnSpc>
                <a:spcPct val="100000"/>
              </a:lnSpc>
              <a:spcBef>
                <a:spcPts val="0"/>
              </a:spcBef>
            </a:pPr>
            <a:endParaRPr lang="en-GB" dirty="0"/>
          </a:p>
          <a:p>
            <a:pPr marL="285750" indent="-285750">
              <a:lnSpc>
                <a:spcPct val="100000"/>
              </a:lnSpc>
              <a:spcBef>
                <a:spcPts val="0"/>
              </a:spcBef>
              <a:buFont typeface="Arial" panose="020B0604020202020204" pitchFamily="34" charset="0"/>
              <a:buChar char="•"/>
            </a:pPr>
            <a:r>
              <a:rPr lang="en-GB" dirty="0"/>
              <a:t>Provided new analyses for the treatment discontinuers</a:t>
            </a:r>
          </a:p>
          <a:p>
            <a:pPr marL="971550" lvl="1" indent="-285750">
              <a:spcBef>
                <a:spcPts val="0"/>
              </a:spcBef>
            </a:pPr>
            <a:r>
              <a:rPr lang="en-GB" dirty="0"/>
              <a:t>EAG scenario 2:</a:t>
            </a:r>
          </a:p>
          <a:p>
            <a:pPr marL="1428750" lvl="2" indent="-285750">
              <a:spcBef>
                <a:spcPts val="0"/>
              </a:spcBef>
            </a:pPr>
            <a:r>
              <a:rPr lang="en-GB" dirty="0"/>
              <a:t>estimates a high hazard of death in those who discontinue tafamidis</a:t>
            </a:r>
          </a:p>
          <a:p>
            <a:pPr marL="1428750" lvl="2" indent="-285750">
              <a:spcBef>
                <a:spcPts val="0"/>
              </a:spcBef>
            </a:pPr>
            <a:r>
              <a:rPr lang="en-GB" dirty="0"/>
              <a:t>fails to adapt the on-treatment hazard of death for still including the (increased) risk of death for treatment discontinuers</a:t>
            </a:r>
            <a:endParaRPr lang="en-GB" i="0" u="none" kern="1200" dirty="0">
              <a:effectLst/>
              <a:latin typeface="Arial" panose="020B0604020202020204" pitchFamily="34" charset="0"/>
            </a:endParaRPr>
          </a:p>
          <a:p>
            <a:pPr lvl="1" indent="0">
              <a:spcBef>
                <a:spcPts val="0"/>
              </a:spcBef>
              <a:buNone/>
            </a:pPr>
            <a:endParaRPr lang="en-GB" dirty="0"/>
          </a:p>
          <a:p>
            <a:pPr marL="285750" indent="-285750">
              <a:spcBef>
                <a:spcPts val="0"/>
              </a:spcBef>
              <a:buFont typeface="Arial" panose="020B0604020202020204" pitchFamily="34" charset="0"/>
              <a:buChar char="•"/>
            </a:pPr>
            <a:r>
              <a:rPr lang="en-GB" dirty="0"/>
              <a:t>Company propose: </a:t>
            </a:r>
          </a:p>
          <a:p>
            <a:pPr marL="971550" lvl="1" indent="-285750">
              <a:spcBef>
                <a:spcPts val="0"/>
              </a:spcBef>
            </a:pPr>
            <a:r>
              <a:rPr lang="en-GB" dirty="0">
                <a:cs typeface="Times New Roman" panose="02020603050405020304" pitchFamily="18" charset="0"/>
              </a:rPr>
              <a:t>Removal of discontinuers from tafamidis OS extrapolation</a:t>
            </a:r>
            <a:endParaRPr lang="en-GB" strike="sngStrike" dirty="0"/>
          </a:p>
          <a:p>
            <a:pPr marL="971550" lvl="1" indent="-285750">
              <a:spcBef>
                <a:spcPts val="0"/>
              </a:spcBef>
            </a:pPr>
            <a:r>
              <a:rPr lang="en-GB" dirty="0">
                <a:effectLst/>
                <a:latin typeface="Arial" panose="020B0604020202020204" pitchFamily="34" charset="0"/>
                <a:ea typeface="Times New Roman" panose="02020603050405020304" pitchFamily="18" charset="0"/>
                <a:cs typeface="Times New Roman" panose="02020603050405020304" pitchFamily="18" charset="0"/>
              </a:rPr>
              <a:t>Using the mean survival rate of BSC patients from ATTR-ACT and applying this rate to patients who discontinue treatment</a:t>
            </a:r>
          </a:p>
          <a:p>
            <a:pPr marL="971550" lvl="1" indent="-285750">
              <a:lnSpc>
                <a:spcPct val="100000"/>
              </a:lnSpc>
              <a:spcBef>
                <a:spcPts val="0"/>
              </a:spcBef>
            </a:pPr>
            <a:endParaRPr lang="en-GB" dirty="0"/>
          </a:p>
          <a:p>
            <a:pPr marL="285750" indent="-285750">
              <a:lnSpc>
                <a:spcPct val="100000"/>
              </a:lnSpc>
              <a:spcBef>
                <a:spcPts val="0"/>
              </a:spcBef>
              <a:buFont typeface="Arial" panose="020B0604020202020204" pitchFamily="34" charset="0"/>
              <a:buChar char="•"/>
            </a:pPr>
            <a:endParaRPr lang="en-GB" dirty="0"/>
          </a:p>
          <a:p>
            <a:pPr>
              <a:lnSpc>
                <a:spcPct val="100000"/>
              </a:lnSpc>
              <a:spcBef>
                <a:spcPts val="0"/>
              </a:spcBef>
            </a:pPr>
            <a:endParaRPr lang="en-GB" dirty="0"/>
          </a:p>
          <a:p>
            <a:pPr>
              <a:lnSpc>
                <a:spcPct val="100000"/>
              </a:lnSpc>
              <a:spcBef>
                <a:spcPts val="0"/>
              </a:spcBef>
            </a:pPr>
            <a:endParaRPr lang="en-GB" sz="1800" dirty="0"/>
          </a:p>
          <a:p>
            <a:pPr>
              <a:lnSpc>
                <a:spcPct val="100000"/>
              </a:lnSpc>
              <a:spcBef>
                <a:spcPts val="0"/>
              </a:spcBef>
            </a:pPr>
            <a:endParaRPr lang="en-GB" sz="1800" dirty="0"/>
          </a:p>
        </p:txBody>
      </p:sp>
      <p:sp>
        <p:nvSpPr>
          <p:cNvPr id="3" name="Text Placeholder 2">
            <a:extLst>
              <a:ext uri="{FF2B5EF4-FFF2-40B4-BE49-F238E27FC236}">
                <a16:creationId xmlns:a16="http://schemas.microsoft.com/office/drawing/2014/main" id="{AEEFFDC1-C21C-7AD2-A29F-B494E0C3F877}"/>
              </a:ext>
            </a:extLst>
          </p:cNvPr>
          <p:cNvSpPr>
            <a:spLocks noGrp="1"/>
          </p:cNvSpPr>
          <p:nvPr>
            <p:ph type="body" sz="quarter" idx="14"/>
          </p:nvPr>
        </p:nvSpPr>
        <p:spPr/>
        <p:txBody>
          <a:bodyPr/>
          <a:lstStyle/>
          <a:p>
            <a:r>
              <a:rPr lang="en-GB" sz="2400" dirty="0"/>
              <a:t>Company (Pfizer) provided an updated base case</a:t>
            </a:r>
            <a:endParaRPr lang="en-GB" dirty="0"/>
          </a:p>
        </p:txBody>
      </p:sp>
      <p:sp>
        <p:nvSpPr>
          <p:cNvPr id="2" name="Text Placeholder 7">
            <a:extLst>
              <a:ext uri="{FF2B5EF4-FFF2-40B4-BE49-F238E27FC236}">
                <a16:creationId xmlns:a16="http://schemas.microsoft.com/office/drawing/2014/main" id="{C6FC627F-7C1B-7E64-9A1E-E2DFD49789FB}"/>
              </a:ext>
            </a:extLst>
          </p:cNvPr>
          <p:cNvSpPr txBox="1">
            <a:spLocks/>
          </p:cNvSpPr>
          <p:nvPr/>
        </p:nvSpPr>
        <p:spPr>
          <a:xfrm>
            <a:off x="921259" y="6416647"/>
            <a:ext cx="7223282" cy="321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a:t>
            </a:r>
            <a:r>
              <a:rPr lang="en-GB" sz="1100" dirty="0">
                <a:solidFill>
                  <a:srgbClr val="000000"/>
                </a:solidFill>
              </a:rPr>
              <a:t>NYHA ,New York Heart Association class;</a:t>
            </a:r>
            <a:r>
              <a:rPr kumimoji="0" lang="en-GB" sz="11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OS, overall survival; BSC, best supportive care </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103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p:txBody>
          <a:bodyPr/>
          <a:lstStyle/>
          <a:p>
            <a:r>
              <a:rPr lang="en-GB" dirty="0"/>
              <a:t>Overview of EAG’s 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1780638257"/>
              </p:ext>
            </p:extLst>
          </p:nvPr>
        </p:nvGraphicFramePr>
        <p:xfrm>
          <a:off x="286400" y="1305737"/>
          <a:ext cx="11539709" cy="1084361"/>
        </p:xfrm>
        <a:graphic>
          <a:graphicData uri="http://schemas.openxmlformats.org/drawingml/2006/table">
            <a:tbl>
              <a:tblPr firstRow="1" bandRow="1">
                <a:tableStyleId>{5C22544A-7EE6-4342-B048-85BDC9FD1C3A}</a:tableStyleId>
              </a:tblPr>
              <a:tblGrid>
                <a:gridCol w="8118465">
                  <a:extLst>
                    <a:ext uri="{9D8B030D-6E8A-4147-A177-3AD203B41FA5}">
                      <a16:colId xmlns:a16="http://schemas.microsoft.com/office/drawing/2014/main" val="3322847139"/>
                    </a:ext>
                  </a:extLst>
                </a:gridCol>
                <a:gridCol w="1689061">
                  <a:extLst>
                    <a:ext uri="{9D8B030D-6E8A-4147-A177-3AD203B41FA5}">
                      <a16:colId xmlns:a16="http://schemas.microsoft.com/office/drawing/2014/main" val="2381203084"/>
                    </a:ext>
                  </a:extLst>
                </a:gridCol>
                <a:gridCol w="1732183">
                  <a:extLst>
                    <a:ext uri="{9D8B030D-6E8A-4147-A177-3AD203B41FA5}">
                      <a16:colId xmlns:a16="http://schemas.microsoft.com/office/drawing/2014/main" val="354127724"/>
                    </a:ext>
                  </a:extLst>
                </a:gridCol>
              </a:tblGrid>
              <a:tr h="394313">
                <a:tc>
                  <a:txBody>
                    <a:bodyPr/>
                    <a:lstStyle/>
                    <a:p>
                      <a:r>
                        <a:rPr lang="en-GB" dirty="0">
                          <a:latin typeface="Arial" panose="020B0604020202020204" pitchFamily="34" charset="0"/>
                        </a:rPr>
                        <a:t>Issue</a:t>
                      </a:r>
                    </a:p>
                  </a:txBody>
                  <a:tcPr/>
                </a:tc>
                <a:tc>
                  <a:txBody>
                    <a:bodyPr/>
                    <a:lstStyle/>
                    <a:p>
                      <a:r>
                        <a:rPr lang="en-GB" dirty="0">
                          <a:latin typeface="Arial" panose="020B0604020202020204" pitchFamily="34" charset="0"/>
                        </a:rPr>
                        <a:t>Resolved?</a:t>
                      </a:r>
                    </a:p>
                  </a:txBody>
                  <a:tcPr/>
                </a:tc>
                <a:tc>
                  <a:txBody>
                    <a:bodyPr/>
                    <a:lstStyle/>
                    <a:p>
                      <a:r>
                        <a:rPr lang="en-GB" dirty="0">
                          <a:latin typeface="Arial" panose="020B0604020202020204" pitchFamily="34" charset="0"/>
                        </a:rPr>
                        <a:t>ICER impact</a:t>
                      </a:r>
                    </a:p>
                  </a:txBody>
                  <a:tcPr/>
                </a:tc>
                <a:extLst>
                  <a:ext uri="{0D108BD9-81ED-4DB2-BD59-A6C34878D82A}">
                    <a16:rowId xmlns:a16="http://schemas.microsoft.com/office/drawing/2014/main" val="2647452487"/>
                  </a:ext>
                </a:extLst>
              </a:tr>
              <a:tr h="690048">
                <a:tc>
                  <a:txBody>
                    <a:bodyPr/>
                    <a:lstStyle/>
                    <a:p>
                      <a:pPr>
                        <a:lnSpc>
                          <a:spcPct val="115000"/>
                        </a:lnSpc>
                        <a:spcBef>
                          <a:spcPts val="200"/>
                        </a:spcBef>
                        <a:spcAft>
                          <a:spcPts val="200"/>
                        </a:spcAft>
                      </a:pPr>
                      <a:r>
                        <a:rPr lang="en-GB" sz="1800" dirty="0">
                          <a:effectLst/>
                          <a:latin typeface="+mn-lt"/>
                          <a:ea typeface="Calibri" panose="020F0502020204030204" pitchFamily="34" charset="0"/>
                          <a:cs typeface="Times New Roman" panose="02020603050405020304" pitchFamily="18" charset="0"/>
                        </a:rPr>
                        <a:t>Continuation of the tafamidis treatment effect in patients who discontinued treatment</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No – for discussion</a:t>
                      </a:r>
                    </a:p>
                  </a:txBody>
                  <a:tcPr anchor="ctr">
                    <a:solidFill>
                      <a:srgbClr val="C00000"/>
                    </a:solidFill>
                  </a:tcPr>
                </a:tc>
                <a:tc>
                  <a:txBody>
                    <a:bodyPr/>
                    <a:lstStyle/>
                    <a:p>
                      <a:r>
                        <a:rPr lang="en-GB" dirty="0">
                          <a:latin typeface="Arial" panose="020B0604020202020204" pitchFamily="34" charset="0"/>
                        </a:rPr>
                        <a:t>Large</a:t>
                      </a:r>
                    </a:p>
                  </a:txBody>
                  <a:tcPr anchor="ctr"/>
                </a:tc>
                <a:extLst>
                  <a:ext uri="{0D108BD9-81ED-4DB2-BD59-A6C34878D82A}">
                    <a16:rowId xmlns:a16="http://schemas.microsoft.com/office/drawing/2014/main" val="710463053"/>
                  </a:ext>
                </a:extLst>
              </a:tr>
            </a:tbl>
          </a:graphicData>
        </a:graphic>
      </p:graphicFrame>
      <p:pic>
        <p:nvPicPr>
          <p:cNvPr id="4" name="Picture 3">
            <a:extLst>
              <a:ext uri="{FF2B5EF4-FFF2-40B4-BE49-F238E27FC236}">
                <a16:creationId xmlns:a16="http://schemas.microsoft.com/office/drawing/2014/main" id="{9AD15B85-A08C-92DB-4347-F24AF95B4E62}"/>
              </a:ext>
              <a:ext uri="{C183D7F6-B498-43B3-948B-1728B52AA6E4}">
                <adec:decorative xmlns:adec="http://schemas.microsoft.com/office/drawing/2017/decorative" val="1"/>
              </a:ext>
            </a:extLst>
          </p:cNvPr>
          <p:cNvPicPr>
            <a:picLocks/>
          </p:cNvPicPr>
          <p:nvPr/>
        </p:nvPicPr>
        <p:blipFill rotWithShape="1">
          <a:blip r:embed="rId3"/>
          <a:srcRect l="16268" t="3813" r="14723" b="4056"/>
          <a:stretch/>
        </p:blipFill>
        <p:spPr>
          <a:xfrm>
            <a:off x="11249509" y="1847917"/>
            <a:ext cx="468000" cy="468000"/>
          </a:xfrm>
          <a:prstGeom prst="rect">
            <a:avLst/>
          </a:prstGeom>
        </p:spPr>
      </p:pic>
    </p:spTree>
    <p:extLst>
      <p:ext uri="{BB962C8B-B14F-4D97-AF65-F5344CB8AC3E}">
        <p14:creationId xmlns:p14="http://schemas.microsoft.com/office/powerpoint/2010/main" val="4261266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fontScale="90000"/>
          </a:bodyPr>
          <a:lstStyle/>
          <a:p>
            <a:r>
              <a:rPr lang="en-GB" dirty="0"/>
              <a:t>Recap: Treatment effect in treatment discontinuers</a:t>
            </a:r>
            <a:br>
              <a:rPr lang="en-GB" dirty="0"/>
            </a:br>
            <a:endParaRPr lang="en-GB" dirty="0"/>
          </a:p>
        </p:txBody>
      </p:sp>
      <p:sp>
        <p:nvSpPr>
          <p:cNvPr id="8" name="Text Placeholder 7">
            <a:extLst>
              <a:ext uri="{FF2B5EF4-FFF2-40B4-BE49-F238E27FC236}">
                <a16:creationId xmlns:a16="http://schemas.microsoft.com/office/drawing/2014/main" id="{3C9E4502-BEF9-11F3-9A10-A036F74DF3FD}"/>
              </a:ext>
            </a:extLst>
          </p:cNvPr>
          <p:cNvSpPr>
            <a:spLocks noGrp="1"/>
          </p:cNvSpPr>
          <p:nvPr>
            <p:ph type="body" sz="quarter" idx="14"/>
          </p:nvPr>
        </p:nvSpPr>
        <p:spPr/>
        <p:txBody>
          <a:bodyPr/>
          <a:lstStyle/>
          <a:p>
            <a:r>
              <a:rPr lang="en-GB" sz="2000" dirty="0">
                <a:latin typeface="+mn-lt"/>
              </a:rPr>
              <a:t>Committee accepted EAG exploratory scenario 2</a:t>
            </a:r>
          </a:p>
          <a:p>
            <a:endParaRPr lang="en-GB" dirty="0"/>
          </a:p>
        </p:txBody>
      </p:sp>
      <p:sp>
        <p:nvSpPr>
          <p:cNvPr id="5" name="Text Placeholder 9">
            <a:extLst>
              <a:ext uri="{FF2B5EF4-FFF2-40B4-BE49-F238E27FC236}">
                <a16:creationId xmlns:a16="http://schemas.microsoft.com/office/drawing/2014/main" id="{25C55CE8-0146-F815-6E15-E96D65059C50}"/>
              </a:ext>
            </a:extLst>
          </p:cNvPr>
          <p:cNvSpPr txBox="1">
            <a:spLocks/>
          </p:cNvSpPr>
          <p:nvPr/>
        </p:nvSpPr>
        <p:spPr>
          <a:xfrm>
            <a:off x="1137756" y="6550701"/>
            <a:ext cx="9611653"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TTDC, time to treatment discontinuation; BSC, best supportive care</a:t>
            </a:r>
          </a:p>
        </p:txBody>
      </p:sp>
      <p:sp>
        <p:nvSpPr>
          <p:cNvPr id="3" name="Text Placeholder 4">
            <a:extLst>
              <a:ext uri="{FF2B5EF4-FFF2-40B4-BE49-F238E27FC236}">
                <a16:creationId xmlns:a16="http://schemas.microsoft.com/office/drawing/2014/main" id="{30E6C731-C3FC-0AE1-7C2E-A5E0A2CD048C}"/>
              </a:ext>
            </a:extLst>
          </p:cNvPr>
          <p:cNvSpPr txBox="1">
            <a:spLocks/>
          </p:cNvSpPr>
          <p:nvPr/>
        </p:nvSpPr>
        <p:spPr>
          <a:xfrm>
            <a:off x="318190" y="613771"/>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latin typeface="+mn-lt"/>
            </a:endParaRPr>
          </a:p>
        </p:txBody>
      </p:sp>
      <p:pic>
        <p:nvPicPr>
          <p:cNvPr id="10" name="Picture 9">
            <a:extLst>
              <a:ext uri="{FF2B5EF4-FFF2-40B4-BE49-F238E27FC236}">
                <a16:creationId xmlns:a16="http://schemas.microsoft.com/office/drawing/2014/main" id="{ACCBC597-FCB1-6349-6125-F44F2E9CE8A5}"/>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590349" y="406190"/>
            <a:ext cx="468000" cy="468000"/>
          </a:xfrm>
          <a:prstGeom prst="rect">
            <a:avLst/>
          </a:prstGeom>
        </p:spPr>
      </p:pic>
      <p:sp>
        <p:nvSpPr>
          <p:cNvPr id="6" name="TextBox 5">
            <a:extLst>
              <a:ext uri="{FF2B5EF4-FFF2-40B4-BE49-F238E27FC236}">
                <a16:creationId xmlns:a16="http://schemas.microsoft.com/office/drawing/2014/main" id="{F32F160A-DF87-608B-9C5D-7A061206D42D}"/>
              </a:ext>
            </a:extLst>
          </p:cNvPr>
          <p:cNvSpPr txBox="1"/>
          <p:nvPr/>
        </p:nvSpPr>
        <p:spPr>
          <a:xfrm>
            <a:off x="541337" y="4357332"/>
            <a:ext cx="2171701" cy="369332"/>
          </a:xfrm>
          <a:prstGeom prst="rect">
            <a:avLst/>
          </a:prstGeom>
          <a:noFill/>
        </p:spPr>
        <p:txBody>
          <a:bodyPr wrap="square" rtlCol="0">
            <a:spAutoFit/>
          </a:bodyPr>
          <a:lstStyle/>
          <a:p>
            <a:pPr algn="ctr"/>
            <a:r>
              <a:rPr lang="en-GB" dirty="0"/>
              <a:t>EAG scenario 1</a:t>
            </a:r>
          </a:p>
        </p:txBody>
      </p:sp>
      <p:sp>
        <p:nvSpPr>
          <p:cNvPr id="14" name="TextBox 13">
            <a:extLst>
              <a:ext uri="{FF2B5EF4-FFF2-40B4-BE49-F238E27FC236}">
                <a16:creationId xmlns:a16="http://schemas.microsoft.com/office/drawing/2014/main" id="{135989A8-49BF-206C-3D35-FC0835DC87C7}"/>
              </a:ext>
            </a:extLst>
          </p:cNvPr>
          <p:cNvSpPr txBox="1"/>
          <p:nvPr/>
        </p:nvSpPr>
        <p:spPr>
          <a:xfrm>
            <a:off x="3715828" y="4301140"/>
            <a:ext cx="1890261" cy="369332"/>
          </a:xfrm>
          <a:prstGeom prst="rect">
            <a:avLst/>
          </a:prstGeom>
          <a:noFill/>
        </p:spPr>
        <p:txBody>
          <a:bodyPr wrap="none" rtlCol="0">
            <a:spAutoFit/>
          </a:bodyPr>
          <a:lstStyle/>
          <a:p>
            <a:r>
              <a:rPr lang="en-GB" dirty="0"/>
              <a:t>Observed period</a:t>
            </a:r>
          </a:p>
        </p:txBody>
      </p:sp>
      <p:graphicFrame>
        <p:nvGraphicFramePr>
          <p:cNvPr id="24" name="Table 23">
            <a:extLst>
              <a:ext uri="{FF2B5EF4-FFF2-40B4-BE49-F238E27FC236}">
                <a16:creationId xmlns:a16="http://schemas.microsoft.com/office/drawing/2014/main" id="{846246AE-93E5-BC81-E0F0-E08B9D90D5C6}"/>
              </a:ext>
            </a:extLst>
          </p:cNvPr>
          <p:cNvGraphicFramePr>
            <a:graphicFrameLocks noGrp="1"/>
          </p:cNvGraphicFramePr>
          <p:nvPr>
            <p:extLst>
              <p:ext uri="{D42A27DB-BD31-4B8C-83A1-F6EECF244321}">
                <p14:modId xmlns:p14="http://schemas.microsoft.com/office/powerpoint/2010/main" val="482826690"/>
              </p:ext>
            </p:extLst>
          </p:nvPr>
        </p:nvGraphicFramePr>
        <p:xfrm>
          <a:off x="387352" y="2486115"/>
          <a:ext cx="11307703" cy="3408548"/>
        </p:xfrm>
        <a:graphic>
          <a:graphicData uri="http://schemas.openxmlformats.org/drawingml/2006/table">
            <a:tbl>
              <a:tblPr firstRow="1" firstCol="1" bandRow="1">
                <a:tableStyleId>{5C22544A-7EE6-4342-B048-85BDC9FD1C3A}</a:tableStyleId>
              </a:tblPr>
              <a:tblGrid>
                <a:gridCol w="2376382">
                  <a:extLst>
                    <a:ext uri="{9D8B030D-6E8A-4147-A177-3AD203B41FA5}">
                      <a16:colId xmlns:a16="http://schemas.microsoft.com/office/drawing/2014/main" val="2980437332"/>
                    </a:ext>
                  </a:extLst>
                </a:gridCol>
                <a:gridCol w="2551217">
                  <a:extLst>
                    <a:ext uri="{9D8B030D-6E8A-4147-A177-3AD203B41FA5}">
                      <a16:colId xmlns:a16="http://schemas.microsoft.com/office/drawing/2014/main" val="3319507249"/>
                    </a:ext>
                  </a:extLst>
                </a:gridCol>
                <a:gridCol w="6380104">
                  <a:extLst>
                    <a:ext uri="{9D8B030D-6E8A-4147-A177-3AD203B41FA5}">
                      <a16:colId xmlns:a16="http://schemas.microsoft.com/office/drawing/2014/main" val="3004564442"/>
                    </a:ext>
                  </a:extLst>
                </a:gridCol>
              </a:tblGrid>
              <a:tr h="289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tc>
                  <a:txBody>
                    <a:bodyPr/>
                    <a:lstStyle/>
                    <a:p>
                      <a:r>
                        <a:rPr lang="en-GB" dirty="0"/>
                        <a:t>Observed trial period</a:t>
                      </a:r>
                    </a:p>
                  </a:txBody>
                  <a:tcPr/>
                </a:tc>
                <a:tc>
                  <a:txBody>
                    <a:bodyPr/>
                    <a:lstStyle/>
                    <a:p>
                      <a:r>
                        <a:rPr lang="en-GB" dirty="0"/>
                        <a:t>Extrapolated period</a:t>
                      </a:r>
                    </a:p>
                  </a:txBody>
                  <a:tcPr/>
                </a:tc>
                <a:extLst>
                  <a:ext uri="{0D108BD9-81ED-4DB2-BD59-A6C34878D82A}">
                    <a16:rowId xmlns:a16="http://schemas.microsoft.com/office/drawing/2014/main" val="3610894536"/>
                  </a:ext>
                </a:extLst>
              </a:tr>
              <a:tr h="939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Company and EAG base case</a:t>
                      </a:r>
                    </a:p>
                  </a:txBody>
                  <a:tcPr>
                    <a:solidFill>
                      <a:schemeClr val="accent2"/>
                    </a:solidFill>
                  </a:tcPr>
                </a:tc>
                <a:tc>
                  <a:txBody>
                    <a:bodyPr/>
                    <a:lstStyle/>
                    <a:p>
                      <a:r>
                        <a:rPr lang="en-GB" dirty="0"/>
                        <a:t>Treatment discontinuation from trial</a:t>
                      </a:r>
                    </a:p>
                  </a:txBody>
                  <a:tcPr/>
                </a:tc>
                <a:tc>
                  <a:txBody>
                    <a:bodyPr/>
                    <a:lstStyle/>
                    <a:p>
                      <a:pPr marL="285750" indent="-285750">
                        <a:buFont typeface="Arial" panose="020B0604020202020204" pitchFamily="34" charset="0"/>
                        <a:buChar char="•"/>
                      </a:pPr>
                      <a:r>
                        <a:rPr lang="en-GB" dirty="0"/>
                        <a:t>Exponential used to extrapolate tafamidis TTD curve</a:t>
                      </a:r>
                    </a:p>
                    <a:p>
                      <a:pPr marL="285750" indent="-285750">
                        <a:buFont typeface="Arial" panose="020B0604020202020204" pitchFamily="34" charset="0"/>
                        <a:buChar char="•"/>
                      </a:pPr>
                      <a:r>
                        <a:rPr lang="en-GB" b="1" dirty="0"/>
                        <a:t>Treatment effect: </a:t>
                      </a:r>
                      <a:r>
                        <a:rPr lang="en-GB" dirty="0"/>
                        <a:t>assumed to continue after discontinuation</a:t>
                      </a:r>
                    </a:p>
                    <a:p>
                      <a:pPr marL="285750" indent="-285750">
                        <a:buFont typeface="Arial" panose="020B0604020202020204" pitchFamily="34" charset="0"/>
                        <a:buChar char="•"/>
                      </a:pPr>
                      <a:r>
                        <a:rPr lang="en-GB" b="1" dirty="0"/>
                        <a:t>Treatment costs: </a:t>
                      </a:r>
                      <a:r>
                        <a:rPr lang="en-GB" b="0" dirty="0"/>
                        <a:t>applied to those on treatment only</a:t>
                      </a:r>
                      <a:endParaRPr lang="en-GB" b="1" dirty="0"/>
                    </a:p>
                  </a:txBody>
                  <a:tcPr/>
                </a:tc>
                <a:extLst>
                  <a:ext uri="{0D108BD9-81ED-4DB2-BD59-A6C34878D82A}">
                    <a16:rowId xmlns:a16="http://schemas.microsoft.com/office/drawing/2014/main" val="2475192839"/>
                  </a:ext>
                </a:extLst>
              </a:tr>
              <a:tr h="722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EAG scenario 1</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Treatment discontinuation from trial</a:t>
                      </a:r>
                    </a:p>
                  </a:txBody>
                  <a:tcPr/>
                </a:tc>
                <a:tc>
                  <a:txBody>
                    <a:bodyPr/>
                    <a:lstStyle/>
                    <a:p>
                      <a:pPr marL="285750" indent="-285750">
                        <a:buFont typeface="Arial" panose="020B0604020202020204" pitchFamily="34" charset="0"/>
                        <a:buChar char="•"/>
                      </a:pPr>
                      <a:r>
                        <a:rPr lang="en-GB" dirty="0"/>
                        <a:t>No further treatment discontinuation</a:t>
                      </a:r>
                    </a:p>
                    <a:p>
                      <a:pPr marL="285750" indent="-285750">
                        <a:buFont typeface="Arial" panose="020B0604020202020204" pitchFamily="34" charset="0"/>
                        <a:buChar char="•"/>
                      </a:pPr>
                      <a:r>
                        <a:rPr lang="en-GB" b="1" dirty="0"/>
                        <a:t>Treatment effect and costs:</a:t>
                      </a:r>
                      <a:r>
                        <a:rPr lang="en-GB" dirty="0"/>
                        <a:t> applied across extrapolated period</a:t>
                      </a:r>
                    </a:p>
                  </a:txBody>
                  <a:tcPr/>
                </a:tc>
                <a:extLst>
                  <a:ext uri="{0D108BD9-81ED-4DB2-BD59-A6C34878D82A}">
                    <a16:rowId xmlns:a16="http://schemas.microsoft.com/office/drawing/2014/main" val="3952745388"/>
                  </a:ext>
                </a:extLst>
              </a:tr>
              <a:tr h="939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EAG scenario 2</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Treatment discontinuation from trial</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Exponential used to extrapolate tafamidis TTD curve</a:t>
                      </a:r>
                    </a:p>
                    <a:p>
                      <a:pPr marL="285750" indent="-285750">
                        <a:buFont typeface="Arial" panose="020B0604020202020204" pitchFamily="34" charset="0"/>
                        <a:buChar char="•"/>
                      </a:pPr>
                      <a:r>
                        <a:rPr lang="en-GB" b="1" dirty="0"/>
                        <a:t>Treatment effect: </a:t>
                      </a:r>
                      <a:r>
                        <a:rPr lang="en-GB" dirty="0"/>
                        <a:t>BSC outcomes applied to discontinuers</a:t>
                      </a:r>
                    </a:p>
                    <a:p>
                      <a:pPr marL="285750" indent="-285750">
                        <a:buFont typeface="Arial" panose="020B0604020202020204" pitchFamily="34" charset="0"/>
                        <a:buChar char="•"/>
                      </a:pPr>
                      <a:r>
                        <a:rPr lang="en-GB" b="1" dirty="0"/>
                        <a:t>Treatment costs: </a:t>
                      </a:r>
                      <a:r>
                        <a:rPr lang="en-GB" b="0" dirty="0"/>
                        <a:t>applied to those on treatment only</a:t>
                      </a:r>
                      <a:endParaRPr lang="en-GB" b="1" dirty="0"/>
                    </a:p>
                  </a:txBody>
                  <a:tcPr/>
                </a:tc>
                <a:extLst>
                  <a:ext uri="{0D108BD9-81ED-4DB2-BD59-A6C34878D82A}">
                    <a16:rowId xmlns:a16="http://schemas.microsoft.com/office/drawing/2014/main" val="1725829316"/>
                  </a:ext>
                </a:extLst>
              </a:tr>
            </a:tbl>
          </a:graphicData>
        </a:graphic>
      </p:graphicFrame>
      <p:sp>
        <p:nvSpPr>
          <p:cNvPr id="25" name="Rectangle 24">
            <a:extLst>
              <a:ext uri="{FF2B5EF4-FFF2-40B4-BE49-F238E27FC236}">
                <a16:creationId xmlns:a16="http://schemas.microsoft.com/office/drawing/2014/main" id="{F55B6027-A761-7458-8231-0C06C5F66C2C}"/>
              </a:ext>
            </a:extLst>
          </p:cNvPr>
          <p:cNvSpPr/>
          <p:nvPr/>
        </p:nvSpPr>
        <p:spPr>
          <a:xfrm>
            <a:off x="438684" y="1363467"/>
            <a:ext cx="11306863" cy="94545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rPr>
              <a:t>In TA696, committee concluded that assuming continued treatment benefits without a cost was overly optimistic and EAG’s analyses are suitable for consideration</a:t>
            </a:r>
            <a:endParaRPr lang="en-GB" sz="1600" dirty="0">
              <a:solidFill>
                <a:schemeClr val="tx1"/>
              </a:solidFill>
            </a:endParaRPr>
          </a:p>
        </p:txBody>
      </p:sp>
      <p:sp>
        <p:nvSpPr>
          <p:cNvPr id="4" name="Rectangle 3">
            <a:extLst>
              <a:ext uri="{FF2B5EF4-FFF2-40B4-BE49-F238E27FC236}">
                <a16:creationId xmlns:a16="http://schemas.microsoft.com/office/drawing/2014/main" id="{58051602-E18A-0FE2-465D-A0557395B6AA}"/>
              </a:ext>
              <a:ext uri="{C183D7F6-B498-43B3-948B-1728B52AA6E4}">
                <adec:decorative xmlns:adec="http://schemas.microsoft.com/office/drawing/2017/decorative" val="1"/>
              </a:ext>
            </a:extLst>
          </p:cNvPr>
          <p:cNvSpPr/>
          <p:nvPr/>
        </p:nvSpPr>
        <p:spPr>
          <a:xfrm>
            <a:off x="11246852" y="40489"/>
            <a:ext cx="894726" cy="2635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Recap</a:t>
            </a:r>
          </a:p>
        </p:txBody>
      </p:sp>
      <p:sp>
        <p:nvSpPr>
          <p:cNvPr id="7" name="Rectangle 6">
            <a:extLst>
              <a:ext uri="{FF2B5EF4-FFF2-40B4-BE49-F238E27FC236}">
                <a16:creationId xmlns:a16="http://schemas.microsoft.com/office/drawing/2014/main" id="{511E5598-998B-291F-2DB7-D9A630AD9F1F}"/>
              </a:ext>
            </a:extLst>
          </p:cNvPr>
          <p:cNvSpPr/>
          <p:nvPr/>
        </p:nvSpPr>
        <p:spPr>
          <a:xfrm>
            <a:off x="409547" y="4939316"/>
            <a:ext cx="11263311" cy="95534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6B506CC6-AD24-A7FF-3929-428564549553}"/>
              </a:ext>
            </a:extLst>
          </p:cNvPr>
          <p:cNvCxnSpPr>
            <a:cxnSpLocks/>
          </p:cNvCxnSpPr>
          <p:nvPr/>
        </p:nvCxnSpPr>
        <p:spPr>
          <a:xfrm flipH="1" flipV="1">
            <a:off x="1945758" y="6036871"/>
            <a:ext cx="762266" cy="2215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123EDD9-8438-A7CE-C1AC-5B9FEEA8E261}"/>
              </a:ext>
            </a:extLst>
          </p:cNvPr>
          <p:cNvSpPr txBox="1"/>
          <p:nvPr/>
        </p:nvSpPr>
        <p:spPr>
          <a:xfrm>
            <a:off x="2784798" y="6036871"/>
            <a:ext cx="5402272" cy="369332"/>
          </a:xfrm>
          <a:prstGeom prst="rect">
            <a:avLst/>
          </a:prstGeom>
          <a:noFill/>
          <a:ln w="28575">
            <a:solidFill>
              <a:schemeClr val="tx1"/>
            </a:solidFill>
          </a:ln>
        </p:spPr>
        <p:txBody>
          <a:bodyPr wrap="square" rtlCol="0">
            <a:spAutoFit/>
          </a:bodyPr>
          <a:lstStyle/>
          <a:p>
            <a:r>
              <a:rPr lang="en-GB" dirty="0"/>
              <a:t>Committee accepted EAG exploratory scenario 2 </a:t>
            </a:r>
          </a:p>
        </p:txBody>
      </p:sp>
    </p:spTree>
    <p:extLst>
      <p:ext uri="{BB962C8B-B14F-4D97-AF65-F5344CB8AC3E}">
        <p14:creationId xmlns:p14="http://schemas.microsoft.com/office/powerpoint/2010/main" val="355124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C42CB4-D630-6BD6-FF30-1780E92DDD8A}"/>
              </a:ext>
            </a:extLst>
          </p:cNvPr>
          <p:cNvSpPr/>
          <p:nvPr/>
        </p:nvSpPr>
        <p:spPr>
          <a:xfrm>
            <a:off x="5755817" y="957274"/>
            <a:ext cx="5968400" cy="5809756"/>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388370" y="111135"/>
            <a:ext cx="11250785" cy="592817"/>
          </a:xfrm>
        </p:spPr>
        <p:txBody>
          <a:bodyPr>
            <a:normAutofit fontScale="90000"/>
          </a:bodyPr>
          <a:lstStyle/>
          <a:p>
            <a:r>
              <a:rPr lang="en-GB" dirty="0"/>
              <a:t>Key issue: Treatment effect in treatment discontinuers (1)</a:t>
            </a:r>
            <a:br>
              <a:rPr lang="en-GB" dirty="0"/>
            </a:br>
            <a:endParaRPr lang="en-GB" dirty="0"/>
          </a:p>
        </p:txBody>
      </p:sp>
      <p:sp>
        <p:nvSpPr>
          <p:cNvPr id="8" name="Text Placeholder 7">
            <a:extLst>
              <a:ext uri="{FF2B5EF4-FFF2-40B4-BE49-F238E27FC236}">
                <a16:creationId xmlns:a16="http://schemas.microsoft.com/office/drawing/2014/main" id="{3C9E4502-BEF9-11F3-9A10-A036F74DF3FD}"/>
              </a:ext>
            </a:extLst>
          </p:cNvPr>
          <p:cNvSpPr>
            <a:spLocks noGrp="1"/>
          </p:cNvSpPr>
          <p:nvPr>
            <p:ph type="body" sz="quarter" idx="14"/>
          </p:nvPr>
        </p:nvSpPr>
        <p:spPr>
          <a:xfrm>
            <a:off x="165428" y="612340"/>
            <a:ext cx="12251009" cy="520838"/>
          </a:xfrm>
        </p:spPr>
        <p:txBody>
          <a:bodyPr/>
          <a:lstStyle/>
          <a:p>
            <a:r>
              <a:rPr lang="en-GB" dirty="0"/>
              <a:t>Company response: scenario 2 </a:t>
            </a:r>
            <a:r>
              <a:rPr lang="en-GB" dirty="0">
                <a:effectLst/>
                <a:latin typeface="Arial" panose="020B0604020202020204" pitchFamily="34" charset="0"/>
                <a:ea typeface="Times New Roman" panose="02020603050405020304" pitchFamily="18" charset="0"/>
                <a:cs typeface="Times New Roman" panose="02020603050405020304" pitchFamily="18" charset="0"/>
              </a:rPr>
              <a:t>underpredicts survival after treatment discontinuation </a:t>
            </a:r>
            <a:endParaRPr lang="en-GB" dirty="0"/>
          </a:p>
        </p:txBody>
      </p:sp>
      <p:sp>
        <p:nvSpPr>
          <p:cNvPr id="5" name="Text Placeholder 9">
            <a:extLst>
              <a:ext uri="{FF2B5EF4-FFF2-40B4-BE49-F238E27FC236}">
                <a16:creationId xmlns:a16="http://schemas.microsoft.com/office/drawing/2014/main" id="{25C55CE8-0146-F815-6E15-E96D65059C50}"/>
              </a:ext>
            </a:extLst>
          </p:cNvPr>
          <p:cNvSpPr txBox="1">
            <a:spLocks/>
          </p:cNvSpPr>
          <p:nvPr/>
        </p:nvSpPr>
        <p:spPr>
          <a:xfrm>
            <a:off x="949990" y="6401905"/>
            <a:ext cx="4940447" cy="3651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OS, overall survival; </a:t>
            </a:r>
          </a:p>
        </p:txBody>
      </p:sp>
      <p:sp>
        <p:nvSpPr>
          <p:cNvPr id="3" name="Text Placeholder 4">
            <a:extLst>
              <a:ext uri="{FF2B5EF4-FFF2-40B4-BE49-F238E27FC236}">
                <a16:creationId xmlns:a16="http://schemas.microsoft.com/office/drawing/2014/main" id="{30E6C731-C3FC-0AE1-7C2E-A5E0A2CD048C}"/>
              </a:ext>
            </a:extLst>
          </p:cNvPr>
          <p:cNvSpPr txBox="1">
            <a:spLocks/>
          </p:cNvSpPr>
          <p:nvPr/>
        </p:nvSpPr>
        <p:spPr>
          <a:xfrm>
            <a:off x="318190" y="613771"/>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latin typeface="+mn-lt"/>
            </a:endParaRPr>
          </a:p>
        </p:txBody>
      </p:sp>
      <p:pic>
        <p:nvPicPr>
          <p:cNvPr id="10" name="Picture 9">
            <a:extLst>
              <a:ext uri="{FF2B5EF4-FFF2-40B4-BE49-F238E27FC236}">
                <a16:creationId xmlns:a16="http://schemas.microsoft.com/office/drawing/2014/main" id="{ACCBC597-FCB1-6349-6125-F44F2E9CE8A5}"/>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676005" y="19476"/>
            <a:ext cx="468000" cy="468000"/>
          </a:xfrm>
          <a:prstGeom prst="rect">
            <a:avLst/>
          </a:prstGeom>
        </p:spPr>
      </p:pic>
      <p:sp>
        <p:nvSpPr>
          <p:cNvPr id="4" name="Rectangle 3">
            <a:extLst>
              <a:ext uri="{FF2B5EF4-FFF2-40B4-BE49-F238E27FC236}">
                <a16:creationId xmlns:a16="http://schemas.microsoft.com/office/drawing/2014/main" id="{7A94338A-8043-C1FD-22E2-93112BCBFC03}"/>
              </a:ext>
            </a:extLst>
          </p:cNvPr>
          <p:cNvSpPr/>
          <p:nvPr/>
        </p:nvSpPr>
        <p:spPr>
          <a:xfrm>
            <a:off x="262114" y="1303415"/>
            <a:ext cx="5147726" cy="50580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2"/>
                </a:solidFill>
                <a:latin typeface="Arial" panose="020B0604020202020204" pitchFamily="34" charset="0"/>
              </a:rPr>
              <a:t>Company’s consultation comments</a:t>
            </a:r>
          </a:p>
          <a:p>
            <a:pPr marL="342900" indent="-342900">
              <a:buFont typeface="Arial" panose="020B0604020202020204" pitchFamily="34" charset="0"/>
              <a:buChar char="•"/>
            </a:pPr>
            <a:r>
              <a:rPr lang="en-GB" dirty="0">
                <a:solidFill>
                  <a:schemeClr val="tx1"/>
                </a:solidFill>
                <a:latin typeface="Arial" panose="020B0604020202020204" pitchFamily="34" charset="0"/>
              </a:rPr>
              <a:t>Scenario 2 substantially underpredicts survival after treatment discontinuation and is not supported by the ATTRACT-LTE 7 year long term evidence</a:t>
            </a:r>
          </a:p>
          <a:p>
            <a:pPr marL="342900" indent="-342900">
              <a:buFont typeface="Arial" panose="020B0604020202020204" pitchFamily="34" charset="0"/>
              <a:buChar char="•"/>
            </a:pPr>
            <a:r>
              <a:rPr lang="en-GB" dirty="0">
                <a:solidFill>
                  <a:schemeClr val="tx1"/>
                </a:solidFill>
                <a:latin typeface="Arial" panose="020B0604020202020204" pitchFamily="34" charset="0"/>
              </a:rPr>
              <a:t>Estimates a high hazard of death in treatment discontinuers</a:t>
            </a:r>
          </a:p>
          <a:p>
            <a:pPr marL="800100" lvl="1" indent="-342900">
              <a:buFont typeface="Arial" panose="020B0604020202020204" pitchFamily="34" charset="0"/>
              <a:buChar char="•"/>
            </a:pPr>
            <a:r>
              <a:rPr lang="en-GB" dirty="0">
                <a:solidFill>
                  <a:schemeClr val="tx1"/>
                </a:solidFill>
                <a:latin typeface="Arial" panose="020B0604020202020204" pitchFamily="34" charset="0"/>
              </a:rPr>
              <a:t>contradicts clinical expert opinion- ‘outcomes would not immediately revert to BSC outcomes when treatment is stopped’</a:t>
            </a:r>
          </a:p>
          <a:p>
            <a:pPr marL="342900" indent="-342900">
              <a:buFont typeface="Arial" panose="020B0604020202020204" pitchFamily="34" charset="0"/>
              <a:buChar char="•"/>
            </a:pPr>
            <a:r>
              <a:rPr lang="en-GB" dirty="0">
                <a:solidFill>
                  <a:schemeClr val="tx1"/>
                </a:solidFill>
                <a:latin typeface="Arial" panose="020B0604020202020204" pitchFamily="34" charset="0"/>
              </a:rPr>
              <a:t>Assumes treatment discontinuers experience instantaneous accumulation of amyloid </a:t>
            </a:r>
          </a:p>
          <a:p>
            <a:pPr marL="342900" indent="-342900">
              <a:buFont typeface="Arial" panose="020B0604020202020204" pitchFamily="34" charset="0"/>
              <a:buChar char="•"/>
            </a:pPr>
            <a:r>
              <a:rPr lang="en-GB" dirty="0">
                <a:solidFill>
                  <a:schemeClr val="tx1"/>
                </a:solidFill>
                <a:latin typeface="Arial" panose="020B0604020202020204" pitchFamily="34" charset="0"/>
              </a:rPr>
              <a:t>On-treatment hazard of death is not adapted to compensate for the increased off-treatment hazard (after discontinuing) so OS effectively double counts risk of death for treatment discontinuers</a:t>
            </a:r>
            <a:endParaRPr lang="en-GB" sz="2000" dirty="0">
              <a:solidFill>
                <a:schemeClr val="tx1"/>
              </a:solidFill>
              <a:latin typeface="Arial" panose="020B0604020202020204" pitchFamily="34" charset="0"/>
            </a:endParaRPr>
          </a:p>
          <a:p>
            <a:r>
              <a:rPr lang="en-GB" sz="2000" dirty="0">
                <a:solidFill>
                  <a:schemeClr val="tx1"/>
                </a:solidFill>
                <a:latin typeface="Arial" panose="020B0604020202020204" pitchFamily="34" charset="0"/>
              </a:rPr>
              <a:t> </a:t>
            </a:r>
          </a:p>
        </p:txBody>
      </p:sp>
      <p:sp>
        <p:nvSpPr>
          <p:cNvPr id="9" name="TextBox 8">
            <a:extLst>
              <a:ext uri="{FF2B5EF4-FFF2-40B4-BE49-F238E27FC236}">
                <a16:creationId xmlns:a16="http://schemas.microsoft.com/office/drawing/2014/main" id="{C1192919-D579-AD25-29A8-A1CCAC3BCE4D}"/>
              </a:ext>
            </a:extLst>
          </p:cNvPr>
          <p:cNvSpPr txBox="1"/>
          <p:nvPr/>
        </p:nvSpPr>
        <p:spPr>
          <a:xfrm>
            <a:off x="6346113" y="913730"/>
            <a:ext cx="5147725" cy="584775"/>
          </a:xfrm>
          <a:prstGeom prst="rect">
            <a:avLst/>
          </a:prstGeom>
          <a:noFill/>
        </p:spPr>
        <p:txBody>
          <a:bodyPr wrap="square" rtlCol="0">
            <a:spAutoFit/>
          </a:bodyPr>
          <a:lstStyle/>
          <a:p>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Figure 1.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Parametric survival models of tafamidis OS in ATTR-ACT crossover to ATTR-ACT LTE and TA696</a:t>
            </a:r>
            <a:endParaRPr lang="en-GB" dirty="0"/>
          </a:p>
        </p:txBody>
      </p:sp>
      <p:sp>
        <p:nvSpPr>
          <p:cNvPr id="7" name="TextBox 6">
            <a:extLst>
              <a:ext uri="{FF2B5EF4-FFF2-40B4-BE49-F238E27FC236}">
                <a16:creationId xmlns:a16="http://schemas.microsoft.com/office/drawing/2014/main" id="{BAF5F3B0-96C4-599E-EFBC-3E0F5E0C2C30}"/>
              </a:ext>
            </a:extLst>
          </p:cNvPr>
          <p:cNvSpPr txBox="1"/>
          <p:nvPr/>
        </p:nvSpPr>
        <p:spPr>
          <a:xfrm>
            <a:off x="5755817" y="1626094"/>
            <a:ext cx="1571346" cy="4031873"/>
          </a:xfrm>
          <a:prstGeom prst="rect">
            <a:avLst/>
          </a:prstGeom>
          <a:noFill/>
          <a:ln w="28575">
            <a:noFill/>
          </a:ln>
        </p:spPr>
        <p:txBody>
          <a:bodyPr wrap="square" rtlCol="0">
            <a:spAutoFit/>
          </a:bodyPr>
          <a:lstStyle/>
          <a:p>
            <a:r>
              <a:rPr lang="en-GB" sz="1600" dirty="0"/>
              <a:t>Figure 1 is from ACM1:</a:t>
            </a:r>
          </a:p>
          <a:p>
            <a:pPr marL="285750" indent="-285750">
              <a:buFont typeface="Arial" panose="020B0604020202020204" pitchFamily="34" charset="0"/>
              <a:buChar char="•"/>
            </a:pPr>
            <a:r>
              <a:rPr lang="en-GB" sz="1600" dirty="0"/>
              <a:t>Orange line is EAG base case from ACM1</a:t>
            </a:r>
          </a:p>
          <a:p>
            <a:pPr marL="285750" indent="-285750">
              <a:buFont typeface="Arial" panose="020B0604020202020204" pitchFamily="34" charset="0"/>
              <a:buChar char="•"/>
            </a:pPr>
            <a:r>
              <a:rPr lang="en-GB" sz="1600" dirty="0"/>
              <a:t>Yellow line is committee preferred base case from ACM1 (EAG exploratory scenario 2)</a:t>
            </a:r>
          </a:p>
          <a:p>
            <a:endParaRPr lang="en-GB" sz="1600" dirty="0"/>
          </a:p>
        </p:txBody>
      </p:sp>
      <p:sp>
        <p:nvSpPr>
          <p:cNvPr id="12" name="Rectangle 11">
            <a:extLst>
              <a:ext uri="{FF2B5EF4-FFF2-40B4-BE49-F238E27FC236}">
                <a16:creationId xmlns:a16="http://schemas.microsoft.com/office/drawing/2014/main" id="{442E97FC-1432-B23C-C3AC-D67061B3797B}"/>
              </a:ext>
            </a:extLst>
          </p:cNvPr>
          <p:cNvSpPr/>
          <p:nvPr/>
        </p:nvSpPr>
        <p:spPr>
          <a:xfrm>
            <a:off x="7198360" y="1498505"/>
            <a:ext cx="4370616" cy="510803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403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EA4536-CC97-069E-CDE9-0004AA96DA04}"/>
              </a:ext>
            </a:extLst>
          </p:cNvPr>
          <p:cNvSpPr>
            <a:spLocks noGrp="1"/>
          </p:cNvSpPr>
          <p:nvPr>
            <p:ph type="body" sz="quarter" idx="14"/>
          </p:nvPr>
        </p:nvSpPr>
        <p:spPr>
          <a:xfrm>
            <a:off x="466723" y="791441"/>
            <a:ext cx="11558699" cy="520838"/>
          </a:xfrm>
        </p:spPr>
        <p:txBody>
          <a:bodyPr/>
          <a:lstStyle/>
          <a:p>
            <a:r>
              <a:rPr lang="en-GB" sz="2000" dirty="0">
                <a:effectLst/>
                <a:latin typeface="Arial" panose="020B0604020202020204" pitchFamily="34" charset="0"/>
                <a:ea typeface="Times New Roman" panose="02020603050405020304" pitchFamily="18" charset="0"/>
                <a:cs typeface="Arial" panose="020B0604020202020204" pitchFamily="34" charset="0"/>
              </a:rPr>
              <a:t>Company proposed approach has 2 elements</a:t>
            </a:r>
            <a:endParaRPr lang="en-GB" dirty="0"/>
          </a:p>
        </p:txBody>
      </p:sp>
      <p:sp>
        <p:nvSpPr>
          <p:cNvPr id="6" name="Title 1">
            <a:extLst>
              <a:ext uri="{FF2B5EF4-FFF2-40B4-BE49-F238E27FC236}">
                <a16:creationId xmlns:a16="http://schemas.microsoft.com/office/drawing/2014/main" id="{3ED24982-563B-5BF8-E95B-CFA55876E8A8}"/>
              </a:ext>
            </a:extLst>
          </p:cNvPr>
          <p:cNvSpPr>
            <a:spLocks noGrp="1"/>
          </p:cNvSpPr>
          <p:nvPr>
            <p:ph type="title"/>
          </p:nvPr>
        </p:nvSpPr>
        <p:spPr>
          <a:xfrm>
            <a:off x="466725" y="263525"/>
            <a:ext cx="11250613" cy="592138"/>
          </a:xfrm>
        </p:spPr>
        <p:txBody>
          <a:bodyPr>
            <a:normAutofit fontScale="90000"/>
          </a:bodyPr>
          <a:lstStyle/>
          <a:p>
            <a:r>
              <a:rPr lang="en-GB" dirty="0"/>
              <a:t>Key issue: Treatment effect in treatment discontinuers (2)</a:t>
            </a:r>
          </a:p>
        </p:txBody>
      </p:sp>
      <p:sp>
        <p:nvSpPr>
          <p:cNvPr id="10" name="TextBox 9">
            <a:extLst>
              <a:ext uri="{FF2B5EF4-FFF2-40B4-BE49-F238E27FC236}">
                <a16:creationId xmlns:a16="http://schemas.microsoft.com/office/drawing/2014/main" id="{A7504C82-884E-71D9-F52D-6FC9D113D6D3}"/>
              </a:ext>
            </a:extLst>
          </p:cNvPr>
          <p:cNvSpPr txBox="1"/>
          <p:nvPr/>
        </p:nvSpPr>
        <p:spPr>
          <a:xfrm>
            <a:off x="6577332" y="1351825"/>
            <a:ext cx="5452251" cy="584775"/>
          </a:xfrm>
          <a:prstGeom prst="rect">
            <a:avLst/>
          </a:prstGeom>
          <a:noFill/>
        </p:spPr>
        <p:txBody>
          <a:bodyPr wrap="square">
            <a:spAutoFit/>
          </a:bodyPr>
          <a:lstStyle/>
          <a:p>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Figure 2: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Kaplan-Meier estimators of OS with and without censoring for tafamidis treatment discontinuation </a:t>
            </a:r>
          </a:p>
        </p:txBody>
      </p:sp>
      <p:sp>
        <p:nvSpPr>
          <p:cNvPr id="11" name="Rectangle 10">
            <a:extLst>
              <a:ext uri="{FF2B5EF4-FFF2-40B4-BE49-F238E27FC236}">
                <a16:creationId xmlns:a16="http://schemas.microsoft.com/office/drawing/2014/main" id="{20AE3D1B-1E2A-4254-694F-D229665AD5FC}"/>
              </a:ext>
            </a:extLst>
          </p:cNvPr>
          <p:cNvSpPr/>
          <p:nvPr/>
        </p:nvSpPr>
        <p:spPr>
          <a:xfrm>
            <a:off x="236283" y="1583169"/>
            <a:ext cx="5855748" cy="403379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tx2"/>
                </a:solidFill>
                <a:latin typeface="Arial" panose="020B0604020202020204" pitchFamily="34" charset="0"/>
              </a:rPr>
              <a:t>Company</a:t>
            </a:r>
          </a:p>
          <a:p>
            <a:pPr marL="342900" indent="-342900">
              <a:buFont typeface="+mj-lt"/>
              <a:buAutoNum type="arabicPeriod"/>
            </a:pPr>
            <a:r>
              <a:rPr lang="en-GB" dirty="0">
                <a:solidFill>
                  <a:schemeClr val="tx1"/>
                </a:solidFill>
              </a:rPr>
              <a:t>Remove treatment discontinuers from tafamidis OS extrapolation. Originally OS KM reflected survival outcomes for both those on and off treatment</a:t>
            </a:r>
          </a:p>
          <a:p>
            <a:pPr marL="342900" indent="-342900">
              <a:buFont typeface="+mj-lt"/>
              <a:buAutoNum type="arabicPeriod"/>
            </a:pPr>
            <a:r>
              <a:rPr lang="en-GB" dirty="0">
                <a:solidFill>
                  <a:schemeClr val="tx1"/>
                </a:solidFill>
              </a:rPr>
              <a:t>Use the mean survival rate of BSC patients from ATTR-ACT and apply to treatment discontinuers</a:t>
            </a:r>
          </a:p>
          <a:p>
            <a:endParaRPr lang="en-GB" dirty="0">
              <a:solidFill>
                <a:schemeClr val="tx1"/>
              </a:solidFill>
            </a:endParaRPr>
          </a:p>
          <a:p>
            <a:pPr marL="285750" indent="-285750">
              <a:buFont typeface="Arial" panose="020B0604020202020204" pitchFamily="34" charset="0"/>
              <a:buChar char="•"/>
            </a:pPr>
            <a:r>
              <a:rPr lang="en-GB" dirty="0">
                <a:solidFill>
                  <a:schemeClr val="tx1"/>
                </a:solidFill>
              </a:rPr>
              <a:t>Censoring people who discontinue tafamidis improves OS KM for those still on treatment (figure 2). Kept log-normal extrapolation</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Applying mean hazard of mortality from the ATTR-ACT BSC arm adjusts hazard of mortality for treatment discontinuers to better reflect clinical opinion</a:t>
            </a:r>
            <a:endParaRPr lang="en-GB" dirty="0">
              <a:solidFill>
                <a:schemeClr val="tx1"/>
              </a:solidFill>
            </a:endParaRPr>
          </a:p>
        </p:txBody>
      </p:sp>
      <p:sp>
        <p:nvSpPr>
          <p:cNvPr id="12" name="Text Placeholder 9">
            <a:extLst>
              <a:ext uri="{FF2B5EF4-FFF2-40B4-BE49-F238E27FC236}">
                <a16:creationId xmlns:a16="http://schemas.microsoft.com/office/drawing/2014/main" id="{A99FB216-2E1C-C251-977F-882DF6C3241B}"/>
              </a:ext>
            </a:extLst>
          </p:cNvPr>
          <p:cNvSpPr txBox="1">
            <a:spLocks/>
          </p:cNvSpPr>
          <p:nvPr/>
        </p:nvSpPr>
        <p:spPr>
          <a:xfrm>
            <a:off x="1463842" y="6458983"/>
            <a:ext cx="9611653"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OS, overall survival; KM, </a:t>
            </a:r>
            <a:r>
              <a:rPr lang="en-GB" sz="1400" dirty="0">
                <a:effectLst/>
                <a:latin typeface="Arial" panose="020B0604020202020204" pitchFamily="34" charset="0"/>
                <a:ea typeface="Times New Roman" panose="02020603050405020304" pitchFamily="18" charset="0"/>
                <a:cs typeface="Times New Roman" panose="02020603050405020304" pitchFamily="18" charset="0"/>
              </a:rPr>
              <a:t>Kaplan-Meier </a:t>
            </a:r>
            <a:r>
              <a:rPr lang="en-GB" dirty="0"/>
              <a:t> </a:t>
            </a:r>
          </a:p>
        </p:txBody>
      </p:sp>
      <p:sp>
        <p:nvSpPr>
          <p:cNvPr id="2" name="Rectangle 1">
            <a:extLst>
              <a:ext uri="{FF2B5EF4-FFF2-40B4-BE49-F238E27FC236}">
                <a16:creationId xmlns:a16="http://schemas.microsoft.com/office/drawing/2014/main" id="{F502B0FD-8649-F981-11E7-9CCD5C7F6FA8}"/>
              </a:ext>
            </a:extLst>
          </p:cNvPr>
          <p:cNvSpPr/>
          <p:nvPr/>
        </p:nvSpPr>
        <p:spPr>
          <a:xfrm>
            <a:off x="6229350" y="1936601"/>
            <a:ext cx="5726367" cy="406576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4613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ECF8-A721-06BF-D412-5886A3A92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0352B-88F7-ED81-23B3-9E53DA863529}"/>
              </a:ext>
            </a:extLst>
          </p:cNvPr>
          <p:cNvSpPr>
            <a:spLocks noGrp="1"/>
          </p:cNvSpPr>
          <p:nvPr>
            <p:ph type="title"/>
          </p:nvPr>
        </p:nvSpPr>
        <p:spPr>
          <a:xfrm>
            <a:off x="388370" y="111135"/>
            <a:ext cx="11250785" cy="592817"/>
          </a:xfrm>
        </p:spPr>
        <p:txBody>
          <a:bodyPr>
            <a:normAutofit fontScale="90000"/>
          </a:bodyPr>
          <a:lstStyle/>
          <a:p>
            <a:r>
              <a:rPr lang="en-GB" dirty="0"/>
              <a:t>Key issue: Treatment effect in treatment discontinuers (3)</a:t>
            </a:r>
            <a:br>
              <a:rPr lang="en-GB" dirty="0"/>
            </a:br>
            <a:endParaRPr lang="en-GB" dirty="0"/>
          </a:p>
        </p:txBody>
      </p:sp>
      <p:sp>
        <p:nvSpPr>
          <p:cNvPr id="8" name="Text Placeholder 7">
            <a:extLst>
              <a:ext uri="{FF2B5EF4-FFF2-40B4-BE49-F238E27FC236}">
                <a16:creationId xmlns:a16="http://schemas.microsoft.com/office/drawing/2014/main" id="{8AD032EB-0BA2-D144-2EDD-B7E39F1DB64B}"/>
              </a:ext>
            </a:extLst>
          </p:cNvPr>
          <p:cNvSpPr>
            <a:spLocks noGrp="1"/>
          </p:cNvSpPr>
          <p:nvPr>
            <p:ph type="body" sz="quarter" idx="14"/>
          </p:nvPr>
        </p:nvSpPr>
        <p:spPr>
          <a:xfrm>
            <a:off x="346403" y="612340"/>
            <a:ext cx="12251009" cy="520838"/>
          </a:xfrm>
        </p:spPr>
        <p:txBody>
          <a:bodyPr/>
          <a:lstStyle/>
          <a:p>
            <a:r>
              <a:rPr lang="en-GB" dirty="0"/>
              <a:t>EAG generally agrees with the proposed approach</a:t>
            </a:r>
          </a:p>
        </p:txBody>
      </p:sp>
      <p:sp>
        <p:nvSpPr>
          <p:cNvPr id="5" name="Text Placeholder 9">
            <a:extLst>
              <a:ext uri="{FF2B5EF4-FFF2-40B4-BE49-F238E27FC236}">
                <a16:creationId xmlns:a16="http://schemas.microsoft.com/office/drawing/2014/main" id="{5517667F-9054-E437-539E-BF7844FE674C}"/>
              </a:ext>
            </a:extLst>
          </p:cNvPr>
          <p:cNvSpPr txBox="1">
            <a:spLocks/>
          </p:cNvSpPr>
          <p:nvPr/>
        </p:nvSpPr>
        <p:spPr>
          <a:xfrm>
            <a:off x="1485107" y="6584468"/>
            <a:ext cx="9611653"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BSC, best supportive care; OS, overall survival; </a:t>
            </a:r>
          </a:p>
        </p:txBody>
      </p:sp>
      <p:sp>
        <p:nvSpPr>
          <p:cNvPr id="3" name="Text Placeholder 4">
            <a:extLst>
              <a:ext uri="{FF2B5EF4-FFF2-40B4-BE49-F238E27FC236}">
                <a16:creationId xmlns:a16="http://schemas.microsoft.com/office/drawing/2014/main" id="{275FB2D3-3AD7-1930-891C-073955F0F4CB}"/>
              </a:ext>
            </a:extLst>
          </p:cNvPr>
          <p:cNvSpPr txBox="1">
            <a:spLocks/>
          </p:cNvSpPr>
          <p:nvPr/>
        </p:nvSpPr>
        <p:spPr>
          <a:xfrm>
            <a:off x="318190" y="613771"/>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latin typeface="+mn-lt"/>
            </a:endParaRPr>
          </a:p>
        </p:txBody>
      </p:sp>
      <p:pic>
        <p:nvPicPr>
          <p:cNvPr id="10" name="Picture 9">
            <a:extLst>
              <a:ext uri="{FF2B5EF4-FFF2-40B4-BE49-F238E27FC236}">
                <a16:creationId xmlns:a16="http://schemas.microsoft.com/office/drawing/2014/main" id="{C9F6A125-F70B-523A-C761-A4A340FD26CB}"/>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676005" y="19476"/>
            <a:ext cx="468000" cy="468000"/>
          </a:xfrm>
          <a:prstGeom prst="rect">
            <a:avLst/>
          </a:prstGeom>
        </p:spPr>
      </p:pic>
      <p:sp>
        <p:nvSpPr>
          <p:cNvPr id="7" name="Rectangle 6">
            <a:extLst>
              <a:ext uri="{FF2B5EF4-FFF2-40B4-BE49-F238E27FC236}">
                <a16:creationId xmlns:a16="http://schemas.microsoft.com/office/drawing/2014/main" id="{DC7C1DD9-3B7C-102B-067C-A902A3B3A1FB}"/>
              </a:ext>
            </a:extLst>
          </p:cNvPr>
          <p:cNvSpPr/>
          <p:nvPr/>
        </p:nvSpPr>
        <p:spPr>
          <a:xfrm>
            <a:off x="442569" y="1212483"/>
            <a:ext cx="11306862" cy="38302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mj-lt"/>
              </a:rPr>
              <a:t>Original OS curve contained both on treatment and discontinuers. This likely underestimated OS in the on-treatment group and overestimated OS in the discontinued group</a:t>
            </a:r>
          </a:p>
          <a:p>
            <a:pPr marL="742950" lvl="1" indent="-285750">
              <a:buFont typeface="Arial" panose="020B0604020202020204" pitchFamily="34" charset="0"/>
              <a:buChar char="•"/>
            </a:pPr>
            <a:r>
              <a:rPr lang="en-GB" dirty="0">
                <a:solidFill>
                  <a:schemeClr val="tx1"/>
                </a:solidFill>
                <a:latin typeface="+mj-lt"/>
              </a:rPr>
              <a:t>Agree with approach to use 2 separate survival curves for on-treatment and discontinuers</a:t>
            </a:r>
          </a:p>
          <a:p>
            <a:pPr marL="285750" indent="-285750">
              <a:buFont typeface="Arial" panose="020B0604020202020204" pitchFamily="34" charset="0"/>
              <a:buChar char="•"/>
            </a:pP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Assuming constant hazard (exponential) model predicting the same life expectancy as the BSC arm likely underestimates OS in the first years and overestimates in the later years</a:t>
            </a:r>
          </a:p>
          <a:p>
            <a:pPr marL="742950" lvl="1" indent="-285750">
              <a:buFont typeface="Arial" panose="020B0604020202020204" pitchFamily="34" charset="0"/>
              <a:buChar char="•"/>
            </a:pPr>
            <a:r>
              <a:rPr lang="en-GB"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Company’s approach has worse OS than BSC for the first 5 years and then better OS compared to BSC in year 5 to 1</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5</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Median time to tafamidis discontinuation is approx. 5 years so OS for discontinuers is likely slightly better than for BSC patients</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Ideally a tunnel state would be used to track tafamidis discontinuers and an OS curve specific for tafamidis discontinuers would be calculated from the ATTR-ACT LTE study</a:t>
            </a:r>
          </a:p>
          <a:p>
            <a:pPr marL="742950" lvl="1" indent="-285750">
              <a:buFont typeface="Arial" panose="020B0604020202020204" pitchFamily="34" charset="0"/>
              <a:buChar char="•"/>
            </a:pPr>
            <a:endParaRPr lang="en-GB"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solidFill>
                <a:schemeClr val="tx1"/>
              </a:solidFill>
              <a:latin typeface="+mj-lt"/>
            </a:endParaRPr>
          </a:p>
        </p:txBody>
      </p:sp>
      <p:sp>
        <p:nvSpPr>
          <p:cNvPr id="6" name="Rectangle 5" descr="Question to committee">
            <a:extLst>
              <a:ext uri="{FF2B5EF4-FFF2-40B4-BE49-F238E27FC236}">
                <a16:creationId xmlns:a16="http://schemas.microsoft.com/office/drawing/2014/main" id="{3AC30E06-0409-F2E8-7C36-783A937A5DC3}"/>
              </a:ext>
            </a:extLst>
          </p:cNvPr>
          <p:cNvSpPr/>
          <p:nvPr/>
        </p:nvSpPr>
        <p:spPr>
          <a:xfrm>
            <a:off x="1332175" y="5542835"/>
            <a:ext cx="9955525" cy="365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Does the company’s updated approach accurately reflect OS for treatment discontinuers? </a:t>
            </a:r>
          </a:p>
        </p:txBody>
      </p:sp>
      <p:grpSp>
        <p:nvGrpSpPr>
          <p:cNvPr id="9" name="Group 8">
            <a:extLst>
              <a:ext uri="{FF2B5EF4-FFF2-40B4-BE49-F238E27FC236}">
                <a16:creationId xmlns:a16="http://schemas.microsoft.com/office/drawing/2014/main" id="{4BD879DB-6382-A867-3DF3-F4E1A8F975D2}"/>
              </a:ext>
              <a:ext uri="{C183D7F6-B498-43B3-948B-1728B52AA6E4}">
                <adec:decorative xmlns:adec="http://schemas.microsoft.com/office/drawing/2017/decorative" val="1"/>
              </a:ext>
            </a:extLst>
          </p:cNvPr>
          <p:cNvGrpSpPr/>
          <p:nvPr/>
        </p:nvGrpSpPr>
        <p:grpSpPr>
          <a:xfrm>
            <a:off x="960035" y="5415478"/>
            <a:ext cx="576000" cy="576000"/>
            <a:chOff x="-1440493" y="4133589"/>
            <a:chExt cx="576000" cy="576000"/>
          </a:xfrm>
        </p:grpSpPr>
        <p:sp>
          <p:nvSpPr>
            <p:cNvPr id="11" name="Oval 10">
              <a:extLst>
                <a:ext uri="{FF2B5EF4-FFF2-40B4-BE49-F238E27FC236}">
                  <a16:creationId xmlns:a16="http://schemas.microsoft.com/office/drawing/2014/main" id="{AFDA6BF3-A812-EF7A-2623-55DBD911FC2D}"/>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2" name="Graphic 11">
              <a:extLst>
                <a:ext uri="{FF2B5EF4-FFF2-40B4-BE49-F238E27FC236}">
                  <a16:creationId xmlns:a16="http://schemas.microsoft.com/office/drawing/2014/main" id="{5E3A499E-956F-A22A-B962-1ECF91C013E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2163323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200"/>
              <a:buFont typeface="Wingdings" pitchFamily="2" charset="2"/>
              <a:buChar char="q"/>
            </a:pPr>
            <a:r>
              <a:rPr lang="en-GB" sz="2800"/>
              <a:t> Recap - overall</a:t>
            </a:r>
          </a:p>
          <a:p>
            <a:pPr marL="457200" indent="-457200">
              <a:buSzPts val="2200"/>
              <a:buFont typeface="Wingdings" pitchFamily="2" charset="2"/>
              <a:buChar char="q"/>
            </a:pPr>
            <a:r>
              <a:rPr lang="en-GB" sz="2800"/>
              <a:t> Consultation responses</a:t>
            </a:r>
          </a:p>
          <a:p>
            <a:pPr marL="457200" indent="-457200">
              <a:buSzPts val="2400"/>
              <a:buFont typeface="Wingdings" pitchFamily="2" charset="2"/>
              <a:buChar char="ü"/>
            </a:pPr>
            <a:r>
              <a:rPr lang="en-GB" sz="2800" b="1"/>
              <a:t> Summary</a:t>
            </a:r>
          </a:p>
          <a:p>
            <a:pPr marL="457200" indent="-457200">
              <a:buSzPts val="2200"/>
              <a:buFont typeface="Wingdings" pitchFamily="2" charset="2"/>
              <a:buChar char="q"/>
            </a:pPr>
            <a:endParaRPr lang="en-GB" sz="2800"/>
          </a:p>
          <a:p>
            <a:endParaRPr lang="en-GB" sz="2800"/>
          </a:p>
        </p:txBody>
      </p:sp>
      <p:sp>
        <p:nvSpPr>
          <p:cNvPr id="5" name="Title 4">
            <a:extLst>
              <a:ext uri="{FF2B5EF4-FFF2-40B4-BE49-F238E27FC236}">
                <a16:creationId xmlns:a16="http://schemas.microsoft.com/office/drawing/2014/main" id="{27354063-E91A-EABF-B459-0E637415EC0E}"/>
              </a:ext>
            </a:extLst>
          </p:cNvPr>
          <p:cNvSpPr>
            <a:spLocks noGrp="1"/>
          </p:cNvSpPr>
          <p:nvPr>
            <p:ph type="ctrTitle"/>
          </p:nvPr>
        </p:nvSpPr>
        <p:spPr>
          <a:xfrm>
            <a:off x="724987" y="722208"/>
            <a:ext cx="9928835" cy="1276350"/>
          </a:xfrm>
        </p:spPr>
        <p:txBody>
          <a:bodyPr>
            <a:normAutofit/>
          </a:bodyPr>
          <a:lstStyle/>
          <a:p>
            <a:r>
              <a:rPr lang="en-GB" dirty="0"/>
              <a:t>Tafamidis </a:t>
            </a:r>
            <a:r>
              <a:rPr lang="en-GB" dirty="0">
                <a:latin typeface="Arial" panose="020B0604020202020204" pitchFamily="34" charset="0"/>
                <a:cs typeface="Arial" panose="020B0604020202020204" pitchFamily="34" charset="0"/>
              </a:rPr>
              <a:t>for treating </a:t>
            </a:r>
            <a:r>
              <a:rPr lang="en-GB" b="1" dirty="0">
                <a:effectLst/>
                <a:latin typeface="+mn-lt"/>
                <a:ea typeface="Times New Roman" panose="02020603050405020304" pitchFamily="18" charset="0"/>
              </a:rPr>
              <a:t>transthyretin amyloid cardiomyopathy [ID6327]</a:t>
            </a:r>
            <a:endParaRPr lang="en-GB" dirty="0"/>
          </a:p>
        </p:txBody>
      </p:sp>
    </p:spTree>
    <p:extLst>
      <p:ext uri="{BB962C8B-B14F-4D97-AF65-F5344CB8AC3E}">
        <p14:creationId xmlns:p14="http://schemas.microsoft.com/office/powerpoint/2010/main" val="235744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416982" y="1125685"/>
            <a:ext cx="11358035" cy="3279183"/>
          </a:xfrm>
        </p:spPr>
        <p:txBody>
          <a:bodyPr/>
          <a:lstStyle/>
          <a:p>
            <a:pPr algn="ctr">
              <a:spcBef>
                <a:spcPts val="0"/>
              </a:spcBef>
            </a:pPr>
            <a:r>
              <a:rPr lang="en-GB" sz="2900" dirty="0"/>
              <a:t>All ICERs are reported in PART 2 slides </a:t>
            </a:r>
          </a:p>
          <a:p>
            <a:pPr algn="ctr">
              <a:spcBef>
                <a:spcPts val="0"/>
              </a:spcBef>
            </a:pPr>
            <a:r>
              <a:rPr lang="en-GB" sz="2900" dirty="0"/>
              <a:t>because they include confidential discounts</a:t>
            </a:r>
          </a:p>
          <a:p>
            <a:endParaRPr lang="en-GB" dirty="0"/>
          </a:p>
        </p:txBody>
      </p:sp>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a:t>Cost-effectiveness results</a:t>
            </a:r>
          </a:p>
        </p:txBody>
      </p:sp>
      <p:sp>
        <p:nvSpPr>
          <p:cNvPr id="3" name="Rectangle 2">
            <a:extLst>
              <a:ext uri="{FF2B5EF4-FFF2-40B4-BE49-F238E27FC236}">
                <a16:creationId xmlns:a16="http://schemas.microsoft.com/office/drawing/2014/main" id="{48ACCF3C-E875-C658-E18F-798BF2EB81F2}"/>
              </a:ext>
            </a:extLst>
          </p:cNvPr>
          <p:cNvSpPr/>
          <p:nvPr/>
        </p:nvSpPr>
        <p:spPr>
          <a:xfrm>
            <a:off x="234377" y="2846950"/>
            <a:ext cx="11723245" cy="181649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marL="285750" indent="-285750">
              <a:buFont typeface="Arial" panose="020B0604020202020204" pitchFamily="34" charset="0"/>
              <a:buChar char="•"/>
            </a:pPr>
            <a:endParaRPr lang="en-GB" sz="2000" dirty="0">
              <a:solidFill>
                <a:schemeClr val="tx1"/>
              </a:solidFill>
              <a:effectLst/>
              <a:latin typeface="+mj-lt"/>
            </a:endParaRPr>
          </a:p>
          <a:p>
            <a:pPr marL="285750" indent="-285750">
              <a:buFont typeface="Arial" panose="020B0604020202020204" pitchFamily="34" charset="0"/>
              <a:buChar char="•"/>
            </a:pPr>
            <a:r>
              <a:rPr lang="en-GB" sz="2000" dirty="0">
                <a:solidFill>
                  <a:schemeClr val="tx1"/>
                </a:solidFill>
                <a:effectLst/>
                <a:latin typeface="+mj-lt"/>
              </a:rPr>
              <a:t>Company and EAG base case ICERs for tafamidis compared with BSC are within the</a:t>
            </a:r>
            <a:r>
              <a:rPr lang="en-GB" sz="2000" dirty="0">
                <a:solidFill>
                  <a:schemeClr val="tx1"/>
                </a:solidFill>
                <a:latin typeface="+mj-lt"/>
              </a:rPr>
              <a:t> range nor</a:t>
            </a:r>
            <a:r>
              <a:rPr lang="en-GB" sz="2000" dirty="0">
                <a:solidFill>
                  <a:schemeClr val="tx1"/>
                </a:solidFill>
                <a:latin typeface="Arial" panose="020B0604020202020204" pitchFamily="34" charset="0"/>
              </a:rPr>
              <a:t>mally considered an effective use of NHS resources</a:t>
            </a:r>
          </a:p>
          <a:p>
            <a:pPr marL="285750" indent="-285750">
              <a:buFont typeface="Arial" panose="020B0604020202020204" pitchFamily="34" charset="0"/>
              <a:buChar char="•"/>
            </a:pPr>
            <a:r>
              <a:rPr lang="en-GB" sz="2000" dirty="0">
                <a:solidFill>
                  <a:schemeClr val="tx1"/>
                </a:solidFill>
                <a:latin typeface="Arial" panose="020B0604020202020204" pitchFamily="34" charset="0"/>
              </a:rPr>
              <a:t>Committee’s preferred ICER from ACM1 is above the range considered an effective use of NHSE resource</a:t>
            </a:r>
          </a:p>
        </p:txBody>
      </p:sp>
    </p:spTree>
    <p:extLst>
      <p:ext uri="{BB962C8B-B14F-4D97-AF65-F5344CB8AC3E}">
        <p14:creationId xmlns:p14="http://schemas.microsoft.com/office/powerpoint/2010/main" val="1853028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AFEA-77FF-9FAB-A089-C831549ED965}"/>
              </a:ext>
            </a:extLst>
          </p:cNvPr>
          <p:cNvSpPr>
            <a:spLocks noGrp="1"/>
          </p:cNvSpPr>
          <p:nvPr>
            <p:ph type="title"/>
          </p:nvPr>
        </p:nvSpPr>
        <p:spPr/>
        <p:txBody>
          <a:bodyPr>
            <a:normAutofit fontScale="90000"/>
          </a:bodyPr>
          <a:lstStyle/>
          <a:p>
            <a:r>
              <a:rPr lang="en-GB" dirty="0"/>
              <a:t>Company deterministic scenario analysis</a:t>
            </a:r>
            <a:br>
              <a:rPr lang="en-GB" dirty="0"/>
            </a:br>
            <a:endParaRPr lang="en-GB" dirty="0"/>
          </a:p>
        </p:txBody>
      </p:sp>
      <p:sp>
        <p:nvSpPr>
          <p:cNvPr id="14" name="Rectangle 13" descr="Marker showing slides are confidential ">
            <a:extLst>
              <a:ext uri="{FF2B5EF4-FFF2-40B4-BE49-F238E27FC236}">
                <a16:creationId xmlns:a16="http://schemas.microsoft.com/office/drawing/2014/main" id="{B7674D57-1387-44E1-8664-AD2FAE1E989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3" name="TextBox 12">
            <a:extLst>
              <a:ext uri="{FF2B5EF4-FFF2-40B4-BE49-F238E27FC236}">
                <a16:creationId xmlns:a16="http://schemas.microsoft.com/office/drawing/2014/main" id="{D1FCB5B7-58D5-401F-8E8B-9DC54282DFEE}"/>
              </a:ext>
            </a:extLst>
          </p:cNvPr>
          <p:cNvSpPr txBox="1"/>
          <p:nvPr/>
        </p:nvSpPr>
        <p:spPr>
          <a:xfrm>
            <a:off x="466724" y="908141"/>
            <a:ext cx="4660250" cy="369332"/>
          </a:xfrm>
          <a:prstGeom prst="rect">
            <a:avLst/>
          </a:prstGeom>
          <a:noFill/>
        </p:spPr>
        <p:txBody>
          <a:bodyPr wrap="none" rtlCol="0">
            <a:spAutoFit/>
          </a:bodyPr>
          <a:lstStyle/>
          <a:p>
            <a:r>
              <a:rPr lang="en-GB" b="1" dirty="0">
                <a:latin typeface="Arial" panose="020B0604020202020204" pitchFamily="34" charset="0"/>
              </a:rPr>
              <a:t>Company </a:t>
            </a:r>
            <a:r>
              <a:rPr lang="en-GB" dirty="0">
                <a:latin typeface="Arial" panose="020B0604020202020204" pitchFamily="34" charset="0"/>
              </a:rPr>
              <a:t>scenario analyses (deterministic)</a:t>
            </a:r>
          </a:p>
        </p:txBody>
      </p:sp>
      <p:graphicFrame>
        <p:nvGraphicFramePr>
          <p:cNvPr id="3" name="Table 4" descr="Deterministic scenario analyses by the evidence review group">
            <a:extLst>
              <a:ext uri="{FF2B5EF4-FFF2-40B4-BE49-F238E27FC236}">
                <a16:creationId xmlns:a16="http://schemas.microsoft.com/office/drawing/2014/main" id="{BC00C00D-0DB4-89F7-C2C6-C45344436FB5}"/>
              </a:ext>
            </a:extLst>
          </p:cNvPr>
          <p:cNvGraphicFramePr>
            <a:graphicFrameLocks noGrp="1"/>
          </p:cNvGraphicFramePr>
          <p:nvPr>
            <p:extLst>
              <p:ext uri="{D42A27DB-BD31-4B8C-83A1-F6EECF244321}">
                <p14:modId xmlns:p14="http://schemas.microsoft.com/office/powerpoint/2010/main" val="528139830"/>
              </p:ext>
            </p:extLst>
          </p:nvPr>
        </p:nvGraphicFramePr>
        <p:xfrm>
          <a:off x="466724" y="1306069"/>
          <a:ext cx="10491789" cy="3881120"/>
        </p:xfrm>
        <a:graphic>
          <a:graphicData uri="http://schemas.openxmlformats.org/drawingml/2006/table">
            <a:tbl>
              <a:tblPr firstRow="1" firstCol="1" bandRow="1">
                <a:tableStyleId>{21E4AEA4-8DFA-4A89-87EB-49C32662AFE0}</a:tableStyleId>
              </a:tblPr>
              <a:tblGrid>
                <a:gridCol w="687759">
                  <a:extLst>
                    <a:ext uri="{9D8B030D-6E8A-4147-A177-3AD203B41FA5}">
                      <a16:colId xmlns:a16="http://schemas.microsoft.com/office/drawing/2014/main" val="3307571819"/>
                    </a:ext>
                  </a:extLst>
                </a:gridCol>
                <a:gridCol w="4358408">
                  <a:extLst>
                    <a:ext uri="{9D8B030D-6E8A-4147-A177-3AD203B41FA5}">
                      <a16:colId xmlns:a16="http://schemas.microsoft.com/office/drawing/2014/main" val="885764709"/>
                    </a:ext>
                  </a:extLst>
                </a:gridCol>
                <a:gridCol w="1640225">
                  <a:extLst>
                    <a:ext uri="{9D8B030D-6E8A-4147-A177-3AD203B41FA5}">
                      <a16:colId xmlns:a16="http://schemas.microsoft.com/office/drawing/2014/main" val="2368713443"/>
                    </a:ext>
                  </a:extLst>
                </a:gridCol>
                <a:gridCol w="1654366">
                  <a:extLst>
                    <a:ext uri="{9D8B030D-6E8A-4147-A177-3AD203B41FA5}">
                      <a16:colId xmlns:a16="http://schemas.microsoft.com/office/drawing/2014/main" val="24591524"/>
                    </a:ext>
                  </a:extLst>
                </a:gridCol>
                <a:gridCol w="2151031">
                  <a:extLst>
                    <a:ext uri="{9D8B030D-6E8A-4147-A177-3AD203B41FA5}">
                      <a16:colId xmlns:a16="http://schemas.microsoft.com/office/drawing/2014/main" val="1599477227"/>
                    </a:ext>
                  </a:extLst>
                </a:gridCol>
              </a:tblGrid>
              <a:tr h="1183640">
                <a:tc>
                  <a:txBody>
                    <a:bodyPr/>
                    <a:lstStyle/>
                    <a:p>
                      <a:r>
                        <a:rPr lang="en-GB" dirty="0">
                          <a:latin typeface="Arial" panose="020B0604020202020204" pitchFamily="34" charset="0"/>
                        </a:rPr>
                        <a:t>No.</a:t>
                      </a:r>
                    </a:p>
                  </a:txBody>
                  <a:tcPr/>
                </a:tc>
                <a:tc>
                  <a:txBody>
                    <a:bodyPr/>
                    <a:lstStyle/>
                    <a:p>
                      <a:r>
                        <a:rPr lang="en-GB" b="1" dirty="0">
                          <a:solidFill>
                            <a:schemeClr val="bg1"/>
                          </a:solidFill>
                          <a:latin typeface="Arial" panose="020B0604020202020204" pitchFamily="34" charset="0"/>
                        </a:rPr>
                        <a:t>Scenario (applied to updated company base case)</a:t>
                      </a:r>
                    </a:p>
                  </a:txBody>
                  <a:tcPr/>
                </a:tc>
                <a:tc>
                  <a:txBody>
                    <a:bodyPr/>
                    <a:lstStyle/>
                    <a:p>
                      <a:r>
                        <a:rPr lang="en-GB" b="1" dirty="0">
                          <a:solidFill>
                            <a:schemeClr val="bg1"/>
                          </a:solidFill>
                          <a:latin typeface="Arial" panose="020B0604020202020204" pitchFamily="34" charset="0"/>
                        </a:rPr>
                        <a:t>Incremental costs (£) versus </a:t>
                      </a:r>
                      <a:r>
                        <a:rPr kumimoji="0" lang="en-GB" sz="1800" b="1" u="none" strike="noStrike" kern="1200" cap="none" spc="0" normalizeH="0" baseline="0" noProof="0" dirty="0">
                          <a:ln>
                            <a:noFill/>
                          </a:ln>
                          <a:solidFill>
                            <a:schemeClr val="bg1"/>
                          </a:solidFill>
                          <a:effectLst/>
                          <a:uLnTx/>
                          <a:uFillTx/>
                          <a:latin typeface="Arial" panose="020B0604020202020204" pitchFamily="34" charset="0"/>
                        </a:rPr>
                        <a:t>Tafamidis</a:t>
                      </a:r>
                      <a:endParaRPr lang="en-GB" b="1" dirty="0">
                        <a:solidFill>
                          <a:schemeClr val="bg1"/>
                        </a:solidFill>
                        <a:latin typeface="Arial" panose="020B0604020202020204" pitchFamily="34" charset="0"/>
                      </a:endParaRPr>
                    </a:p>
                  </a:txBody>
                  <a:tcPr/>
                </a:tc>
                <a:tc>
                  <a:txBody>
                    <a:bodyPr/>
                    <a:lstStyle/>
                    <a:p>
                      <a:r>
                        <a:rPr lang="en-GB" b="1" dirty="0">
                          <a:solidFill>
                            <a:schemeClr val="bg1"/>
                          </a:solidFill>
                          <a:latin typeface="Arial" panose="020B0604020202020204" pitchFamily="34" charset="0"/>
                        </a:rPr>
                        <a:t>Incremental QALYs versus </a:t>
                      </a:r>
                      <a:r>
                        <a:rPr kumimoji="0" lang="en-GB" sz="1800" b="1" u="none" strike="noStrike" kern="1200" cap="none" spc="0" normalizeH="0" baseline="0" noProof="0" dirty="0">
                          <a:ln>
                            <a:noFill/>
                          </a:ln>
                          <a:solidFill>
                            <a:schemeClr val="bg1"/>
                          </a:solidFill>
                          <a:effectLst/>
                          <a:uLnTx/>
                          <a:uFillTx/>
                          <a:latin typeface="Arial" panose="020B0604020202020204" pitchFamily="34" charset="0"/>
                        </a:rPr>
                        <a:t>Tafamidis</a:t>
                      </a:r>
                      <a:endParaRPr lang="en-GB" b="1" dirty="0">
                        <a:solidFill>
                          <a:schemeClr val="bg1"/>
                        </a:solidFill>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ICER </a:t>
                      </a:r>
                      <a:r>
                        <a:rPr lang="en-GB" sz="1800" dirty="0">
                          <a:latin typeface="Arial" panose="020B0604020202020204" pitchFamily="34" charset="0"/>
                        </a:rPr>
                        <a:t>(£/QALY</a:t>
                      </a: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 versus </a:t>
                      </a:r>
                      <a:r>
                        <a:rPr kumimoji="0" lang="en-GB" sz="1800" b="1" u="none" strike="noStrike" kern="1200" cap="none" spc="0" normalizeH="0" baseline="0" noProof="0" dirty="0">
                          <a:ln>
                            <a:noFill/>
                          </a:ln>
                          <a:solidFill>
                            <a:schemeClr val="bg1"/>
                          </a:solidFill>
                          <a:effectLst/>
                          <a:uLnTx/>
                          <a:uFillTx/>
                          <a:latin typeface="Arial" panose="020B0604020202020204" pitchFamily="34" charset="0"/>
                        </a:rPr>
                        <a:t>Tafamidis</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val="2444516835"/>
                  </a:ext>
                </a:extLst>
              </a:tr>
              <a:tr h="370840">
                <a:tc>
                  <a:txBody>
                    <a:bodyPr/>
                    <a:lstStyle/>
                    <a:p>
                      <a:r>
                        <a:rPr lang="en-GB" dirty="0">
                          <a:solidFill>
                            <a:schemeClr val="tx1"/>
                          </a:solidFill>
                          <a:latin typeface="Arial" panose="020B0604020202020204" pitchFamily="34" charset="0"/>
                        </a:rPr>
                        <a:t>1</a:t>
                      </a:r>
                    </a:p>
                  </a:txBody>
                  <a:tcPr>
                    <a:solidFill>
                      <a:schemeClr val="accent3"/>
                    </a:solidFill>
                  </a:tcPr>
                </a:tc>
                <a:tc>
                  <a:txBody>
                    <a:bodyPr/>
                    <a:lstStyle/>
                    <a:p>
                      <a:pPr marL="0" algn="l" defTabSz="914400" rtl="0" eaLnBrk="1" latinLnBrk="0" hangingPunct="1"/>
                      <a:r>
                        <a:rPr lang="en-GB" sz="1800" b="1" kern="1200" dirty="0">
                          <a:solidFill>
                            <a:schemeClr val="tx1"/>
                          </a:solidFill>
                          <a:latin typeface="Arial" panose="020B0604020202020204" pitchFamily="34" charset="0"/>
                        </a:rPr>
                        <a:t>Updated company and EAG base case</a:t>
                      </a:r>
                      <a:endParaRPr lang="en-GB" sz="1800" b="1" kern="1200" dirty="0">
                        <a:solidFill>
                          <a:schemeClr val="tx1"/>
                        </a:solidFill>
                        <a:latin typeface="Arial" panose="020B0604020202020204" pitchFamily="34" charset="0"/>
                        <a:ea typeface="+mn-ea"/>
                        <a:cs typeface="+mn-cs"/>
                      </a:endParaRPr>
                    </a:p>
                  </a:txBody>
                  <a:tcPr>
                    <a:solidFill>
                      <a:schemeClr val="accent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rPr>
                        <a:t>*********</a:t>
                      </a:r>
                    </a:p>
                  </a:txBody>
                  <a:tcPr marL="68580" marR="68580" marT="0" marB="0" anchor="ctr">
                    <a:solidFill>
                      <a:schemeClr val="accent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68580" marR="68580" marT="0" marB="0" anchor="ctr">
                    <a:solidFill>
                      <a:schemeClr val="accent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68580" marR="68580" marT="0" marB="0" anchor="ctr">
                    <a:solidFill>
                      <a:schemeClr val="accent3"/>
                    </a:solidFill>
                  </a:tcPr>
                </a:tc>
                <a:extLst>
                  <a:ext uri="{0D108BD9-81ED-4DB2-BD59-A6C34878D82A}">
                    <a16:rowId xmlns:a16="http://schemas.microsoft.com/office/drawing/2014/main" val="2335749543"/>
                  </a:ext>
                </a:extLst>
              </a:tr>
              <a:tr h="370840">
                <a:tc>
                  <a:txBody>
                    <a:bodyPr/>
                    <a:lstStyle/>
                    <a:p>
                      <a:r>
                        <a:rPr lang="en-GB" dirty="0">
                          <a:latin typeface="Arial" panose="020B0604020202020204" pitchFamily="34" charset="0"/>
                        </a:rPr>
                        <a:t>2</a:t>
                      </a:r>
                    </a:p>
                  </a:txBody>
                  <a:tcPr/>
                </a:tc>
                <a:tc>
                  <a:txBody>
                    <a:bodyPr/>
                    <a:lstStyle/>
                    <a:p>
                      <a:pPr marL="0" algn="l" defTabSz="914400" rtl="0" eaLnBrk="1" latinLnBrk="0" hangingPunct="1"/>
                      <a:r>
                        <a:rPr lang="en-GB" sz="1800" b="0" kern="1200" dirty="0">
                          <a:solidFill>
                            <a:schemeClr val="dk1"/>
                          </a:solidFill>
                          <a:effectLst/>
                          <a:latin typeface="+mn-lt"/>
                          <a:ea typeface="+mn-ea"/>
                          <a:cs typeface="+mn-cs"/>
                        </a:rPr>
                        <a:t>EAG base case from ACM1</a:t>
                      </a:r>
                    </a:p>
                    <a:p>
                      <a:pPr marL="285750" indent="-285750" algn="l" defTabSz="914400" rtl="0" eaLnBrk="1" latinLnBrk="0" hangingPunct="1">
                        <a:buFont typeface="Arial" panose="020B0604020202020204" pitchFamily="34" charset="0"/>
                        <a:buChar char="•"/>
                      </a:pPr>
                      <a:r>
                        <a:rPr lang="en-GB" sz="1800" b="0" kern="1200" dirty="0">
                          <a:solidFill>
                            <a:schemeClr val="dk1"/>
                          </a:solidFill>
                          <a:effectLst/>
                          <a:latin typeface="+mn-lt"/>
                          <a:ea typeface="+mn-ea"/>
                          <a:cs typeface="+mn-cs"/>
                        </a:rPr>
                        <a:t>Treatment effect continues after discontinuation, but costs applied to those on treatment only</a:t>
                      </a:r>
                      <a:endParaRPr lang="en-GB" sz="1800" b="0" kern="120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rPr>
                        <a:t>*********</a:t>
                      </a:r>
                    </a:p>
                  </a:txBody>
                  <a:tcPr marL="68580" marR="68580" marT="0" marB="0" anchor="ct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GB" sz="1800" b="0" i="0" u="none" strike="noStrike" kern="1200" cap="none" spc="0" normalizeH="0" baseline="0" noProof="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3753710"/>
                  </a:ext>
                </a:extLst>
              </a:tr>
              <a:tr h="370840">
                <a:tc>
                  <a:txBody>
                    <a:bodyPr/>
                    <a:lstStyle/>
                    <a:p>
                      <a:r>
                        <a:rPr lang="en-GB" dirty="0">
                          <a:latin typeface="Arial" panose="020B0604020202020204" pitchFamily="34" charset="0"/>
                        </a:rPr>
                        <a:t>3</a:t>
                      </a:r>
                    </a:p>
                  </a:txBody>
                  <a:tcPr/>
                </a:tc>
                <a:tc>
                  <a:txBody>
                    <a:bodyPr/>
                    <a:lstStyle/>
                    <a:p>
                      <a:r>
                        <a:rPr lang="en-GB" sz="1800" b="0" kern="1200" dirty="0">
                          <a:solidFill>
                            <a:schemeClr val="dk1"/>
                          </a:solidFill>
                          <a:effectLst/>
                          <a:latin typeface="+mn-lt"/>
                          <a:ea typeface="+mn-ea"/>
                          <a:cs typeface="+mn-cs"/>
                        </a:rPr>
                        <a:t>Committee preferred ICER from ACM1 (EAG exploratory scenario 2)</a:t>
                      </a:r>
                    </a:p>
                    <a:p>
                      <a:pPr marL="285750" indent="-285750">
                        <a:buFont typeface="Arial" panose="020B0604020202020204" pitchFamily="34" charset="0"/>
                        <a:buChar char="•"/>
                      </a:pPr>
                      <a:r>
                        <a:rPr lang="en-GB" sz="1800" b="0" kern="1200" dirty="0">
                          <a:solidFill>
                            <a:schemeClr val="dk1"/>
                          </a:solidFill>
                          <a:effectLst/>
                          <a:latin typeface="+mn-lt"/>
                          <a:ea typeface="+mn-ea"/>
                          <a:cs typeface="+mn-cs"/>
                        </a:rPr>
                        <a:t>BSC outcomes applied to treatment discontinuers</a:t>
                      </a:r>
                    </a:p>
                  </a:txBody>
                  <a:tcPr marL="68580" marR="68580" marT="17780" marB="17780" anchor="ctr"/>
                </a:tc>
                <a:tc>
                  <a:txBody>
                    <a:bodyPr/>
                    <a:lstStyle/>
                    <a:p>
                      <a:pPr algn="ctr">
                        <a:lnSpc>
                          <a:spcPct val="115000"/>
                        </a:lnSpc>
                        <a:spcBef>
                          <a:spcPts val="200"/>
                        </a:spcBef>
                        <a:spcAft>
                          <a:spcPts val="200"/>
                        </a:spcAft>
                      </a:pPr>
                      <a:r>
                        <a:rPr lang="en-GB" sz="1800" dirty="0">
                          <a:effectLst/>
                          <a:highlight>
                            <a:srgbClr val="000000"/>
                          </a:highligh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15000"/>
                        </a:lnSpc>
                        <a:spcBef>
                          <a:spcPts val="200"/>
                        </a:spcBef>
                        <a:spcAft>
                          <a:spcPts val="200"/>
                        </a:spcAft>
                      </a:pPr>
                      <a:r>
                        <a:rPr lang="en-GB" sz="1800" u="sng" dirty="0">
                          <a:solidFill>
                            <a:srgbClr val="000000"/>
                          </a:solidFill>
                          <a:effectLst/>
                          <a:highlight>
                            <a:srgbClr val="000000"/>
                          </a:highlight>
                          <a:latin typeface="+mn-lt"/>
                          <a:ea typeface="Calibri" panose="020F0502020204030204" pitchFamily="34" charset="0"/>
                          <a:cs typeface="Times New Roman" panose="02020603050405020304" pitchFamily="18" charset="0"/>
                        </a:rPr>
                        <a:t>****</a:t>
                      </a:r>
                      <a:endParaRPr lang="en-GB" sz="1800" dirty="0">
                        <a:effectLst/>
                        <a:highlight>
                          <a:srgbClr val="000000"/>
                        </a:highligh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2446858986"/>
                  </a:ext>
                </a:extLst>
              </a:tr>
            </a:tbl>
          </a:graphicData>
        </a:graphic>
      </p:graphicFrame>
      <p:sp>
        <p:nvSpPr>
          <p:cNvPr id="5" name="Text Placeholder 9">
            <a:extLst>
              <a:ext uri="{FF2B5EF4-FFF2-40B4-BE49-F238E27FC236}">
                <a16:creationId xmlns:a16="http://schemas.microsoft.com/office/drawing/2014/main" id="{778E257D-EDE7-2523-1C00-A989187CE768}"/>
              </a:ext>
            </a:extLst>
          </p:cNvPr>
          <p:cNvSpPr>
            <a:spLocks noGrp="1"/>
          </p:cNvSpPr>
          <p:nvPr>
            <p:ph type="body" sz="quarter" idx="13"/>
          </p:nvPr>
        </p:nvSpPr>
        <p:spPr>
          <a:xfrm>
            <a:off x="1169193" y="6337137"/>
            <a:ext cx="9086850" cy="365125"/>
          </a:xfrm>
        </p:spPr>
        <p:txBody>
          <a:bodyPr>
            <a:normAutofit fontScale="85000" lnSpcReduction="20000"/>
          </a:bodyPr>
          <a:lstStyle/>
          <a:p>
            <a:r>
              <a:rPr lang="en-GB" dirty="0"/>
              <a:t>Abbreviations: QALY, Quality adjusted life year; ICER, Incremental cost effectiveness ratio; BSC, best supportive care; OS, Overall survival; NYHA, New York heart association classification</a:t>
            </a:r>
          </a:p>
        </p:txBody>
      </p:sp>
      <p:sp>
        <p:nvSpPr>
          <p:cNvPr id="4" name="TextBox 3">
            <a:extLst>
              <a:ext uri="{FF2B5EF4-FFF2-40B4-BE49-F238E27FC236}">
                <a16:creationId xmlns:a16="http://schemas.microsoft.com/office/drawing/2014/main" id="{5287AC07-1270-007C-D69B-F76385D099CE}"/>
              </a:ext>
            </a:extLst>
          </p:cNvPr>
          <p:cNvSpPr txBox="1"/>
          <p:nvPr/>
        </p:nvSpPr>
        <p:spPr>
          <a:xfrm>
            <a:off x="588475" y="5238491"/>
            <a:ext cx="9086850" cy="954107"/>
          </a:xfrm>
          <a:prstGeom prst="rect">
            <a:avLst/>
          </a:prstGeom>
          <a:noFill/>
        </p:spPr>
        <p:txBody>
          <a:bodyPr wrap="square" rtlCol="0">
            <a:spAutoFit/>
          </a:bodyPr>
          <a:lstStyle/>
          <a:p>
            <a:r>
              <a:rPr lang="en-GB" sz="1400" dirty="0"/>
              <a:t>All ICERs include the committee preferred assumptions from ACM1:</a:t>
            </a:r>
          </a:p>
          <a:p>
            <a:pPr marL="285750" indent="-285750">
              <a:buFont typeface="Arial" panose="020B0604020202020204" pitchFamily="34" charset="0"/>
              <a:buChar char="•"/>
            </a:pPr>
            <a:r>
              <a:rPr lang="en-GB" sz="1400" dirty="0"/>
              <a:t>Log-normal for modelling the tafamidis OS arm</a:t>
            </a:r>
          </a:p>
          <a:p>
            <a:pPr marL="285750" indent="-285750">
              <a:buFont typeface="Arial" panose="020B0604020202020204" pitchFamily="34" charset="0"/>
              <a:buChar char="•"/>
            </a:pPr>
            <a:r>
              <a:rPr lang="en-GB" sz="1400" dirty="0"/>
              <a:t>Using BSC utility for the NYHA IV state</a:t>
            </a:r>
          </a:p>
          <a:p>
            <a:pPr marL="285750" indent="-285750">
              <a:buFont typeface="Arial" panose="020B0604020202020204" pitchFamily="34" charset="0"/>
              <a:buChar char="•"/>
            </a:pPr>
            <a:r>
              <a:rPr lang="en-GB" sz="1400" dirty="0"/>
              <a:t>Capping the utility values to general population age-matched average</a:t>
            </a:r>
          </a:p>
        </p:txBody>
      </p:sp>
    </p:spTree>
    <p:extLst>
      <p:ext uri="{BB962C8B-B14F-4D97-AF65-F5344CB8AC3E}">
        <p14:creationId xmlns:p14="http://schemas.microsoft.com/office/powerpoint/2010/main" val="3650625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a:t>
            </a:r>
          </a:p>
        </p:txBody>
      </p:sp>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4"/>
          </p:nvPr>
        </p:nvSpPr>
        <p:spPr/>
        <p:txBody>
          <a:bodyPr/>
          <a:lstStyle/>
          <a:p>
            <a:r>
              <a:rPr lang="en-GB" dirty="0"/>
              <a:t>Overview of EAG’s 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41469785"/>
              </p:ext>
            </p:extLst>
          </p:nvPr>
        </p:nvGraphicFramePr>
        <p:xfrm>
          <a:off x="286400" y="1305737"/>
          <a:ext cx="11539709" cy="1084361"/>
        </p:xfrm>
        <a:graphic>
          <a:graphicData uri="http://schemas.openxmlformats.org/drawingml/2006/table">
            <a:tbl>
              <a:tblPr firstRow="1" bandRow="1">
                <a:tableStyleId>{5C22544A-7EE6-4342-B048-85BDC9FD1C3A}</a:tableStyleId>
              </a:tblPr>
              <a:tblGrid>
                <a:gridCol w="8118465">
                  <a:extLst>
                    <a:ext uri="{9D8B030D-6E8A-4147-A177-3AD203B41FA5}">
                      <a16:colId xmlns:a16="http://schemas.microsoft.com/office/drawing/2014/main" val="3322847139"/>
                    </a:ext>
                  </a:extLst>
                </a:gridCol>
                <a:gridCol w="1689061">
                  <a:extLst>
                    <a:ext uri="{9D8B030D-6E8A-4147-A177-3AD203B41FA5}">
                      <a16:colId xmlns:a16="http://schemas.microsoft.com/office/drawing/2014/main" val="2381203084"/>
                    </a:ext>
                  </a:extLst>
                </a:gridCol>
                <a:gridCol w="1732183">
                  <a:extLst>
                    <a:ext uri="{9D8B030D-6E8A-4147-A177-3AD203B41FA5}">
                      <a16:colId xmlns:a16="http://schemas.microsoft.com/office/drawing/2014/main" val="354127724"/>
                    </a:ext>
                  </a:extLst>
                </a:gridCol>
              </a:tblGrid>
              <a:tr h="394313">
                <a:tc>
                  <a:txBody>
                    <a:bodyPr/>
                    <a:lstStyle/>
                    <a:p>
                      <a:r>
                        <a:rPr lang="en-GB" dirty="0">
                          <a:latin typeface="Arial" panose="020B0604020202020204" pitchFamily="34" charset="0"/>
                        </a:rPr>
                        <a:t>Issue</a:t>
                      </a:r>
                    </a:p>
                  </a:txBody>
                  <a:tcPr/>
                </a:tc>
                <a:tc>
                  <a:txBody>
                    <a:bodyPr/>
                    <a:lstStyle/>
                    <a:p>
                      <a:r>
                        <a:rPr lang="en-GB" dirty="0">
                          <a:latin typeface="Arial" panose="020B0604020202020204" pitchFamily="34" charset="0"/>
                        </a:rPr>
                        <a:t>Resolved?</a:t>
                      </a:r>
                    </a:p>
                  </a:txBody>
                  <a:tcPr/>
                </a:tc>
                <a:tc>
                  <a:txBody>
                    <a:bodyPr/>
                    <a:lstStyle/>
                    <a:p>
                      <a:r>
                        <a:rPr lang="en-GB" dirty="0">
                          <a:latin typeface="Arial" panose="020B0604020202020204" pitchFamily="34" charset="0"/>
                        </a:rPr>
                        <a:t>ICER impact</a:t>
                      </a:r>
                    </a:p>
                  </a:txBody>
                  <a:tcPr/>
                </a:tc>
                <a:extLst>
                  <a:ext uri="{0D108BD9-81ED-4DB2-BD59-A6C34878D82A}">
                    <a16:rowId xmlns:a16="http://schemas.microsoft.com/office/drawing/2014/main" val="2647452487"/>
                  </a:ext>
                </a:extLst>
              </a:tr>
              <a:tr h="690048">
                <a:tc>
                  <a:txBody>
                    <a:bodyPr/>
                    <a:lstStyle/>
                    <a:p>
                      <a:pPr>
                        <a:lnSpc>
                          <a:spcPct val="115000"/>
                        </a:lnSpc>
                        <a:spcBef>
                          <a:spcPts val="200"/>
                        </a:spcBef>
                        <a:spcAft>
                          <a:spcPts val="200"/>
                        </a:spcAft>
                      </a:pPr>
                      <a:r>
                        <a:rPr lang="en-GB" sz="1800" dirty="0">
                          <a:effectLst/>
                          <a:latin typeface="+mn-lt"/>
                          <a:ea typeface="Calibri" panose="020F0502020204030204" pitchFamily="34" charset="0"/>
                          <a:cs typeface="Times New Roman" panose="02020603050405020304" pitchFamily="18" charset="0"/>
                        </a:rPr>
                        <a:t>Continuation of the tafamidis treatment effect in patients who discontinued treatment</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No – for discussion</a:t>
                      </a:r>
                    </a:p>
                  </a:txBody>
                  <a:tcPr anchor="ctr">
                    <a:solidFill>
                      <a:srgbClr val="C00000"/>
                    </a:solidFill>
                  </a:tcPr>
                </a:tc>
                <a:tc>
                  <a:txBody>
                    <a:bodyPr/>
                    <a:lstStyle/>
                    <a:p>
                      <a:r>
                        <a:rPr lang="en-GB" dirty="0">
                          <a:latin typeface="Arial" panose="020B0604020202020204" pitchFamily="34" charset="0"/>
                        </a:rPr>
                        <a:t>Large</a:t>
                      </a:r>
                    </a:p>
                  </a:txBody>
                  <a:tcPr anchor="ctr"/>
                </a:tc>
                <a:extLst>
                  <a:ext uri="{0D108BD9-81ED-4DB2-BD59-A6C34878D82A}">
                    <a16:rowId xmlns:a16="http://schemas.microsoft.com/office/drawing/2014/main" val="710463053"/>
                  </a:ext>
                </a:extLst>
              </a:tr>
            </a:tbl>
          </a:graphicData>
        </a:graphic>
      </p:graphicFrame>
      <p:pic>
        <p:nvPicPr>
          <p:cNvPr id="10" name="Picture 9">
            <a:extLst>
              <a:ext uri="{FF2B5EF4-FFF2-40B4-BE49-F238E27FC236}">
                <a16:creationId xmlns:a16="http://schemas.microsoft.com/office/drawing/2014/main" id="{741CCC12-F96B-9F0D-A1C5-7D0B234DBC08}"/>
              </a:ext>
              <a:ext uri="{C183D7F6-B498-43B3-948B-1728B52AA6E4}">
                <adec:decorative xmlns:adec="http://schemas.microsoft.com/office/drawing/2017/decorative" val="1"/>
              </a:ext>
            </a:extLst>
          </p:cNvPr>
          <p:cNvPicPr>
            <a:picLocks noChangeAspect="1"/>
          </p:cNvPicPr>
          <p:nvPr/>
        </p:nvPicPr>
        <p:blipFill rotWithShape="1">
          <a:blip r:embed="rId3"/>
          <a:srcRect l="16406" t="4575" r="14821" b="4613"/>
          <a:stretch/>
        </p:blipFill>
        <p:spPr>
          <a:xfrm>
            <a:off x="11181238" y="1839848"/>
            <a:ext cx="468000" cy="468000"/>
          </a:xfrm>
          <a:prstGeom prst="rect">
            <a:avLst/>
          </a:prstGeom>
        </p:spPr>
      </p:pic>
    </p:spTree>
    <p:extLst>
      <p:ext uri="{BB962C8B-B14F-4D97-AF65-F5344CB8AC3E}">
        <p14:creationId xmlns:p14="http://schemas.microsoft.com/office/powerpoint/2010/main" val="420778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649677"/>
            <a:ext cx="11136812" cy="1841437"/>
          </a:xfrm>
        </p:spPr>
        <p:txBody>
          <a:bodyPr>
            <a:normAutofit/>
          </a:bodyPr>
          <a:lstStyle/>
          <a:p>
            <a:r>
              <a:rPr lang="en-GB" dirty="0"/>
              <a:t>Tafamidis </a:t>
            </a:r>
            <a:r>
              <a:rPr lang="en-GB" dirty="0">
                <a:latin typeface="Arial" panose="020B0604020202020204" pitchFamily="34" charset="0"/>
                <a:cs typeface="Arial" panose="020B0604020202020204" pitchFamily="34" charset="0"/>
              </a:rPr>
              <a:t>for treating </a:t>
            </a:r>
            <a:r>
              <a:rPr lang="en-GB" b="1" dirty="0">
                <a:effectLst/>
                <a:latin typeface="+mn-lt"/>
                <a:ea typeface="Times New Roman" panose="02020603050405020304" pitchFamily="18" charset="0"/>
              </a:rPr>
              <a:t>transthyretin amyloid cardiomyopathy [ID6327]</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665994" y="2491114"/>
            <a:ext cx="10026139" cy="797361"/>
          </a:xfrm>
        </p:spPr>
        <p:txBody>
          <a:bodyPr>
            <a:noAutofit/>
          </a:bodyPr>
          <a:lstStyle/>
          <a:p>
            <a:pPr algn="ctr">
              <a:buSzPts val="2400"/>
            </a:pPr>
            <a:r>
              <a:rPr lang="en-GB" sz="6000" dirty="0">
                <a:solidFill>
                  <a:srgbClr val="FF40FF"/>
                </a:solidFill>
              </a:rPr>
              <a:t> Supplementary appendix</a:t>
            </a:r>
          </a:p>
          <a:p>
            <a:pPr marL="857250" indent="-857250">
              <a:buSzPts val="2400"/>
              <a:buFont typeface="Arial" panose="020B0604020202020204" pitchFamily="34" charset="0"/>
              <a:buChar char="•"/>
            </a:pPr>
            <a:r>
              <a:rPr lang="en-GB" sz="2400" dirty="0"/>
              <a:t>Responses to consultation</a:t>
            </a:r>
          </a:p>
          <a:p>
            <a:pPr marL="857250" indent="-857250">
              <a:buSzPts val="2400"/>
              <a:buFont typeface="Arial" panose="020B0604020202020204" pitchFamily="34" charset="0"/>
              <a:buChar char="•"/>
            </a:pPr>
            <a:r>
              <a:rPr lang="en-GB" sz="2400" dirty="0"/>
              <a:t>Supporting background information</a:t>
            </a:r>
          </a:p>
          <a:p>
            <a:pPr marL="857250" indent="-857250">
              <a:buSzPts val="2400"/>
              <a:buFont typeface="Arial" panose="020B0604020202020204" pitchFamily="34" charset="0"/>
              <a:buChar char="•"/>
            </a:pPr>
            <a:r>
              <a:rPr lang="en-GB" sz="2400" dirty="0"/>
              <a:t>Supporting information for key issues</a:t>
            </a:r>
          </a:p>
          <a:p>
            <a:pPr marL="857250" indent="-857250">
              <a:buSzPts val="2400"/>
              <a:buFont typeface="Arial" panose="020B0604020202020204" pitchFamily="34" charset="0"/>
              <a:buChar char="•"/>
            </a:pPr>
            <a:r>
              <a:rPr lang="en-GB" sz="2400" dirty="0"/>
              <a:t>ACM1 slides</a:t>
            </a:r>
          </a:p>
          <a:p>
            <a:endParaRPr lang="en-GB" sz="2800" dirty="0"/>
          </a:p>
        </p:txBody>
      </p:sp>
    </p:spTree>
    <p:extLst>
      <p:ext uri="{BB962C8B-B14F-4D97-AF65-F5344CB8AC3E}">
        <p14:creationId xmlns:p14="http://schemas.microsoft.com/office/powerpoint/2010/main" val="1213856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5F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A7374BC-4737-E400-07E0-5482C5C576AE}"/>
              </a:ext>
            </a:extLst>
          </p:cNvPr>
          <p:cNvSpPr>
            <a:spLocks noGrp="1"/>
          </p:cNvSpPr>
          <p:nvPr>
            <p:ph type="ctrTitle"/>
          </p:nvPr>
        </p:nvSpPr>
        <p:spPr>
          <a:xfrm>
            <a:off x="496384" y="201797"/>
            <a:ext cx="9445058" cy="1276350"/>
          </a:xfrm>
        </p:spPr>
        <p:txBody>
          <a:bodyPr anchor="t">
            <a:normAutofit fontScale="90000"/>
          </a:bodyPr>
          <a:lstStyle/>
          <a:p>
            <a:r>
              <a:rPr lang="en-GB" sz="3600" dirty="0"/>
              <a:t>Company response to consultation: summary </a:t>
            </a:r>
            <a:br>
              <a:rPr lang="en-GB" sz="2400" dirty="0"/>
            </a:br>
            <a:br>
              <a:rPr lang="en-GB" sz="2400" dirty="0"/>
            </a:br>
            <a:br>
              <a:rPr lang="en-GB" sz="2400" dirty="0"/>
            </a:br>
            <a:br>
              <a:rPr lang="en-GB" sz="1300" dirty="0"/>
            </a:br>
            <a:br>
              <a:rPr lang="en-GB" sz="1300" dirty="0"/>
            </a:br>
            <a:endParaRPr lang="en-GB" sz="1300" dirty="0"/>
          </a:p>
        </p:txBody>
      </p:sp>
      <p:pic>
        <p:nvPicPr>
          <p:cNvPr id="27" name="Picture 26" descr="Pen placed on top of a signature line">
            <a:extLst>
              <a:ext uri="{FF2B5EF4-FFF2-40B4-BE49-F238E27FC236}">
                <a16:creationId xmlns:a16="http://schemas.microsoft.com/office/drawing/2014/main" id="{82D6D8A6-7432-BA9A-2826-ED677B66CE5A}"/>
              </a:ext>
            </a:extLst>
          </p:cNvPr>
          <p:cNvPicPr>
            <a:picLocks noChangeAspect="1"/>
          </p:cNvPicPr>
          <p:nvPr/>
        </p:nvPicPr>
        <p:blipFill rotWithShape="1">
          <a:blip r:embed="rId3"/>
          <a:srcRect l="61412" r="11653" b="-1"/>
          <a:stretch/>
        </p:blipFill>
        <p:spPr>
          <a:xfrm>
            <a:off x="9424688" y="0"/>
            <a:ext cx="2767312" cy="685799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a:noFill/>
        </p:spPr>
      </p:pic>
      <p:sp>
        <p:nvSpPr>
          <p:cNvPr id="38" name="Text Placeholder 3">
            <a:extLst>
              <a:ext uri="{FF2B5EF4-FFF2-40B4-BE49-F238E27FC236}">
                <a16:creationId xmlns:a16="http://schemas.microsoft.com/office/drawing/2014/main" id="{44D630C8-FFD8-309B-A18A-58BD7EA97AF2}"/>
              </a:ext>
            </a:extLst>
          </p:cNvPr>
          <p:cNvSpPr>
            <a:spLocks noGrp="1"/>
          </p:cNvSpPr>
          <p:nvPr>
            <p:ph type="body" sz="quarter" idx="12"/>
          </p:nvPr>
        </p:nvSpPr>
        <p:spPr>
          <a:xfrm>
            <a:off x="319928" y="616688"/>
            <a:ext cx="8982053" cy="3618516"/>
          </a:xfrm>
        </p:spPr>
        <p:txBody>
          <a:bodyPr>
            <a:noAutofit/>
          </a:bodyPr>
          <a:lstStyle/>
          <a:p>
            <a:pPr>
              <a:lnSpc>
                <a:spcPct val="140000"/>
              </a:lnSpc>
            </a:pPr>
            <a:r>
              <a:rPr lang="en-US" dirty="0"/>
              <a:t>Revised PAS</a:t>
            </a:r>
          </a:p>
          <a:p>
            <a:pPr>
              <a:lnSpc>
                <a:spcPct val="140000"/>
              </a:lnSpc>
            </a:pPr>
            <a:r>
              <a:rPr lang="en-US" dirty="0"/>
              <a:t>Accepted EAG base case assumptions included in revised company base case:  </a:t>
            </a:r>
          </a:p>
          <a:p>
            <a:pPr>
              <a:lnSpc>
                <a:spcPct val="140000"/>
              </a:lnSpc>
            </a:pPr>
            <a:r>
              <a:rPr lang="en-GB" dirty="0">
                <a:effectLst/>
              </a:rPr>
              <a:t>But </a:t>
            </a:r>
            <a:r>
              <a:rPr lang="en-US" dirty="0"/>
              <a:t>In view of company committees preferred scenario (BSC outcomes for discontinuers) </a:t>
            </a:r>
            <a:r>
              <a:rPr lang="en-GB" dirty="0">
                <a:effectLst/>
                <a:latin typeface="Arial" panose="020B0604020202020204" pitchFamily="34" charset="0"/>
                <a:ea typeface="Times New Roman" panose="02020603050405020304" pitchFamily="18" charset="0"/>
                <a:cs typeface="Times New Roman" panose="02020603050405020304" pitchFamily="18" charset="0"/>
              </a:rPr>
              <a:t>substantially underpredicts survival post-discontinuation and is not supported by the long-term evidence from ATTR-ACT LTE</a:t>
            </a:r>
            <a:endParaRPr lang="en-US" dirty="0"/>
          </a:p>
          <a:p>
            <a:pPr>
              <a:lnSpc>
                <a:spcPct val="140000"/>
              </a:lnSpc>
            </a:pPr>
            <a:r>
              <a:rPr lang="en-US" dirty="0"/>
              <a:t>Company argues this approach contradicts clinical expert opinion and </a:t>
            </a:r>
            <a:r>
              <a:rPr lang="en-GB" dirty="0">
                <a:effectLst/>
                <a:latin typeface="Arial" panose="020B0604020202020204" pitchFamily="34" charset="0"/>
                <a:ea typeface="Times New Roman" panose="02020603050405020304" pitchFamily="18" charset="0"/>
                <a:cs typeface="Times New Roman" panose="02020603050405020304" pitchFamily="18" charset="0"/>
              </a:rPr>
              <a:t>double-counts risk of death for patients who have discontinued tafamidis. </a:t>
            </a:r>
          </a:p>
          <a:p>
            <a:pPr marL="0" indent="0">
              <a:lnSpc>
                <a:spcPct val="140000"/>
              </a:lnSpc>
              <a:buNone/>
            </a:pPr>
            <a:r>
              <a:rPr lang="en-GB" dirty="0">
                <a:ea typeface="Times New Roman" panose="02020603050405020304" pitchFamily="18" charset="0"/>
                <a:cs typeface="Times New Roman" panose="02020603050405020304" pitchFamily="18" charset="0"/>
              </a:rPr>
              <a:t>Company propose:</a:t>
            </a:r>
          </a:p>
          <a:p>
            <a:pPr>
              <a:lnSpc>
                <a:spcPct val="140000"/>
              </a:lnSpc>
            </a:pPr>
            <a:r>
              <a:rPr lang="en-GB" dirty="0">
                <a:ea typeface="Times New Roman" panose="02020603050405020304" pitchFamily="18" charset="0"/>
                <a:cs typeface="Times New Roman" panose="02020603050405020304" pitchFamily="18" charset="0"/>
              </a:rPr>
              <a:t>using mean survival rate from ATTR-ACT for treatment discontinuers</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40000"/>
              </a:lnSpc>
            </a:pPr>
            <a:r>
              <a:rPr lang="en-GB" dirty="0"/>
              <a:t>Removal of treatment discontinuers from tafamidis OS extrapolation to avoid double counting if BSC survival is used for treatment discontinuers</a:t>
            </a:r>
          </a:p>
          <a:p>
            <a:pPr>
              <a:lnSpc>
                <a:spcPct val="140000"/>
              </a:lnSpc>
            </a:pP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Estimating off-treatment overall survival from ATTR-ACT BSC arm</a:t>
            </a:r>
            <a:endParaRPr lang="en-GB"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40000"/>
              </a:lnSpc>
              <a:buNone/>
            </a:pPr>
            <a:endParaRPr lang="en-US" sz="1600" dirty="0"/>
          </a:p>
        </p:txBody>
      </p:sp>
      <p:sp>
        <p:nvSpPr>
          <p:cNvPr id="2" name="Text Placeholder 7">
            <a:extLst>
              <a:ext uri="{FF2B5EF4-FFF2-40B4-BE49-F238E27FC236}">
                <a16:creationId xmlns:a16="http://schemas.microsoft.com/office/drawing/2014/main" id="{0646E1E4-8DE0-7AE3-A35E-A6EEA74AD6F1}"/>
              </a:ext>
            </a:extLst>
          </p:cNvPr>
          <p:cNvSpPr txBox="1">
            <a:spLocks/>
          </p:cNvSpPr>
          <p:nvPr/>
        </p:nvSpPr>
        <p:spPr>
          <a:xfrm>
            <a:off x="921259" y="6416647"/>
            <a:ext cx="7223282" cy="321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a:t>
            </a:r>
            <a:r>
              <a:rPr kumimoji="0" lang="en-GB" sz="11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OS, overall survival; BSC, best supportive care </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37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BC6625-AC38-23F9-0131-1E67063F99A6}"/>
              </a:ext>
            </a:extLst>
          </p:cNvPr>
          <p:cNvSpPr>
            <a:spLocks noGrp="1"/>
          </p:cNvSpPr>
          <p:nvPr>
            <p:ph type="ctrTitle"/>
          </p:nvPr>
        </p:nvSpPr>
        <p:spPr>
          <a:xfrm>
            <a:off x="539923" y="87502"/>
            <a:ext cx="11178381" cy="1160319"/>
          </a:xfrm>
        </p:spPr>
        <p:txBody>
          <a:bodyPr>
            <a:normAutofit/>
          </a:bodyPr>
          <a:lstStyle/>
          <a:p>
            <a:r>
              <a:rPr lang="en-GB" sz="3200" dirty="0"/>
              <a:t>NHS England Response: </a:t>
            </a:r>
            <a:r>
              <a:rPr lang="en-GB" dirty="0">
                <a:solidFill>
                  <a:schemeClr val="accent1"/>
                </a:solidFill>
              </a:rPr>
              <a:t>*</a:t>
            </a:r>
          </a:p>
        </p:txBody>
      </p:sp>
      <p:sp>
        <p:nvSpPr>
          <p:cNvPr id="12" name="Text Placeholder 11">
            <a:extLst>
              <a:ext uri="{FF2B5EF4-FFF2-40B4-BE49-F238E27FC236}">
                <a16:creationId xmlns:a16="http://schemas.microsoft.com/office/drawing/2014/main" id="{D3F89C6B-F7B9-155F-8655-0FE698032E32}"/>
              </a:ext>
            </a:extLst>
          </p:cNvPr>
          <p:cNvSpPr>
            <a:spLocks noGrp="1"/>
          </p:cNvSpPr>
          <p:nvPr>
            <p:ph type="body" sz="quarter" idx="12"/>
          </p:nvPr>
        </p:nvSpPr>
        <p:spPr>
          <a:xfrm>
            <a:off x="539923" y="667662"/>
            <a:ext cx="11390820" cy="5863769"/>
          </a:xfrm>
        </p:spPr>
        <p:txBody>
          <a:bodyPr>
            <a:normAutofit/>
          </a:bodyPr>
          <a:lstStyle/>
          <a:p>
            <a:pPr marL="285750" marR="190500" indent="-285750">
              <a:spcBef>
                <a:spcPts val="1500"/>
              </a:spcBef>
              <a:spcAft>
                <a:spcPts val="0"/>
              </a:spcAft>
              <a:buFont typeface="Arial" panose="020B0604020202020204" pitchFamily="34" charset="0"/>
              <a:buChar char="•"/>
            </a:pPr>
            <a:endParaRPr lang="en-GB" sz="1800" i="1" dirty="0">
              <a:effectLst/>
              <a:latin typeface="Arial" panose="020B0604020202020204" pitchFamily="34" charset="0"/>
              <a:ea typeface="Times New Roman" panose="02020603050405020304" pitchFamily="18" charset="0"/>
              <a:cs typeface="Arial" panose="020B0604020202020204" pitchFamily="34" charset="0"/>
            </a:endParaRPr>
          </a:p>
          <a:p>
            <a:pPr marL="285750" marR="190500" indent="-285750">
              <a:spcBef>
                <a:spcPts val="1500"/>
              </a:spcBef>
              <a:spcAft>
                <a:spcPts val="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concerned that appraisal may not have taken into account the NHS service costs associated with providing this treatment if there was a positive recommendation for tafamidis for treatment of TTR amyloidosis with cardiomyopathy. This includes both workforce and homecare delivery costs.</a:t>
            </a:r>
          </a:p>
          <a:p>
            <a:pPr marL="285750" marR="190500" indent="-285750">
              <a:spcBef>
                <a:spcPts val="1500"/>
              </a:spcBef>
              <a:spcAft>
                <a:spcPts val="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patients currently under the care of the National Amyloids Centre will require onboarding to this new treatment, with a view to receiving this medication via homecare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190500">
              <a:spcBef>
                <a:spcPts val="150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2" name="TextBox 1">
            <a:extLst>
              <a:ext uri="{FF2B5EF4-FFF2-40B4-BE49-F238E27FC236}">
                <a16:creationId xmlns:a16="http://schemas.microsoft.com/office/drawing/2014/main" id="{4006690E-3A33-C491-AA16-8F0313958618}"/>
              </a:ext>
            </a:extLst>
          </p:cNvPr>
          <p:cNvSpPr txBox="1"/>
          <p:nvPr/>
        </p:nvSpPr>
        <p:spPr>
          <a:xfrm>
            <a:off x="8474698" y="6482246"/>
            <a:ext cx="2595582" cy="369332"/>
          </a:xfrm>
          <a:prstGeom prst="rect">
            <a:avLst/>
          </a:prstGeom>
          <a:noFill/>
          <a:ln>
            <a:noFill/>
          </a:ln>
        </p:spPr>
        <p:txBody>
          <a:bodyPr wrap="none" rtlCol="0">
            <a:spAutoFit/>
          </a:bodyPr>
          <a:lstStyle/>
          <a:p>
            <a:r>
              <a:rPr lang="en-US" dirty="0">
                <a:solidFill>
                  <a:schemeClr val="accent1"/>
                </a:solidFill>
                <a:hlinkClick r:id="rId3" action="ppaction://hlinksldjump"/>
              </a:rPr>
              <a:t>*Back to summary slide</a:t>
            </a:r>
            <a:endParaRPr lang="en-US" dirty="0">
              <a:solidFill>
                <a:schemeClr val="accent1"/>
              </a:solidFill>
            </a:endParaRPr>
          </a:p>
        </p:txBody>
      </p:sp>
      <p:sp>
        <p:nvSpPr>
          <p:cNvPr id="3" name="Text Placeholder 7">
            <a:extLst>
              <a:ext uri="{FF2B5EF4-FFF2-40B4-BE49-F238E27FC236}">
                <a16:creationId xmlns:a16="http://schemas.microsoft.com/office/drawing/2014/main" id="{FCBCC21C-9F70-38E2-A3E5-907B3C134080}"/>
              </a:ext>
            </a:extLst>
          </p:cNvPr>
          <p:cNvSpPr txBox="1">
            <a:spLocks/>
          </p:cNvSpPr>
          <p:nvPr/>
        </p:nvSpPr>
        <p:spPr>
          <a:xfrm>
            <a:off x="921259" y="6416647"/>
            <a:ext cx="7223282" cy="321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a:t>
            </a:r>
            <a:r>
              <a:rPr kumimoji="0" lang="en-GB" sz="11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TTR, transthyretin</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4489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BC6625-AC38-23F9-0131-1E67063F99A6}"/>
              </a:ext>
            </a:extLst>
          </p:cNvPr>
          <p:cNvSpPr>
            <a:spLocks noGrp="1"/>
          </p:cNvSpPr>
          <p:nvPr>
            <p:ph type="ctrTitle"/>
          </p:nvPr>
        </p:nvSpPr>
        <p:spPr>
          <a:xfrm>
            <a:off x="558583" y="346639"/>
            <a:ext cx="11178381" cy="1160319"/>
          </a:xfrm>
        </p:spPr>
        <p:txBody>
          <a:bodyPr>
            <a:normAutofit fontScale="90000"/>
          </a:bodyPr>
          <a:lstStyle/>
          <a:p>
            <a:r>
              <a:rPr lang="en-GB" sz="3600" dirty="0"/>
              <a:t>Professional groups</a:t>
            </a:r>
            <a:r>
              <a:rPr lang="en-GB" dirty="0">
                <a:solidFill>
                  <a:schemeClr val="accent1"/>
                </a:solidFill>
              </a:rPr>
              <a:t>*</a:t>
            </a:r>
            <a:br>
              <a:rPr lang="en-GB" dirty="0"/>
            </a:br>
            <a:endParaRPr lang="en-GB" dirty="0"/>
          </a:p>
        </p:txBody>
      </p:sp>
      <p:sp>
        <p:nvSpPr>
          <p:cNvPr id="12" name="Text Placeholder 11">
            <a:extLst>
              <a:ext uri="{FF2B5EF4-FFF2-40B4-BE49-F238E27FC236}">
                <a16:creationId xmlns:a16="http://schemas.microsoft.com/office/drawing/2014/main" id="{D3F89C6B-F7B9-155F-8655-0FE698032E32}"/>
              </a:ext>
            </a:extLst>
          </p:cNvPr>
          <p:cNvSpPr>
            <a:spLocks noGrp="1"/>
          </p:cNvSpPr>
          <p:nvPr>
            <p:ph type="body" sz="quarter" idx="12"/>
          </p:nvPr>
        </p:nvSpPr>
        <p:spPr>
          <a:xfrm>
            <a:off x="558583" y="1372017"/>
            <a:ext cx="11297173" cy="4344226"/>
          </a:xfrm>
        </p:spPr>
        <p:txBody>
          <a:bodyPr>
            <a:normAutofit fontScale="92500" lnSpcReduction="20000"/>
          </a:bodyPr>
          <a:lstStyle/>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Real world evidence was lacking from submission and evidence which could allow committee to take account of the burden of the condition on carers</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If Tafamidis is not recommended then this will result in different standards of care across the NHS</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Patients diagnosed with ATTR-CM will be subjected to a ‘postcode lottery’ that will decide if they can access the only treatment that will slow the progression of their disease or not</a:t>
            </a:r>
            <a:endParaRPr lang="en-GB" dirty="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With Tafamidis widely available around the globe, including Scotland, ATTR-CM patients are deeply frustrated by not being able to access this treatment</a:t>
            </a:r>
          </a:p>
          <a:p>
            <a:pPr marL="285750" indent="-285750">
              <a:buFont typeface="Arial" panose="020B0604020202020204" pitchFamily="34" charset="0"/>
              <a:buChar char="•"/>
            </a:pPr>
            <a:r>
              <a:rPr lang="en-GB" dirty="0">
                <a:cs typeface="Times New Roman" panose="02020603050405020304" pitchFamily="18" charset="0"/>
              </a:rPr>
              <a:t>Concerns about equality issues posed and lack of options for those without polyneuropathy </a:t>
            </a:r>
          </a:p>
          <a:p>
            <a:pPr marL="285750" indent="-285750">
              <a:buFont typeface="Arial" panose="020B0604020202020204" pitchFamily="34" charset="0"/>
              <a:buChar char="•"/>
            </a:pPr>
            <a:r>
              <a:rPr lang="en-GB" dirty="0"/>
              <a:t>Committee’s preferred assumptions around treatment discontinuation conservative and likely between BSC and in practise</a:t>
            </a:r>
          </a:p>
          <a:p>
            <a:pPr marL="285750" indent="-285750">
              <a:buFont typeface="Arial" panose="020B0604020202020204" pitchFamily="34" charset="0"/>
              <a:buChar char="•"/>
            </a:pPr>
            <a:endParaRPr lang="en-GB" dirty="0"/>
          </a:p>
        </p:txBody>
      </p:sp>
      <p:sp>
        <p:nvSpPr>
          <p:cNvPr id="2" name="Text Placeholder 10">
            <a:extLst>
              <a:ext uri="{FF2B5EF4-FFF2-40B4-BE49-F238E27FC236}">
                <a16:creationId xmlns:a16="http://schemas.microsoft.com/office/drawing/2014/main" id="{3F752221-9343-6884-551C-5067DFF7239D}"/>
              </a:ext>
            </a:extLst>
          </p:cNvPr>
          <p:cNvSpPr txBox="1">
            <a:spLocks/>
          </p:cNvSpPr>
          <p:nvPr/>
        </p:nvSpPr>
        <p:spPr>
          <a:xfrm>
            <a:off x="558583" y="986120"/>
            <a:ext cx="11250786" cy="5208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Cardiomyopathy UK and </a:t>
            </a:r>
            <a:r>
              <a:rPr lang="en-GB" sz="1800" dirty="0">
                <a:effectLst/>
                <a:latin typeface="Arial" panose="020B0604020202020204" pitchFamily="34" charset="0"/>
                <a:ea typeface="Times New Roman" panose="02020603050405020304" pitchFamily="18" charset="0"/>
              </a:rPr>
              <a:t>UK ATTR Amyloidosis Patients’ Association (UKATPA)</a:t>
            </a:r>
            <a:endParaRPr lang="en-GB" dirty="0"/>
          </a:p>
        </p:txBody>
      </p:sp>
      <p:sp>
        <p:nvSpPr>
          <p:cNvPr id="4" name="TextBox 3">
            <a:extLst>
              <a:ext uri="{FF2B5EF4-FFF2-40B4-BE49-F238E27FC236}">
                <a16:creationId xmlns:a16="http://schemas.microsoft.com/office/drawing/2014/main" id="{EBC19848-1ED4-7101-DED9-2084EF5F1B04}"/>
              </a:ext>
            </a:extLst>
          </p:cNvPr>
          <p:cNvSpPr txBox="1"/>
          <p:nvPr/>
        </p:nvSpPr>
        <p:spPr>
          <a:xfrm>
            <a:off x="8474698" y="6482246"/>
            <a:ext cx="2595582" cy="369332"/>
          </a:xfrm>
          <a:prstGeom prst="rect">
            <a:avLst/>
          </a:prstGeom>
          <a:noFill/>
          <a:ln>
            <a:noFill/>
          </a:ln>
        </p:spPr>
        <p:txBody>
          <a:bodyPr wrap="none" rtlCol="0">
            <a:spAutoFit/>
          </a:bodyPr>
          <a:lstStyle/>
          <a:p>
            <a:r>
              <a:rPr lang="en-US">
                <a:solidFill>
                  <a:schemeClr val="accent1"/>
                </a:solidFill>
                <a:hlinkClick r:id="rId3" action="ppaction://hlinksldjump"/>
              </a:rPr>
              <a:t>*Back to summary slide</a:t>
            </a:r>
            <a:endParaRPr lang="en-US">
              <a:solidFill>
                <a:schemeClr val="accent1"/>
              </a:solidFill>
            </a:endParaRPr>
          </a:p>
        </p:txBody>
      </p:sp>
      <p:sp>
        <p:nvSpPr>
          <p:cNvPr id="3" name="Text Placeholder 7">
            <a:extLst>
              <a:ext uri="{FF2B5EF4-FFF2-40B4-BE49-F238E27FC236}">
                <a16:creationId xmlns:a16="http://schemas.microsoft.com/office/drawing/2014/main" id="{DC12C775-02F2-F636-B575-B3735D089549}"/>
              </a:ext>
            </a:extLst>
          </p:cNvPr>
          <p:cNvSpPr txBox="1">
            <a:spLocks/>
          </p:cNvSpPr>
          <p:nvPr/>
        </p:nvSpPr>
        <p:spPr>
          <a:xfrm>
            <a:off x="921259" y="6416647"/>
            <a:ext cx="7223282" cy="321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ATTR-CM, transthyretin amyloidosis with cardiomyopathy;</a:t>
            </a:r>
            <a:r>
              <a:rPr kumimoji="0" lang="en-GB" sz="11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 BSC, best supportive care </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250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BC6625-AC38-23F9-0131-1E67063F99A6}"/>
              </a:ext>
            </a:extLst>
          </p:cNvPr>
          <p:cNvSpPr>
            <a:spLocks noGrp="1"/>
          </p:cNvSpPr>
          <p:nvPr>
            <p:ph type="ctrTitle"/>
          </p:nvPr>
        </p:nvSpPr>
        <p:spPr/>
        <p:txBody>
          <a:bodyPr>
            <a:normAutofit/>
          </a:bodyPr>
          <a:lstStyle/>
          <a:p>
            <a:r>
              <a:rPr lang="en-GB" sz="3200" dirty="0"/>
              <a:t>Patient perspective (via web comment)</a:t>
            </a:r>
            <a:r>
              <a:rPr lang="en-GB" dirty="0">
                <a:solidFill>
                  <a:schemeClr val="accent1"/>
                </a:solidFill>
              </a:rPr>
              <a:t>*</a:t>
            </a:r>
            <a:endParaRPr lang="en-GB" dirty="0"/>
          </a:p>
        </p:txBody>
      </p:sp>
      <p:sp>
        <p:nvSpPr>
          <p:cNvPr id="12" name="Text Placeholder 11">
            <a:extLst>
              <a:ext uri="{FF2B5EF4-FFF2-40B4-BE49-F238E27FC236}">
                <a16:creationId xmlns:a16="http://schemas.microsoft.com/office/drawing/2014/main" id="{D3F89C6B-F7B9-155F-8655-0FE698032E32}"/>
              </a:ext>
            </a:extLst>
          </p:cNvPr>
          <p:cNvSpPr>
            <a:spLocks noGrp="1"/>
          </p:cNvSpPr>
          <p:nvPr>
            <p:ph type="body" sz="quarter" idx="12"/>
          </p:nvPr>
        </p:nvSpPr>
        <p:spPr>
          <a:xfrm>
            <a:off x="539923" y="1265129"/>
            <a:ext cx="11297173" cy="5461348"/>
          </a:xfrm>
        </p:spPr>
        <p:txBody>
          <a:bodyPr>
            <a:normAutofit/>
          </a:bodyPr>
          <a:lstStyle/>
          <a:p>
            <a:pPr marL="285750" indent="-285750">
              <a:buFont typeface="Arial" panose="020B0604020202020204" pitchFamily="34" charset="0"/>
              <a:buChar char="•"/>
            </a:pPr>
            <a:r>
              <a:rPr lang="en-GB" dirty="0">
                <a:ea typeface="Times New Roman" panose="02020603050405020304" pitchFamily="18" charset="0"/>
              </a:rPr>
              <a:t>Appraisal d</a:t>
            </a:r>
            <a:r>
              <a:rPr lang="en-GB" sz="1800" dirty="0">
                <a:effectLst/>
                <a:latin typeface="Arial" panose="020B0604020202020204" pitchFamily="34" charset="0"/>
                <a:ea typeface="Times New Roman" panose="02020603050405020304" pitchFamily="18" charset="0"/>
              </a:rPr>
              <a:t>oes not take into account all relevant evidence including: </a:t>
            </a:r>
          </a:p>
          <a:p>
            <a:pPr marL="285750" indent="-285750">
              <a:buFont typeface="Arial" panose="020B0604020202020204" pitchFamily="34" charset="0"/>
              <a:buChar char="•"/>
            </a:pPr>
            <a:r>
              <a:rPr lang="en-GB" dirty="0">
                <a:ea typeface="Times New Roman" panose="02020603050405020304" pitchFamily="18" charset="0"/>
              </a:rPr>
              <a:t>Trail follow on evidence and patient experience </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Side effects of current best supportive care </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Regional variability within UK as Scottish medicines consortium has approved tafamidis</a:t>
            </a:r>
            <a:endParaRPr lang="en-GB" sz="1800" dirty="0">
              <a:effectLst/>
              <a:latin typeface="Times New Roman" panose="02020603050405020304" pitchFamily="18" charset="0"/>
              <a:ea typeface="Times New Roman" panose="02020603050405020304" pitchFamily="18" charset="0"/>
            </a:endParaRPr>
          </a:p>
          <a:p>
            <a:r>
              <a:rPr lang="en-GB" dirty="0"/>
              <a:t> </a:t>
            </a:r>
          </a:p>
        </p:txBody>
      </p:sp>
      <p:sp>
        <p:nvSpPr>
          <p:cNvPr id="3" name="TextBox 2">
            <a:extLst>
              <a:ext uri="{FF2B5EF4-FFF2-40B4-BE49-F238E27FC236}">
                <a16:creationId xmlns:a16="http://schemas.microsoft.com/office/drawing/2014/main" id="{DE932415-5E6A-354B-2D26-25E2105CEC5C}"/>
              </a:ext>
            </a:extLst>
          </p:cNvPr>
          <p:cNvSpPr txBox="1"/>
          <p:nvPr/>
        </p:nvSpPr>
        <p:spPr>
          <a:xfrm>
            <a:off x="8474698" y="6482246"/>
            <a:ext cx="2659702" cy="369332"/>
          </a:xfrm>
          <a:prstGeom prst="rect">
            <a:avLst/>
          </a:prstGeom>
          <a:noFill/>
          <a:ln>
            <a:noFill/>
          </a:ln>
        </p:spPr>
        <p:txBody>
          <a:bodyPr wrap="none" rtlCol="0">
            <a:spAutoFit/>
          </a:bodyPr>
          <a:lstStyle/>
          <a:p>
            <a:r>
              <a:rPr lang="en-US">
                <a:solidFill>
                  <a:schemeClr val="accent1"/>
                </a:solidFill>
                <a:hlinkClick r:id="rId3" action="ppaction://hlinksldjump"/>
              </a:rPr>
              <a:t>*Back to summary slide</a:t>
            </a:r>
            <a:endParaRPr lang="en-US">
              <a:solidFill>
                <a:schemeClr val="accent1"/>
              </a:solidFill>
            </a:endParaRPr>
          </a:p>
        </p:txBody>
      </p:sp>
    </p:spTree>
    <p:extLst>
      <p:ext uri="{BB962C8B-B14F-4D97-AF65-F5344CB8AC3E}">
        <p14:creationId xmlns:p14="http://schemas.microsoft.com/office/powerpoint/2010/main" val="237321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B999-820B-6142-4903-60354C513033}"/>
              </a:ext>
            </a:extLst>
          </p:cNvPr>
          <p:cNvSpPr>
            <a:spLocks noGrp="1"/>
          </p:cNvSpPr>
          <p:nvPr>
            <p:ph type="ctrTitle"/>
          </p:nvPr>
        </p:nvSpPr>
        <p:spPr/>
        <p:txBody>
          <a:bodyPr/>
          <a:lstStyle/>
          <a:p>
            <a:r>
              <a:rPr lang="en-GB" sz="3200" dirty="0"/>
              <a:t>Clinical Expert </a:t>
            </a:r>
            <a:r>
              <a:rPr lang="en-GB" dirty="0">
                <a:solidFill>
                  <a:schemeClr val="accent1"/>
                </a:solidFill>
              </a:rPr>
              <a:t>*</a:t>
            </a:r>
            <a:endParaRPr lang="en-GB" dirty="0"/>
          </a:p>
        </p:txBody>
      </p:sp>
      <p:sp>
        <p:nvSpPr>
          <p:cNvPr id="3" name="Text Placeholder 2">
            <a:extLst>
              <a:ext uri="{FF2B5EF4-FFF2-40B4-BE49-F238E27FC236}">
                <a16:creationId xmlns:a16="http://schemas.microsoft.com/office/drawing/2014/main" id="{4321A1EC-A597-F62B-97E7-D3D4BC7E49F9}"/>
              </a:ext>
            </a:extLst>
          </p:cNvPr>
          <p:cNvSpPr>
            <a:spLocks noGrp="1"/>
          </p:cNvSpPr>
          <p:nvPr>
            <p:ph type="body" sz="quarter" idx="12"/>
          </p:nvPr>
        </p:nvSpPr>
        <p:spPr>
          <a:xfrm>
            <a:off x="455036" y="1608426"/>
            <a:ext cx="11177587" cy="3641147"/>
          </a:xfrm>
        </p:spPr>
        <p:txBody>
          <a:bodyPr/>
          <a:lstStyle/>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The company's assumption on the persistence of the effect after discontinuation of the drug is not supported by literature. It is likely that after many years of therapy amyloid deposition starts again with the same rate as people who had not been treated but with a lower level of deposition than a subject in natural history.</a:t>
            </a:r>
          </a:p>
          <a:p>
            <a:pPr marL="285750" indent="-285750">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rPr>
              <a:t>a rebound effect that rapidly reduces the clinical benefit of the therapy is very unlikely</a:t>
            </a:r>
            <a:endParaRPr lang="en-GB" dirty="0">
              <a:ea typeface="Times New Roman" panose="02020603050405020304" pitchFamily="18" charset="0"/>
            </a:endParaRPr>
          </a:p>
          <a:p>
            <a:pPr marL="285750" indent="-285750">
              <a:buFont typeface="Arial" panose="020B0604020202020204" pitchFamily="34" charset="0"/>
              <a:buChar char="•"/>
            </a:pPr>
            <a:r>
              <a:rPr lang="en-GB" dirty="0"/>
              <a:t>Treatment discontinuation assumption unlikely; </a:t>
            </a:r>
            <a:r>
              <a:rPr lang="en-GB" sz="1800" dirty="0">
                <a:effectLst/>
                <a:latin typeface="Arial" panose="020B0604020202020204" pitchFamily="34" charset="0"/>
                <a:ea typeface="Times New Roman" panose="02020603050405020304" pitchFamily="18" charset="0"/>
              </a:rPr>
              <a:t>It seems reasonable, to optimize its benefit, to consider tafamidis therapy a lifelong chronic therapy, without assuming suspension or interruptions</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0C8D512A-33EE-8EAC-C255-5ACC40CEFA84}"/>
              </a:ext>
            </a:extLst>
          </p:cNvPr>
          <p:cNvSpPr txBox="1"/>
          <p:nvPr/>
        </p:nvSpPr>
        <p:spPr>
          <a:xfrm>
            <a:off x="8474698" y="6312474"/>
            <a:ext cx="2595582" cy="369332"/>
          </a:xfrm>
          <a:prstGeom prst="rect">
            <a:avLst/>
          </a:prstGeom>
          <a:noFill/>
          <a:ln>
            <a:noFill/>
          </a:ln>
        </p:spPr>
        <p:txBody>
          <a:bodyPr wrap="none" rtlCol="0">
            <a:spAutoFit/>
          </a:bodyPr>
          <a:lstStyle/>
          <a:p>
            <a:r>
              <a:rPr lang="en-US" dirty="0">
                <a:solidFill>
                  <a:schemeClr val="accent1"/>
                </a:solidFill>
                <a:hlinkClick r:id="rId2" action="ppaction://hlinksldjump"/>
              </a:rPr>
              <a:t>*Back to summary slide</a:t>
            </a:r>
            <a:endParaRPr lang="en-US" dirty="0">
              <a:solidFill>
                <a:schemeClr val="accent1"/>
              </a:solidFill>
            </a:endParaRPr>
          </a:p>
        </p:txBody>
      </p:sp>
    </p:spTree>
    <p:extLst>
      <p:ext uri="{BB962C8B-B14F-4D97-AF65-F5344CB8AC3E}">
        <p14:creationId xmlns:p14="http://schemas.microsoft.com/office/powerpoint/2010/main" val="371665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3BC6625-AC38-23F9-0131-1E67063F99A6}"/>
              </a:ext>
            </a:extLst>
          </p:cNvPr>
          <p:cNvSpPr>
            <a:spLocks noGrp="1"/>
          </p:cNvSpPr>
          <p:nvPr>
            <p:ph type="ctrTitle"/>
          </p:nvPr>
        </p:nvSpPr>
        <p:spPr/>
        <p:txBody>
          <a:bodyPr>
            <a:normAutofit/>
          </a:bodyPr>
          <a:lstStyle/>
          <a:p>
            <a:r>
              <a:rPr lang="en-GB" sz="3200" dirty="0"/>
              <a:t>Clinical Expert </a:t>
            </a:r>
            <a:r>
              <a:rPr lang="en-GB" dirty="0">
                <a:solidFill>
                  <a:schemeClr val="accent1"/>
                </a:solidFill>
              </a:rPr>
              <a:t>*</a:t>
            </a:r>
            <a:endParaRPr lang="en-GB" dirty="0"/>
          </a:p>
        </p:txBody>
      </p:sp>
      <p:sp>
        <p:nvSpPr>
          <p:cNvPr id="12" name="Text Placeholder 11">
            <a:extLst>
              <a:ext uri="{FF2B5EF4-FFF2-40B4-BE49-F238E27FC236}">
                <a16:creationId xmlns:a16="http://schemas.microsoft.com/office/drawing/2014/main" id="{D3F89C6B-F7B9-155F-8655-0FE698032E32}"/>
              </a:ext>
            </a:extLst>
          </p:cNvPr>
          <p:cNvSpPr>
            <a:spLocks noGrp="1"/>
          </p:cNvSpPr>
          <p:nvPr>
            <p:ph type="body" sz="quarter" idx="12"/>
          </p:nvPr>
        </p:nvSpPr>
        <p:spPr>
          <a:xfrm>
            <a:off x="539923" y="1265129"/>
            <a:ext cx="11297173" cy="5461348"/>
          </a:xfrm>
        </p:spPr>
        <p:txBody>
          <a:bodyPr>
            <a:normAutofit/>
          </a:bodyPr>
          <a:lstStyle/>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Model seems to be predicated on very conservative assumptions following discontinuation of tafamidis.</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unreasonable to expect a persisting effect of tafamidis following discontinuation, but it is also wrong to assume outcomes similar to those of patients who have never been treated with tafamidis. </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As there are no data to support accelerated disease following discontinuation, the most likely model lies somewhere between these extremes.</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The lack of access to this disease modifying therapy for patients living in England creates a disadvantage for a section of the UK population. </a:t>
            </a:r>
            <a:endParaRPr lang="en-GB" dirty="0"/>
          </a:p>
          <a:p>
            <a:pPr marL="285750" indent="-285750">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12BB2659-BBA2-EC70-B92A-448CB9A0F564}"/>
              </a:ext>
            </a:extLst>
          </p:cNvPr>
          <p:cNvSpPr txBox="1"/>
          <p:nvPr/>
        </p:nvSpPr>
        <p:spPr>
          <a:xfrm>
            <a:off x="8474698" y="6482246"/>
            <a:ext cx="2595582" cy="369332"/>
          </a:xfrm>
          <a:prstGeom prst="rect">
            <a:avLst/>
          </a:prstGeom>
          <a:noFill/>
          <a:ln>
            <a:noFill/>
          </a:ln>
        </p:spPr>
        <p:txBody>
          <a:bodyPr wrap="none" rtlCol="0">
            <a:spAutoFit/>
          </a:bodyPr>
          <a:lstStyle/>
          <a:p>
            <a:r>
              <a:rPr lang="en-US" dirty="0">
                <a:solidFill>
                  <a:schemeClr val="accent1"/>
                </a:solidFill>
                <a:hlinkClick r:id="rId3" action="ppaction://hlinksldjump"/>
              </a:rPr>
              <a:t>*Back to summary slide</a:t>
            </a:r>
            <a:endParaRPr lang="en-US" dirty="0">
              <a:solidFill>
                <a:schemeClr val="accent1"/>
              </a:solidFill>
            </a:endParaRPr>
          </a:p>
        </p:txBody>
      </p:sp>
    </p:spTree>
    <p:extLst>
      <p:ext uri="{BB962C8B-B14F-4D97-AF65-F5344CB8AC3E}">
        <p14:creationId xmlns:p14="http://schemas.microsoft.com/office/powerpoint/2010/main" val="188838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5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p:txBody>
          <a:bodyPr/>
          <a:lstStyle/>
          <a:p>
            <a:r>
              <a:rPr lang="en-GB" dirty="0"/>
              <a:t>Equality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a:xfrm>
            <a:off x="466723" y="1602286"/>
            <a:ext cx="11250785" cy="4167728"/>
          </a:xfrm>
        </p:spPr>
        <p:txBody>
          <a:bodyPr/>
          <a:lstStyle/>
          <a:p>
            <a:r>
              <a:rPr lang="en-GB" sz="1800" b="1" kern="1200" dirty="0">
                <a:solidFill>
                  <a:schemeClr val="dk1"/>
                </a:solidFill>
                <a:effectLst/>
                <a:latin typeface="+mn-lt"/>
                <a:ea typeface="+mn-ea"/>
                <a:cs typeface="+mn-cs"/>
              </a:rPr>
              <a:t>From scoping consultation and patient and professional group submissions:</a:t>
            </a:r>
          </a:p>
          <a:p>
            <a:pPr marL="285750" indent="-285750">
              <a:spcAft>
                <a:spcPts val="0"/>
              </a:spcAft>
              <a:buFont typeface="Arial" panose="020B0604020202020204" pitchFamily="34" charset="0"/>
              <a:buChar char="•"/>
            </a:pPr>
            <a:r>
              <a:rPr lang="x-none" sz="1800" kern="1200" dirty="0">
                <a:solidFill>
                  <a:schemeClr val="dk1"/>
                </a:solidFill>
                <a:effectLst/>
                <a:latin typeface="+mn-lt"/>
                <a:ea typeface="+mn-ea"/>
                <a:cs typeface="+mn-cs"/>
              </a:rPr>
              <a:t>ATTR-CM </a:t>
            </a:r>
            <a:r>
              <a:rPr lang="en-GB" sz="1800" kern="1200" dirty="0">
                <a:solidFill>
                  <a:schemeClr val="dk1"/>
                </a:solidFill>
                <a:effectLst/>
                <a:latin typeface="+mn-lt"/>
                <a:ea typeface="+mn-ea"/>
                <a:cs typeface="+mn-cs"/>
              </a:rPr>
              <a:t>disproportionally affects people with certain variants (such as </a:t>
            </a:r>
            <a:r>
              <a:rPr lang="en-GB" sz="1800" dirty="0">
                <a:effectLst/>
                <a:latin typeface="Arial" panose="020B0604020202020204" pitchFamily="34" charset="0"/>
                <a:ea typeface="Times New Roman" panose="02020603050405020304" pitchFamily="18" charset="0"/>
                <a:cs typeface="Courier New" panose="02070309020205020404" pitchFamily="49" charset="0"/>
              </a:rPr>
              <a:t>Val122lle) </a:t>
            </a:r>
            <a:r>
              <a:rPr lang="en-GB" sz="1800" kern="1200" dirty="0">
                <a:solidFill>
                  <a:schemeClr val="dk1"/>
                </a:solidFill>
                <a:effectLst/>
                <a:latin typeface="+mn-lt"/>
                <a:ea typeface="+mn-ea"/>
                <a:cs typeface="+mn-cs"/>
              </a:rPr>
              <a:t>which are prevalent in people of African Caribbean and </a:t>
            </a:r>
            <a:r>
              <a:rPr lang="en-GB" dirty="0">
                <a:solidFill>
                  <a:schemeClr val="dk1"/>
                </a:solidFill>
                <a:latin typeface="+mn-lt"/>
                <a:ea typeface="+mn-ea"/>
                <a:cs typeface="+mn-cs"/>
              </a:rPr>
              <a:t>H</a:t>
            </a:r>
            <a:r>
              <a:rPr lang="en-GB" sz="1800" kern="1200" dirty="0">
                <a:solidFill>
                  <a:schemeClr val="dk1"/>
                </a:solidFill>
                <a:effectLst/>
                <a:latin typeface="+mn-lt"/>
                <a:ea typeface="+mn-ea"/>
                <a:cs typeface="+mn-cs"/>
              </a:rPr>
              <a:t>ispanic family origin</a:t>
            </a:r>
            <a:endParaRPr lang="en-GB" dirty="0">
              <a:solidFill>
                <a:schemeClr val="dk1"/>
              </a:solidFill>
              <a:latin typeface="+mn-lt"/>
              <a:ea typeface="+mn-ea"/>
              <a:cs typeface="+mn-cs"/>
            </a:endParaRPr>
          </a:p>
          <a:p>
            <a:pPr marL="971550" lvl="1" indent="-285750"/>
            <a:r>
              <a:rPr lang="en-GB" dirty="0">
                <a:effectLst/>
                <a:latin typeface="+mn-lt"/>
                <a:ea typeface="Times New Roman" panose="02020603050405020304" pitchFamily="18" charset="0"/>
              </a:rPr>
              <a:t>Population often diagnosed later and has worse outcomes than other ATTR-CM patients</a:t>
            </a:r>
          </a:p>
          <a:p>
            <a:pPr marL="285750" indent="-285750">
              <a:spcAft>
                <a:spcPts val="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Courier New" panose="02070309020205020404" pitchFamily="49" charset="0"/>
              </a:rPr>
              <a:t>Val122lle</a:t>
            </a:r>
            <a:r>
              <a:rPr lang="en-GB" dirty="0">
                <a:latin typeface="+mn-lt"/>
                <a:ea typeface="Times New Roman" panose="02020603050405020304" pitchFamily="18" charset="0"/>
                <a:cs typeface="Courier New" panose="02070309020205020404" pitchFamily="49" charset="0"/>
              </a:rPr>
              <a:t> is not associated with polyneuropathy so people with this variant do not have access to disease-modifying therapy</a:t>
            </a:r>
          </a:p>
          <a:p>
            <a:pPr marL="285750" indent="-285750">
              <a:spcAft>
                <a:spcPts val="0"/>
              </a:spcAft>
              <a:buFont typeface="Arial" panose="020B0604020202020204" pitchFamily="34" charset="0"/>
              <a:buChar char="•"/>
            </a:pPr>
            <a:r>
              <a:rPr lang="en-GB" dirty="0">
                <a:latin typeface="+mn-lt"/>
                <a:ea typeface="Times New Roman" panose="02020603050405020304" pitchFamily="18" charset="0"/>
                <a:cs typeface="Courier New" panose="02070309020205020404" pitchFamily="49" charset="0"/>
              </a:rPr>
              <a:t>Prescribing </a:t>
            </a:r>
            <a:r>
              <a:rPr lang="en-GB" dirty="0" err="1">
                <a:latin typeface="+mn-lt"/>
                <a:ea typeface="Times New Roman" panose="02020603050405020304" pitchFamily="18" charset="0"/>
                <a:cs typeface="Courier New" panose="02070309020205020404" pitchFamily="49" charset="0"/>
              </a:rPr>
              <a:t>tafamidis</a:t>
            </a:r>
            <a:r>
              <a:rPr lang="en-GB" dirty="0">
                <a:latin typeface="+mn-lt"/>
                <a:ea typeface="Times New Roman" panose="02020603050405020304" pitchFamily="18" charset="0"/>
                <a:cs typeface="Courier New" panose="02070309020205020404" pitchFamily="49" charset="0"/>
              </a:rPr>
              <a:t> might be restricted to specialist centres. Need to develop an integrated clinical care network that provides acceptable local access so patients can choose where they are offered treatment. Particularly important as people diagnosed with </a:t>
            </a:r>
            <a:r>
              <a:rPr lang="en-GB" dirty="0" err="1">
                <a:latin typeface="+mn-lt"/>
                <a:ea typeface="Times New Roman" panose="02020603050405020304" pitchFamily="18" charset="0"/>
                <a:cs typeface="Courier New" panose="02070309020205020404" pitchFamily="49" charset="0"/>
              </a:rPr>
              <a:t>wtATTR</a:t>
            </a:r>
            <a:r>
              <a:rPr lang="en-GB" dirty="0">
                <a:latin typeface="+mn-lt"/>
                <a:ea typeface="Times New Roman" panose="02020603050405020304" pitchFamily="18" charset="0"/>
                <a:cs typeface="Courier New" panose="02070309020205020404" pitchFamily="49" charset="0"/>
              </a:rPr>
              <a:t> are often over 80 years.</a:t>
            </a:r>
          </a:p>
          <a:p>
            <a:pPr>
              <a:spcAft>
                <a:spcPts val="0"/>
              </a:spcAft>
            </a:pPr>
            <a:endParaRPr lang="en-GB" dirty="0">
              <a:latin typeface="+mn-lt"/>
              <a:ea typeface="Times New Roman" panose="02020603050405020304" pitchFamily="18" charset="0"/>
              <a:cs typeface="Courier New" panose="02070309020205020404" pitchFamily="49" charset="0"/>
            </a:endParaRPr>
          </a:p>
          <a:p>
            <a:pPr marL="285750" indent="-285750">
              <a:spcAft>
                <a:spcPts val="0"/>
              </a:spcAft>
              <a:buFont typeface="Arial" panose="020B0604020202020204" pitchFamily="34" charset="0"/>
              <a:buChar char="•"/>
            </a:pPr>
            <a:endParaRPr lang="en-GB" dirty="0">
              <a:latin typeface="+mn-lt"/>
              <a:ea typeface="Times New Roman" panose="02020603050405020304" pitchFamily="18" charset="0"/>
              <a:cs typeface="Courier New" panose="02070309020205020404" pitchFamily="49" charset="0"/>
            </a:endParaRPr>
          </a:p>
          <a:p>
            <a:pPr marL="285750" indent="-285750">
              <a:spcAft>
                <a:spcPts val="0"/>
              </a:spcAft>
              <a:buFont typeface="Arial" panose="020B0604020202020204" pitchFamily="34" charset="0"/>
              <a:buChar char="•"/>
            </a:pPr>
            <a:endParaRPr lang="en-GB" dirty="0">
              <a:latin typeface="+mn-lt"/>
              <a:ea typeface="Times New Roman" panose="02020603050405020304" pitchFamily="18" charset="0"/>
              <a:cs typeface="Courier New" panose="02070309020205020404" pitchFamily="49" charset="0"/>
            </a:endParaRPr>
          </a:p>
          <a:p>
            <a:pPr marL="285750" indent="-285750">
              <a:spcAft>
                <a:spcPts val="0"/>
              </a:spcAft>
              <a:buFont typeface="Arial" panose="020B0604020202020204" pitchFamily="34" charset="0"/>
              <a:buChar char="•"/>
            </a:pPr>
            <a:endParaRPr lang="en-GB" dirty="0">
              <a:latin typeface="+mn-lt"/>
              <a:ea typeface="Times New Roman" panose="02020603050405020304" pitchFamily="18" charset="0"/>
              <a:cs typeface="Courier New" panose="02070309020205020404" pitchFamily="49" charset="0"/>
            </a:endParaRPr>
          </a:p>
          <a:p>
            <a:pPr marL="285750" indent="-285750">
              <a:spcAft>
                <a:spcPts val="0"/>
              </a:spcAft>
              <a:buFont typeface="Arial" panose="020B0604020202020204" pitchFamily="34" charset="0"/>
              <a:buChar char="•"/>
            </a:pPr>
            <a:endParaRPr lang="en-GB" dirty="0">
              <a:latin typeface="+mn-lt"/>
              <a:ea typeface="+mn-ea"/>
              <a:cs typeface="+mn-cs"/>
            </a:endParaRPr>
          </a:p>
          <a:p>
            <a:endParaRPr lang="en-GB" dirty="0"/>
          </a:p>
        </p:txBody>
      </p:sp>
      <p:sp>
        <p:nvSpPr>
          <p:cNvPr id="6" name="Text Placeholder 7">
            <a:extLst>
              <a:ext uri="{FF2B5EF4-FFF2-40B4-BE49-F238E27FC236}">
                <a16:creationId xmlns:a16="http://schemas.microsoft.com/office/drawing/2014/main" id="{83FFF28F-49D6-684E-2667-ED0EA1AD1573}"/>
              </a:ext>
            </a:extLst>
          </p:cNvPr>
          <p:cNvSpPr txBox="1">
            <a:spLocks/>
          </p:cNvSpPr>
          <p:nvPr/>
        </p:nvSpPr>
        <p:spPr>
          <a:xfrm>
            <a:off x="1589167" y="6269758"/>
            <a:ext cx="9941563"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t>
            </a:r>
            <a:r>
              <a:rPr lang="en-GB" dirty="0">
                <a:latin typeface="+mn-lt"/>
              </a:rPr>
              <a:t>ATTR-CM, Transthyretin amyloidosis with cardiomyopathy</a:t>
            </a:r>
            <a:endParaRPr lang="en-GB" dirty="0"/>
          </a:p>
        </p:txBody>
      </p:sp>
    </p:spTree>
    <p:extLst>
      <p:ext uri="{BB962C8B-B14F-4D97-AF65-F5344CB8AC3E}">
        <p14:creationId xmlns:p14="http://schemas.microsoft.com/office/powerpoint/2010/main" val="956027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t>Tafamidis </a:t>
            </a:r>
            <a:r>
              <a:rPr lang="en-GB" dirty="0">
                <a:latin typeface="Arial" panose="020B0604020202020204" pitchFamily="34" charset="0"/>
                <a:cs typeface="Arial" panose="020B0604020202020204" pitchFamily="34" charset="0"/>
              </a:rPr>
              <a:t>for treating </a:t>
            </a:r>
            <a:r>
              <a:rPr lang="en-GB" b="1" dirty="0">
                <a:effectLst/>
                <a:latin typeface="+mn-lt"/>
                <a:ea typeface="Times New Roman" panose="02020603050405020304" pitchFamily="18" charset="0"/>
              </a:rPr>
              <a:t>transthyretin amyloid cardiomyopathy</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dirty="0"/>
              <a:t> </a:t>
            </a:r>
            <a:r>
              <a:rPr lang="en-GB" sz="2800" b="1" dirty="0"/>
              <a:t>Recap from ACM1</a:t>
            </a:r>
          </a:p>
          <a:p>
            <a:pPr marL="457200" indent="-457200">
              <a:buSzPts val="2200"/>
              <a:buFont typeface="Wingdings" pitchFamily="2" charset="2"/>
              <a:buChar char="q"/>
            </a:pPr>
            <a:r>
              <a:rPr lang="en-GB" sz="2800" dirty="0"/>
              <a:t> Consultation responses</a:t>
            </a:r>
          </a:p>
          <a:p>
            <a:pPr marL="457200" indent="-457200">
              <a:buSzPts val="2200"/>
              <a:buFont typeface="Wingdings" pitchFamily="2" charset="2"/>
              <a:buChar char="q"/>
            </a:pPr>
            <a:r>
              <a:rPr lang="en-GB" sz="2800" dirty="0"/>
              <a:t> Summary</a:t>
            </a:r>
          </a:p>
          <a:p>
            <a:pPr marL="457200" indent="-457200">
              <a:buSzPts val="2200"/>
              <a:buFont typeface="Wingdings" pitchFamily="2" charset="2"/>
              <a:buChar char="q"/>
            </a:pPr>
            <a:endParaRPr lang="en-GB" sz="2800" dirty="0"/>
          </a:p>
          <a:p>
            <a:pPr marL="457200" indent="-457200">
              <a:buSzPts val="2200"/>
              <a:buFont typeface="Wingdings" pitchFamily="2" charset="2"/>
              <a:buChar char="q"/>
            </a:pPr>
            <a:endParaRPr lang="en-GB" sz="2800" dirty="0"/>
          </a:p>
          <a:p>
            <a:endParaRPr lang="en-GB" sz="2800" dirty="0"/>
          </a:p>
        </p:txBody>
      </p:sp>
    </p:spTree>
    <p:extLst>
      <p:ext uri="{BB962C8B-B14F-4D97-AF65-F5344CB8AC3E}">
        <p14:creationId xmlns:p14="http://schemas.microsoft.com/office/powerpoint/2010/main" val="937229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B0B89-41AC-0690-3D1D-1C3D12124C1A}"/>
              </a:ext>
            </a:extLst>
          </p:cNvPr>
          <p:cNvSpPr>
            <a:spLocks noGrp="1"/>
          </p:cNvSpPr>
          <p:nvPr>
            <p:ph type="title"/>
          </p:nvPr>
        </p:nvSpPr>
        <p:spPr>
          <a:xfrm>
            <a:off x="466724" y="178454"/>
            <a:ext cx="11250785" cy="592817"/>
          </a:xfrm>
        </p:spPr>
        <p:txBody>
          <a:bodyPr/>
          <a:lstStyle/>
          <a:p>
            <a:r>
              <a:rPr lang="en-GB" dirty="0"/>
              <a:t>Summary of committee conclusions at ACM1</a:t>
            </a:r>
          </a:p>
        </p:txBody>
      </p:sp>
      <p:sp>
        <p:nvSpPr>
          <p:cNvPr id="7" name="Text Placeholder 6">
            <a:extLst>
              <a:ext uri="{FF2B5EF4-FFF2-40B4-BE49-F238E27FC236}">
                <a16:creationId xmlns:a16="http://schemas.microsoft.com/office/drawing/2014/main" id="{E8800419-51AF-1F8B-78C8-59C8CEAAA6A5}"/>
              </a:ext>
            </a:extLst>
          </p:cNvPr>
          <p:cNvSpPr>
            <a:spLocks noGrp="1"/>
          </p:cNvSpPr>
          <p:nvPr>
            <p:ph type="body" sz="quarter" idx="14"/>
          </p:nvPr>
        </p:nvSpPr>
        <p:spPr>
          <a:xfrm>
            <a:off x="551784" y="562798"/>
            <a:ext cx="11250786" cy="520838"/>
          </a:xfrm>
        </p:spPr>
        <p:txBody>
          <a:bodyPr/>
          <a:lstStyle/>
          <a:p>
            <a:r>
              <a:rPr lang="en-GB" dirty="0"/>
              <a:t>Tafamidis is not recommended</a:t>
            </a:r>
          </a:p>
        </p:txBody>
      </p:sp>
      <p:sp>
        <p:nvSpPr>
          <p:cNvPr id="8" name="Text Placeholder 4">
            <a:extLst>
              <a:ext uri="{FF2B5EF4-FFF2-40B4-BE49-F238E27FC236}">
                <a16:creationId xmlns:a16="http://schemas.microsoft.com/office/drawing/2014/main" id="{6DE00D47-1F83-32B1-5E27-A36EC059AF8E}"/>
              </a:ext>
            </a:extLst>
          </p:cNvPr>
          <p:cNvSpPr txBox="1">
            <a:spLocks/>
          </p:cNvSpPr>
          <p:nvPr/>
        </p:nvSpPr>
        <p:spPr>
          <a:xfrm>
            <a:off x="6953250" y="983922"/>
            <a:ext cx="5079350" cy="5204227"/>
          </a:xfrm>
          <a:prstGeom prst="rect">
            <a:avLst/>
          </a:prstGeom>
          <a:solidFill>
            <a:schemeClr val="accent3">
              <a:lumMod val="20000"/>
              <a:lumOff val="80000"/>
            </a:schemeClr>
          </a:solidFill>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Key areas of uncertainty:</a:t>
            </a:r>
          </a:p>
          <a:p>
            <a:pPr marL="285750" indent="-285750">
              <a:buFont typeface="Arial" panose="020B0604020202020204" pitchFamily="34" charset="0"/>
              <a:buChar char="•"/>
            </a:pPr>
            <a:r>
              <a:rPr lang="en-GB" dirty="0"/>
              <a:t>Duration of treatment effect after discontinuation</a:t>
            </a:r>
            <a:endParaRPr lang="en-GB" strike="sngStrike" dirty="0"/>
          </a:p>
          <a:p>
            <a:pPr marL="971550" lvl="1" indent="-285750"/>
            <a:r>
              <a:rPr lang="en-GB" dirty="0"/>
              <a:t>clinical experts suggested that outcomes would not immediately revert to BSC outcomes upon treatment discontinuation,</a:t>
            </a:r>
          </a:p>
          <a:p>
            <a:pPr marL="971550" lvl="1" indent="-285750"/>
            <a:r>
              <a:rPr lang="en-GB" dirty="0"/>
              <a:t>committee’s preferred assumptions likely to be conservative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ext Placeholder 4">
            <a:extLst>
              <a:ext uri="{FF2B5EF4-FFF2-40B4-BE49-F238E27FC236}">
                <a16:creationId xmlns:a16="http://schemas.microsoft.com/office/drawing/2014/main" id="{FD54E4F6-4E5F-E797-0062-E3A926C03A53}"/>
              </a:ext>
            </a:extLst>
          </p:cNvPr>
          <p:cNvSpPr>
            <a:spLocks noGrp="1"/>
          </p:cNvSpPr>
          <p:nvPr>
            <p:ph type="body" sz="quarter" idx="12"/>
          </p:nvPr>
        </p:nvSpPr>
        <p:spPr>
          <a:xfrm>
            <a:off x="159400" y="983922"/>
            <a:ext cx="6660500" cy="5282997"/>
          </a:xfrm>
          <a:solidFill>
            <a:schemeClr val="bg1">
              <a:lumMod val="95000"/>
            </a:schemeClr>
          </a:solidFill>
        </p:spPr>
        <p:txBody>
          <a:bodyPr/>
          <a:lstStyle/>
          <a:p>
            <a:r>
              <a:rPr lang="en-GB" b="1" dirty="0"/>
              <a:t>Committee conclusions:</a:t>
            </a:r>
          </a:p>
          <a:p>
            <a:pPr marL="285750" indent="-285750">
              <a:buFont typeface="Arial" panose="020B0604020202020204" pitchFamily="34" charset="0"/>
              <a:buChar char="•"/>
            </a:pPr>
            <a:r>
              <a:rPr lang="en-GB" dirty="0"/>
              <a:t>BSC only appropriate comparator</a:t>
            </a:r>
          </a:p>
          <a:p>
            <a:pPr marL="285750" indent="-285750">
              <a:buFont typeface="Arial" panose="020B0604020202020204" pitchFamily="34" charset="0"/>
              <a:buChar char="•"/>
            </a:pPr>
            <a:r>
              <a:rPr lang="en-GB" dirty="0"/>
              <a:t>Would have preferred new data from the long-term extension study</a:t>
            </a:r>
            <a:r>
              <a:rPr lang="en-GB" dirty="0">
                <a:solidFill>
                  <a:srgbClr val="FF0000"/>
                </a:solidFill>
              </a:rPr>
              <a:t> </a:t>
            </a:r>
            <a:r>
              <a:rPr lang="en-GB" dirty="0"/>
              <a:t>for all clinical effectiveness outcomes in scope, not just OS and TTD</a:t>
            </a:r>
          </a:p>
          <a:p>
            <a:pPr marL="285750" indent="-285750">
              <a:buFont typeface="Arial" panose="020B0604020202020204" pitchFamily="34" charset="0"/>
              <a:buChar char="•"/>
            </a:pPr>
            <a:r>
              <a:rPr lang="en-GB" dirty="0"/>
              <a:t>Use log-normal model to extrapolate OS for tafamidis</a:t>
            </a:r>
          </a:p>
          <a:p>
            <a:pPr marL="285750" indent="-285750">
              <a:buFont typeface="Arial" panose="020B0604020202020204" pitchFamily="34" charset="0"/>
              <a:buChar char="•"/>
            </a:pPr>
            <a:r>
              <a:rPr lang="en-GB" dirty="0"/>
              <a:t>BSC outcomes applied to treatment discontinuers, but this was conservative</a:t>
            </a:r>
            <a:endParaRPr lang="en-GB" strike="sngStrike" dirty="0"/>
          </a:p>
          <a:p>
            <a:pPr marL="285750" indent="-285750">
              <a:buFont typeface="Arial" panose="020B0604020202020204" pitchFamily="34" charset="0"/>
              <a:buChar char="•"/>
            </a:pPr>
            <a:r>
              <a:rPr lang="en-GB" dirty="0"/>
              <a:t>Utility values:</a:t>
            </a:r>
          </a:p>
          <a:p>
            <a:pPr marL="971550" lvl="1" indent="-285750"/>
            <a:r>
              <a:rPr lang="en-GB" dirty="0"/>
              <a:t>Capped utility values to general population age-matched average (for NYHA class 1 &amp; 2) </a:t>
            </a:r>
          </a:p>
          <a:p>
            <a:pPr marL="971550" lvl="1" indent="-285750"/>
            <a:r>
              <a:rPr lang="en-GB" dirty="0"/>
              <a:t>Treatment dependent utility values for NYHA class 1 to 3</a:t>
            </a:r>
          </a:p>
          <a:p>
            <a:pPr marL="971550" lvl="1" indent="-285750"/>
            <a:r>
              <a:rPr lang="en-GB" dirty="0"/>
              <a:t>Treatment independent utilities for NYHA class 4- use BSC utilities</a:t>
            </a:r>
          </a:p>
        </p:txBody>
      </p:sp>
      <p:sp>
        <p:nvSpPr>
          <p:cNvPr id="9" name="Text Placeholder 7">
            <a:extLst>
              <a:ext uri="{FF2B5EF4-FFF2-40B4-BE49-F238E27FC236}">
                <a16:creationId xmlns:a16="http://schemas.microsoft.com/office/drawing/2014/main" id="{1489A1FE-04A1-B206-F6E9-8851AC722EBB}"/>
              </a:ext>
            </a:extLst>
          </p:cNvPr>
          <p:cNvSpPr txBox="1">
            <a:spLocks/>
          </p:cNvSpPr>
          <p:nvPr/>
        </p:nvSpPr>
        <p:spPr>
          <a:xfrm>
            <a:off x="1133475" y="6531485"/>
            <a:ext cx="10669095" cy="36512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a:t>
            </a:r>
            <a:r>
              <a:rPr lang="en-GB" dirty="0">
                <a:latin typeface="+mn-lt"/>
              </a:rPr>
              <a:t>ATTR-CM, Transthyretin amyloidosis with cardiomyopathy; BSC, best supportive care; OS, overall survival; NYHA, New York Heart association classification TTD, time to treatment discontinuation</a:t>
            </a:r>
            <a:endParaRPr lang="en-GB" dirty="0"/>
          </a:p>
        </p:txBody>
      </p:sp>
    </p:spTree>
    <p:extLst>
      <p:ext uri="{BB962C8B-B14F-4D97-AF65-F5344CB8AC3E}">
        <p14:creationId xmlns:p14="http://schemas.microsoft.com/office/powerpoint/2010/main" val="30918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dirty="0"/>
              <a:t>Tafamidis (</a:t>
            </a:r>
            <a:r>
              <a:rPr lang="en-GB" dirty="0" err="1"/>
              <a:t>Vyndaquel</a:t>
            </a:r>
            <a:r>
              <a:rPr lang="en-GB" dirty="0"/>
              <a:t>, Pfizer)</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nvGraphicFramePr>
        <p:xfrm>
          <a:off x="466724" y="1245742"/>
          <a:ext cx="11317288" cy="4395600"/>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224278">
                <a:tc>
                  <a:txBody>
                    <a:bodyPr/>
                    <a:lstStyle/>
                    <a:p>
                      <a:r>
                        <a:rPr lang="en-GB" dirty="0">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dirty="0"/>
                        <a:t>Tafamidis is indicated for the treatment of wild-type or hereditary transthyretin amyloidosis in adult patients with cardiomyopathy (ATTR-CM). </a:t>
                      </a:r>
                    </a:p>
                    <a:p>
                      <a:pPr marL="285750" indent="-285750">
                        <a:buFont typeface="Arial" panose="020B0604020202020204" pitchFamily="34" charset="0"/>
                        <a:buChar char="•"/>
                      </a:pPr>
                      <a:r>
                        <a:rPr lang="en-GB" dirty="0">
                          <a:latin typeface="Arial" panose="020B0604020202020204" pitchFamily="34" charset="0"/>
                        </a:rPr>
                        <a:t>GB marketing authorisation granted in January 2021</a:t>
                      </a:r>
                    </a:p>
                  </a:txBody>
                  <a:tcPr/>
                </a:tc>
                <a:extLst>
                  <a:ext uri="{0D108BD9-81ED-4DB2-BD59-A6C34878D82A}">
                    <a16:rowId xmlns:a16="http://schemas.microsoft.com/office/drawing/2014/main" val="3751016788"/>
                  </a:ext>
                </a:extLst>
              </a:tr>
              <a:tr h="1191360">
                <a:tc>
                  <a:txBody>
                    <a:bodyPr/>
                    <a:lstStyle/>
                    <a:p>
                      <a:r>
                        <a:rPr lang="en-GB" dirty="0">
                          <a:solidFill>
                            <a:schemeClr val="bg1"/>
                          </a:solidFill>
                          <a:latin typeface="Arial" panose="020B0604020202020204" pitchFamily="34" charset="0"/>
                        </a:rPr>
                        <a:t>Mechanism of action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Tafamidis is a transthyretin stabiliser which inhibits amyloid formation, thereby delaying the development of nerve and cardiac muscle damage caused by transthyretin amyloidosis.</a:t>
                      </a:r>
                      <a:endParaRPr lang="en-GB" dirty="0">
                        <a:latin typeface="Arial" panose="020B0604020202020204" pitchFamily="34" charset="0"/>
                      </a:endParaRPr>
                    </a:p>
                  </a:txBody>
                  <a:tcPr/>
                </a:tc>
                <a:extLst>
                  <a:ext uri="{0D108BD9-81ED-4DB2-BD59-A6C34878D82A}">
                    <a16:rowId xmlns:a16="http://schemas.microsoft.com/office/drawing/2014/main" val="984656975"/>
                  </a:ext>
                </a:extLst>
              </a:tr>
              <a:tr h="788602">
                <a:tc>
                  <a:txBody>
                    <a:bodyPr/>
                    <a:lstStyle/>
                    <a:p>
                      <a:r>
                        <a:rPr lang="en-GB" dirty="0">
                          <a:solidFill>
                            <a:schemeClr val="bg1"/>
                          </a:solidFill>
                          <a:latin typeface="Arial" panose="020B0604020202020204" pitchFamily="34" charset="0"/>
                        </a:rPr>
                        <a:t>Administration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Tafamidis is administered orally. The dose is 61 mg once a day.</a:t>
                      </a:r>
                    </a:p>
                    <a:p>
                      <a:endParaRPr lang="en-GB" dirty="0">
                        <a:latin typeface="Arial" panose="020B0604020202020204" pitchFamily="34" charset="0"/>
                      </a:endParaRPr>
                    </a:p>
                  </a:txBody>
                  <a:tcPr/>
                </a:tc>
                <a:extLst>
                  <a:ext uri="{0D108BD9-81ED-4DB2-BD59-A6C34878D82A}">
                    <a16:rowId xmlns:a16="http://schemas.microsoft.com/office/drawing/2014/main" val="2152176351"/>
                  </a:ext>
                </a:extLst>
              </a:tr>
              <a:tr h="1191360">
                <a:tc>
                  <a:txBody>
                    <a:bodyPr/>
                    <a:lstStyle/>
                    <a:p>
                      <a:r>
                        <a:rPr lang="en-GB" dirty="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The list price per pack is £10,685</a:t>
                      </a:r>
                    </a:p>
                    <a:p>
                      <a:pPr marL="285750" indent="-285750">
                        <a:buFont typeface="Arial" panose="020B0604020202020204" pitchFamily="34" charset="0"/>
                        <a:buChar char="•"/>
                      </a:pPr>
                      <a:r>
                        <a:rPr lang="en-GB" dirty="0">
                          <a:latin typeface="Arial" panose="020B0604020202020204" pitchFamily="34" charset="0"/>
                        </a:rPr>
                        <a:t>The list price for 12 months of treatment is £128,220</a:t>
                      </a:r>
                    </a:p>
                    <a:p>
                      <a:pPr marL="285750" indent="-285750">
                        <a:buFont typeface="Arial" panose="020B0604020202020204" pitchFamily="34" charset="0"/>
                        <a:buChar char="•"/>
                      </a:pPr>
                      <a:r>
                        <a:rPr lang="en-GB" dirty="0">
                          <a:latin typeface="Arial" panose="020B0604020202020204" pitchFamily="34" charset="0"/>
                        </a:rPr>
                        <a:t>Confidential simple discount patient access scheme available</a:t>
                      </a:r>
                      <a:endParaRPr lang="en-GB" b="1" dirty="0">
                        <a:latin typeface="Arial" panose="020B0604020202020204" pitchFamily="34" charset="0"/>
                      </a:endParaRPr>
                    </a:p>
                  </a:txBody>
                  <a:tcPr/>
                </a:tc>
                <a:extLst>
                  <a:ext uri="{0D108BD9-81ED-4DB2-BD59-A6C34878D82A}">
                    <a16:rowId xmlns:a16="http://schemas.microsoft.com/office/drawing/2014/main" val="3201822029"/>
                  </a:ext>
                </a:extLst>
              </a:tr>
            </a:tbl>
          </a:graphicData>
        </a:graphic>
      </p:graphicFrame>
      <p:sp>
        <p:nvSpPr>
          <p:cNvPr id="2" name="Text Placeholder 7">
            <a:extLst>
              <a:ext uri="{FF2B5EF4-FFF2-40B4-BE49-F238E27FC236}">
                <a16:creationId xmlns:a16="http://schemas.microsoft.com/office/drawing/2014/main" id="{19361196-5CC4-2B33-D111-FC90B15F1304}"/>
              </a:ext>
            </a:extLst>
          </p:cNvPr>
          <p:cNvSpPr txBox="1">
            <a:spLocks/>
          </p:cNvSpPr>
          <p:nvPr/>
        </p:nvSpPr>
        <p:spPr>
          <a:xfrm>
            <a:off x="1016950" y="6343650"/>
            <a:ext cx="9941563"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ATTR-CM, Transthyretin amyloidosis with cardiomyopathy; BSC; best supportive care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252258E-903F-9ADB-1D00-8F75E8B0FBAD}"/>
              </a:ext>
              <a:ext uri="{C183D7F6-B498-43B3-948B-1728B52AA6E4}">
                <adec:decorative xmlns:adec="http://schemas.microsoft.com/office/drawing/2017/decorative" val="1"/>
              </a:ext>
            </a:extLst>
          </p:cNvPr>
          <p:cNvSpPr/>
          <p:nvPr/>
        </p:nvSpPr>
        <p:spPr>
          <a:xfrm>
            <a:off x="11270146" y="10861"/>
            <a:ext cx="894726" cy="2635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Recap</a:t>
            </a:r>
          </a:p>
        </p:txBody>
      </p:sp>
    </p:spTree>
    <p:extLst>
      <p:ext uri="{BB962C8B-B14F-4D97-AF65-F5344CB8AC3E}">
        <p14:creationId xmlns:p14="http://schemas.microsoft.com/office/powerpoint/2010/main" val="2640414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p:txBody>
          <a:bodyPr/>
          <a:lstStyle/>
          <a:p>
            <a:r>
              <a:rPr lang="en-GB" dirty="0"/>
              <a:t>Treatment pathway</a:t>
            </a:r>
          </a:p>
        </p:txBody>
      </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4"/>
          </p:nvPr>
        </p:nvSpPr>
        <p:spPr/>
        <p:txBody>
          <a:bodyPr/>
          <a:lstStyle/>
          <a:p>
            <a:r>
              <a:rPr lang="en-GB" dirty="0"/>
              <a:t>Currently no disease-modifying treatments for ATTR-CM</a:t>
            </a:r>
          </a:p>
        </p:txBody>
      </p:sp>
      <p:graphicFrame>
        <p:nvGraphicFramePr>
          <p:cNvPr id="16" name="Table 5">
            <a:extLst>
              <a:ext uri="{FF2B5EF4-FFF2-40B4-BE49-F238E27FC236}">
                <a16:creationId xmlns:a16="http://schemas.microsoft.com/office/drawing/2014/main" id="{A739631F-1A83-95A6-46EA-374FF1705DA3}"/>
              </a:ext>
            </a:extLst>
          </p:cNvPr>
          <p:cNvGraphicFramePr>
            <a:graphicFrameLocks noGrp="1"/>
          </p:cNvGraphicFramePr>
          <p:nvPr/>
        </p:nvGraphicFramePr>
        <p:xfrm>
          <a:off x="287812" y="3332972"/>
          <a:ext cx="6837458" cy="464635"/>
        </p:xfrm>
        <a:graphic>
          <a:graphicData uri="http://schemas.openxmlformats.org/drawingml/2006/table">
            <a:tbl>
              <a:tblPr firstRow="1" bandRow="1"/>
              <a:tblGrid>
                <a:gridCol w="6837458">
                  <a:extLst>
                    <a:ext uri="{9D8B030D-6E8A-4147-A177-3AD203B41FA5}">
                      <a16:colId xmlns:a16="http://schemas.microsoft.com/office/drawing/2014/main" val="3968144422"/>
                    </a:ext>
                  </a:extLst>
                </a:gridCol>
              </a:tblGrid>
              <a:tr h="46463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800" dirty="0">
                          <a:solidFill>
                            <a:schemeClr val="tx1"/>
                          </a:solidFill>
                        </a:rPr>
                        <a:t>Figure: Treatment options for people with ATTR-CM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327305851"/>
                  </a:ext>
                </a:extLst>
              </a:tr>
            </a:tbl>
          </a:graphicData>
        </a:graphic>
      </p:graphicFrame>
      <p:sp>
        <p:nvSpPr>
          <p:cNvPr id="3" name="Text Placeholder 7">
            <a:extLst>
              <a:ext uri="{FF2B5EF4-FFF2-40B4-BE49-F238E27FC236}">
                <a16:creationId xmlns:a16="http://schemas.microsoft.com/office/drawing/2014/main" id="{4D6FEB33-26E4-5377-BAED-A71E6027C63D}"/>
              </a:ext>
            </a:extLst>
          </p:cNvPr>
          <p:cNvSpPr txBox="1">
            <a:spLocks/>
          </p:cNvSpPr>
          <p:nvPr/>
        </p:nvSpPr>
        <p:spPr>
          <a:xfrm>
            <a:off x="1515980" y="6411913"/>
            <a:ext cx="9941563"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ATTR-CM, Transthyretin amyloidosis with cardiomyopathy; BSC; best supportive care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Freeform: Shape 7">
            <a:extLst>
              <a:ext uri="{FF2B5EF4-FFF2-40B4-BE49-F238E27FC236}">
                <a16:creationId xmlns:a16="http://schemas.microsoft.com/office/drawing/2014/main" id="{77164212-6CD3-8690-2E83-6E8FCF96779B}"/>
              </a:ext>
            </a:extLst>
          </p:cNvPr>
          <p:cNvSpPr/>
          <p:nvPr/>
        </p:nvSpPr>
        <p:spPr>
          <a:xfrm>
            <a:off x="8987744" y="4797983"/>
            <a:ext cx="2017275" cy="771762"/>
          </a:xfrm>
          <a:custGeom>
            <a:avLst/>
            <a:gdLst/>
            <a:ahLst/>
            <a:cxnLst/>
            <a:rect l="0" t="0" r="0" b="0"/>
            <a:pathLst>
              <a:path>
                <a:moveTo>
                  <a:pt x="0" y="0"/>
                </a:moveTo>
                <a:lnTo>
                  <a:pt x="0" y="588219"/>
                </a:lnTo>
                <a:lnTo>
                  <a:pt x="2017275" y="588219"/>
                </a:lnTo>
                <a:lnTo>
                  <a:pt x="2017275" y="7717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5921FE8B-F155-939F-CB68-654E969F7B9D}"/>
              </a:ext>
            </a:extLst>
          </p:cNvPr>
          <p:cNvSpPr/>
          <p:nvPr/>
        </p:nvSpPr>
        <p:spPr>
          <a:xfrm>
            <a:off x="8942024" y="4797983"/>
            <a:ext cx="91440" cy="781778"/>
          </a:xfrm>
          <a:custGeom>
            <a:avLst/>
            <a:gdLst/>
            <a:ahLst/>
            <a:cxnLst/>
            <a:rect l="0" t="0" r="0" b="0"/>
            <a:pathLst>
              <a:path>
                <a:moveTo>
                  <a:pt x="45720" y="0"/>
                </a:moveTo>
                <a:lnTo>
                  <a:pt x="45720" y="598236"/>
                </a:lnTo>
                <a:lnTo>
                  <a:pt x="52275" y="598236"/>
                </a:lnTo>
                <a:lnTo>
                  <a:pt x="52275" y="78177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0" name="Freeform: Shape 9">
            <a:extLst>
              <a:ext uri="{FF2B5EF4-FFF2-40B4-BE49-F238E27FC236}">
                <a16:creationId xmlns:a16="http://schemas.microsoft.com/office/drawing/2014/main" id="{E252389F-C3DB-5512-F652-3DDDCED5116B}"/>
              </a:ext>
            </a:extLst>
          </p:cNvPr>
          <p:cNvSpPr/>
          <p:nvPr/>
        </p:nvSpPr>
        <p:spPr>
          <a:xfrm>
            <a:off x="6774794" y="4797983"/>
            <a:ext cx="2212950" cy="771762"/>
          </a:xfrm>
          <a:custGeom>
            <a:avLst/>
            <a:gdLst/>
            <a:ahLst/>
            <a:cxnLst/>
            <a:rect l="0" t="0" r="0" b="0"/>
            <a:pathLst>
              <a:path>
                <a:moveTo>
                  <a:pt x="2212950" y="0"/>
                </a:moveTo>
                <a:lnTo>
                  <a:pt x="2212950" y="588219"/>
                </a:lnTo>
                <a:lnTo>
                  <a:pt x="0" y="588219"/>
                </a:lnTo>
                <a:lnTo>
                  <a:pt x="0" y="77176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endParaRPr>
          </a:p>
        </p:txBody>
      </p:sp>
      <p:sp>
        <p:nvSpPr>
          <p:cNvPr id="11" name="Freeform: Shape 10" descr="Description of the care pathway and where the technology fits into it ">
            <a:extLst>
              <a:ext uri="{FF2B5EF4-FFF2-40B4-BE49-F238E27FC236}">
                <a16:creationId xmlns:a16="http://schemas.microsoft.com/office/drawing/2014/main" id="{6E02F596-7952-510A-8B66-067CC368627B}"/>
              </a:ext>
            </a:extLst>
          </p:cNvPr>
          <p:cNvSpPr/>
          <p:nvPr/>
        </p:nvSpPr>
        <p:spPr>
          <a:xfrm>
            <a:off x="3706541" y="3757334"/>
            <a:ext cx="3302442" cy="464635"/>
          </a:xfrm>
          <a:custGeom>
            <a:avLst/>
            <a:gdLst>
              <a:gd name="connsiteX0" fmla="*/ 0 w 3302442"/>
              <a:gd name="connsiteY0" fmla="*/ 0 h 890121"/>
              <a:gd name="connsiteX1" fmla="*/ 3302442 w 3302442"/>
              <a:gd name="connsiteY1" fmla="*/ 0 h 890121"/>
              <a:gd name="connsiteX2" fmla="*/ 3302442 w 3302442"/>
              <a:gd name="connsiteY2" fmla="*/ 890121 h 890121"/>
              <a:gd name="connsiteX3" fmla="*/ 0 w 3302442"/>
              <a:gd name="connsiteY3" fmla="*/ 890121 h 890121"/>
              <a:gd name="connsiteX4" fmla="*/ 0 w 3302442"/>
              <a:gd name="connsiteY4" fmla="*/ 0 h 89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442" h="890121">
                <a:moveTo>
                  <a:pt x="0" y="0"/>
                </a:moveTo>
                <a:lnTo>
                  <a:pt x="3302442" y="0"/>
                </a:lnTo>
                <a:lnTo>
                  <a:pt x="3302442" y="890121"/>
                </a:lnTo>
                <a:lnTo>
                  <a:pt x="0" y="890121"/>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People with ATTR-CM</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2" name="Freeform: Shape 11" descr="Description of the care pathway and where the technology fits into it ">
            <a:extLst>
              <a:ext uri="{FF2B5EF4-FFF2-40B4-BE49-F238E27FC236}">
                <a16:creationId xmlns:a16="http://schemas.microsoft.com/office/drawing/2014/main" id="{A89EF2F9-4F49-8678-8AAA-65A466C0D70A}"/>
              </a:ext>
            </a:extLst>
          </p:cNvPr>
          <p:cNvSpPr/>
          <p:nvPr/>
        </p:nvSpPr>
        <p:spPr>
          <a:xfrm>
            <a:off x="5900780" y="5569747"/>
            <a:ext cx="1748027" cy="602453"/>
          </a:xfrm>
          <a:custGeom>
            <a:avLst/>
            <a:gdLst>
              <a:gd name="connsiteX0" fmla="*/ 0 w 1748027"/>
              <a:gd name="connsiteY0" fmla="*/ 0 h 874013"/>
              <a:gd name="connsiteX1" fmla="*/ 1748027 w 1748027"/>
              <a:gd name="connsiteY1" fmla="*/ 0 h 874013"/>
              <a:gd name="connsiteX2" fmla="*/ 1748027 w 1748027"/>
              <a:gd name="connsiteY2" fmla="*/ 874013 h 874013"/>
              <a:gd name="connsiteX3" fmla="*/ 0 w 1748027"/>
              <a:gd name="connsiteY3" fmla="*/ 874013 h 874013"/>
              <a:gd name="connsiteX4" fmla="*/ 0 w 1748027"/>
              <a:gd name="connsiteY4" fmla="*/ 0 h 874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027" h="874013">
                <a:moveTo>
                  <a:pt x="0" y="0"/>
                </a:moveTo>
                <a:lnTo>
                  <a:pt x="1748027" y="0"/>
                </a:lnTo>
                <a:lnTo>
                  <a:pt x="1748027" y="874013"/>
                </a:lnTo>
                <a:lnTo>
                  <a:pt x="0" y="874013"/>
                </a:lnTo>
                <a:lnTo>
                  <a:pt x="0" y="0"/>
                </a:lnTo>
                <a:close/>
              </a:path>
            </a:pathLst>
          </a:custGeom>
          <a:solidFill>
            <a:schemeClr val="accent6"/>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Inotersen</a:t>
            </a:r>
            <a:b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(HST9</a:t>
            </a:r>
            <a:r>
              <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3" name="Freeform: Shape 12" descr="Description of the care pathway and where the technology fits into it ">
            <a:extLst>
              <a:ext uri="{FF2B5EF4-FFF2-40B4-BE49-F238E27FC236}">
                <a16:creationId xmlns:a16="http://schemas.microsoft.com/office/drawing/2014/main" id="{D5C04D39-1311-212E-5152-0729536BE641}"/>
              </a:ext>
            </a:extLst>
          </p:cNvPr>
          <p:cNvSpPr/>
          <p:nvPr/>
        </p:nvSpPr>
        <p:spPr>
          <a:xfrm>
            <a:off x="8120285" y="5579763"/>
            <a:ext cx="1748027" cy="602453"/>
          </a:xfrm>
          <a:custGeom>
            <a:avLst/>
            <a:gdLst>
              <a:gd name="connsiteX0" fmla="*/ 0 w 1748027"/>
              <a:gd name="connsiteY0" fmla="*/ 0 h 874013"/>
              <a:gd name="connsiteX1" fmla="*/ 1748027 w 1748027"/>
              <a:gd name="connsiteY1" fmla="*/ 0 h 874013"/>
              <a:gd name="connsiteX2" fmla="*/ 1748027 w 1748027"/>
              <a:gd name="connsiteY2" fmla="*/ 874013 h 874013"/>
              <a:gd name="connsiteX3" fmla="*/ 0 w 1748027"/>
              <a:gd name="connsiteY3" fmla="*/ 874013 h 874013"/>
              <a:gd name="connsiteX4" fmla="*/ 0 w 1748027"/>
              <a:gd name="connsiteY4" fmla="*/ 0 h 874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027" h="874013">
                <a:moveTo>
                  <a:pt x="0" y="0"/>
                </a:moveTo>
                <a:lnTo>
                  <a:pt x="1748027" y="0"/>
                </a:lnTo>
                <a:lnTo>
                  <a:pt x="1748027" y="874013"/>
                </a:lnTo>
                <a:lnTo>
                  <a:pt x="0" y="874013"/>
                </a:lnTo>
                <a:lnTo>
                  <a:pt x="0" y="0"/>
                </a:lnTo>
                <a:close/>
              </a:path>
            </a:pathLst>
          </a:cu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Patisiran</a:t>
            </a:r>
            <a:b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(HST10)</a:t>
            </a:r>
          </a:p>
        </p:txBody>
      </p:sp>
      <p:sp>
        <p:nvSpPr>
          <p:cNvPr id="14" name="Freeform: Shape 13" descr="Description of the care pathway and where the technology fits into it ">
            <a:extLst>
              <a:ext uri="{FF2B5EF4-FFF2-40B4-BE49-F238E27FC236}">
                <a16:creationId xmlns:a16="http://schemas.microsoft.com/office/drawing/2014/main" id="{D86A1553-DA02-D8D0-8F74-5D64BBDA311F}"/>
              </a:ext>
            </a:extLst>
          </p:cNvPr>
          <p:cNvSpPr/>
          <p:nvPr/>
        </p:nvSpPr>
        <p:spPr>
          <a:xfrm>
            <a:off x="10131006" y="5569747"/>
            <a:ext cx="1748027" cy="602453"/>
          </a:xfrm>
          <a:custGeom>
            <a:avLst/>
            <a:gdLst>
              <a:gd name="connsiteX0" fmla="*/ 0 w 1748027"/>
              <a:gd name="connsiteY0" fmla="*/ 0 h 874013"/>
              <a:gd name="connsiteX1" fmla="*/ 1748027 w 1748027"/>
              <a:gd name="connsiteY1" fmla="*/ 0 h 874013"/>
              <a:gd name="connsiteX2" fmla="*/ 1748027 w 1748027"/>
              <a:gd name="connsiteY2" fmla="*/ 874013 h 874013"/>
              <a:gd name="connsiteX3" fmla="*/ 0 w 1748027"/>
              <a:gd name="connsiteY3" fmla="*/ 874013 h 874013"/>
              <a:gd name="connsiteX4" fmla="*/ 0 w 1748027"/>
              <a:gd name="connsiteY4" fmla="*/ 0 h 874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027" h="874013">
                <a:moveTo>
                  <a:pt x="0" y="0"/>
                </a:moveTo>
                <a:lnTo>
                  <a:pt x="1748027" y="0"/>
                </a:lnTo>
                <a:lnTo>
                  <a:pt x="1748027" y="874013"/>
                </a:lnTo>
                <a:lnTo>
                  <a:pt x="0" y="874013"/>
                </a:lnTo>
                <a:lnTo>
                  <a:pt x="0" y="0"/>
                </a:lnTo>
                <a:close/>
              </a:path>
            </a:pathLst>
          </a:custGeom>
          <a:solidFill>
            <a:schemeClr val="accent6"/>
          </a:solid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Vutrisiran</a:t>
            </a:r>
            <a:b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(TA868)</a:t>
            </a:r>
          </a:p>
        </p:txBody>
      </p:sp>
      <p:sp>
        <p:nvSpPr>
          <p:cNvPr id="17" name="TextBox 16">
            <a:extLst>
              <a:ext uri="{FF2B5EF4-FFF2-40B4-BE49-F238E27FC236}">
                <a16:creationId xmlns:a16="http://schemas.microsoft.com/office/drawing/2014/main" id="{EA4539A3-245D-7D8A-0E2A-08908217583C}"/>
              </a:ext>
            </a:extLst>
          </p:cNvPr>
          <p:cNvSpPr txBox="1"/>
          <p:nvPr/>
        </p:nvSpPr>
        <p:spPr>
          <a:xfrm>
            <a:off x="6791375" y="4678342"/>
            <a:ext cx="4219575" cy="590931"/>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defPPr>
              <a:defRPr lang="en-US"/>
            </a:defPPr>
            <a:lvl1pPr lvl="0" indent="0" algn="ctr" defTabSz="800100">
              <a:lnSpc>
                <a:spcPct val="90000"/>
              </a:lnSpc>
              <a:spcBef>
                <a:spcPct val="0"/>
              </a:spcBef>
              <a:spcAft>
                <a:spcPct val="35000"/>
              </a:spcAft>
              <a:buNone/>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People with mixed phenotype hereditary ATTR + polyneuropathy (stage 1 or 2 )</a:t>
            </a:r>
          </a:p>
        </p:txBody>
      </p:sp>
      <p:sp>
        <p:nvSpPr>
          <p:cNvPr id="18" name="Freeform: Shape 17" descr="Description of the care pathway and where the technology fits into it ">
            <a:extLst>
              <a:ext uri="{FF2B5EF4-FFF2-40B4-BE49-F238E27FC236}">
                <a16:creationId xmlns:a16="http://schemas.microsoft.com/office/drawing/2014/main" id="{5C0E30CD-46B4-37AE-BF6C-2B6EB6305C1A}"/>
              </a:ext>
            </a:extLst>
          </p:cNvPr>
          <p:cNvSpPr/>
          <p:nvPr/>
        </p:nvSpPr>
        <p:spPr>
          <a:xfrm>
            <a:off x="881105" y="5569745"/>
            <a:ext cx="1748027" cy="602453"/>
          </a:xfrm>
          <a:custGeom>
            <a:avLst/>
            <a:gdLst>
              <a:gd name="connsiteX0" fmla="*/ 0 w 1748027"/>
              <a:gd name="connsiteY0" fmla="*/ 0 h 874013"/>
              <a:gd name="connsiteX1" fmla="*/ 1748027 w 1748027"/>
              <a:gd name="connsiteY1" fmla="*/ 0 h 874013"/>
              <a:gd name="connsiteX2" fmla="*/ 1748027 w 1748027"/>
              <a:gd name="connsiteY2" fmla="*/ 874013 h 874013"/>
              <a:gd name="connsiteX3" fmla="*/ 0 w 1748027"/>
              <a:gd name="connsiteY3" fmla="*/ 874013 h 874013"/>
              <a:gd name="connsiteX4" fmla="*/ 0 w 1748027"/>
              <a:gd name="connsiteY4" fmla="*/ 0 h 874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027" h="874013">
                <a:moveTo>
                  <a:pt x="0" y="0"/>
                </a:moveTo>
                <a:lnTo>
                  <a:pt x="1748027" y="0"/>
                </a:lnTo>
                <a:lnTo>
                  <a:pt x="1748027" y="874013"/>
                </a:lnTo>
                <a:lnTo>
                  <a:pt x="0" y="874013"/>
                </a:lnTo>
                <a:lnTo>
                  <a:pt x="0" y="0"/>
                </a:lnTo>
                <a:close/>
              </a:path>
            </a:pathLst>
          </a:custGeom>
          <a:solidFill>
            <a:schemeClr val="accent5"/>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Tafamidis</a:t>
            </a:r>
            <a:endPar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Freeform: Shape 18" descr="Description of the care pathway and where the technology fits into it ">
            <a:extLst>
              <a:ext uri="{FF2B5EF4-FFF2-40B4-BE49-F238E27FC236}">
                <a16:creationId xmlns:a16="http://schemas.microsoft.com/office/drawing/2014/main" id="{F6A15FAD-2CEE-35D2-9E4E-DB078335BE49}"/>
              </a:ext>
            </a:extLst>
          </p:cNvPr>
          <p:cNvSpPr/>
          <p:nvPr/>
        </p:nvSpPr>
        <p:spPr>
          <a:xfrm>
            <a:off x="3462725" y="5551186"/>
            <a:ext cx="1748027" cy="602453"/>
          </a:xfrm>
          <a:custGeom>
            <a:avLst/>
            <a:gdLst>
              <a:gd name="connsiteX0" fmla="*/ 0 w 1748027"/>
              <a:gd name="connsiteY0" fmla="*/ 0 h 874013"/>
              <a:gd name="connsiteX1" fmla="*/ 1748027 w 1748027"/>
              <a:gd name="connsiteY1" fmla="*/ 0 h 874013"/>
              <a:gd name="connsiteX2" fmla="*/ 1748027 w 1748027"/>
              <a:gd name="connsiteY2" fmla="*/ 874013 h 874013"/>
              <a:gd name="connsiteX3" fmla="*/ 0 w 1748027"/>
              <a:gd name="connsiteY3" fmla="*/ 874013 h 874013"/>
              <a:gd name="connsiteX4" fmla="*/ 0 w 1748027"/>
              <a:gd name="connsiteY4" fmla="*/ 0 h 874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8027" h="874013">
                <a:moveTo>
                  <a:pt x="0" y="0"/>
                </a:moveTo>
                <a:lnTo>
                  <a:pt x="1748027" y="0"/>
                </a:lnTo>
                <a:lnTo>
                  <a:pt x="1748027" y="874013"/>
                </a:lnTo>
                <a:lnTo>
                  <a:pt x="0" y="874013"/>
                </a:lnTo>
                <a:lnTo>
                  <a:pt x="0" y="0"/>
                </a:lnTo>
                <a:close/>
              </a:path>
            </a:pathLst>
          </a:custGeom>
          <a:solidFill>
            <a:schemeClr val="accent2"/>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100000"/>
              </a:lnSpc>
              <a:spcBef>
                <a:spcPct val="0"/>
              </a:spcBef>
              <a:spcAft>
                <a:spcPct val="350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BSC</a:t>
            </a:r>
            <a:endParaRPr kumimoji="0" lang="en-GB"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21" name="Straight Connector 20">
            <a:extLst>
              <a:ext uri="{FF2B5EF4-FFF2-40B4-BE49-F238E27FC236}">
                <a16:creationId xmlns:a16="http://schemas.microsoft.com/office/drawing/2014/main" id="{DFBC326A-9204-B3D9-625F-CC566D1C4A92}"/>
              </a:ext>
            </a:extLst>
          </p:cNvPr>
          <p:cNvCxnSpPr>
            <a:cxnSpLocks/>
          </p:cNvCxnSpPr>
          <p:nvPr/>
        </p:nvCxnSpPr>
        <p:spPr>
          <a:xfrm>
            <a:off x="1755118" y="4407458"/>
            <a:ext cx="72326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5CE551F-1E20-56B1-DA52-AAB24D97F937}"/>
              </a:ext>
            </a:extLst>
          </p:cNvPr>
          <p:cNvCxnSpPr/>
          <p:nvPr/>
        </p:nvCxnSpPr>
        <p:spPr>
          <a:xfrm flipV="1">
            <a:off x="1755118" y="4407458"/>
            <a:ext cx="0" cy="1162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73C195-F82F-EAF7-5EAD-FEACC6545297}"/>
              </a:ext>
            </a:extLst>
          </p:cNvPr>
          <p:cNvCxnSpPr/>
          <p:nvPr/>
        </p:nvCxnSpPr>
        <p:spPr>
          <a:xfrm flipV="1">
            <a:off x="4348781" y="4407458"/>
            <a:ext cx="0" cy="1162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B34F9D-6326-A1EC-94C9-4FACD9B1AF8A}"/>
              </a:ext>
            </a:extLst>
          </p:cNvPr>
          <p:cNvCxnSpPr>
            <a:cxnSpLocks/>
          </p:cNvCxnSpPr>
          <p:nvPr/>
        </p:nvCxnSpPr>
        <p:spPr>
          <a:xfrm flipV="1">
            <a:off x="8987744" y="4417476"/>
            <a:ext cx="0" cy="260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ABFB5D-C386-27E1-D031-3F0F8524120B}"/>
              </a:ext>
            </a:extLst>
          </p:cNvPr>
          <p:cNvCxnSpPr>
            <a:cxnSpLocks/>
          </p:cNvCxnSpPr>
          <p:nvPr/>
        </p:nvCxnSpPr>
        <p:spPr>
          <a:xfrm flipV="1">
            <a:off x="5357762" y="4211722"/>
            <a:ext cx="0" cy="19573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02B537-E647-CC05-97CD-BB76087777A2}"/>
              </a:ext>
            </a:extLst>
          </p:cNvPr>
          <p:cNvSpPr txBox="1"/>
          <p:nvPr/>
        </p:nvSpPr>
        <p:spPr>
          <a:xfrm>
            <a:off x="287812" y="1579535"/>
            <a:ext cx="11728128" cy="1477328"/>
          </a:xfrm>
          <a:prstGeom prst="rect">
            <a:avLst/>
          </a:prstGeom>
          <a:solidFill>
            <a:srgbClr val="F7F4F1"/>
          </a:solid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No UK treatment guidelines or approved disease-modifying treatments for ATTR-CM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Company positioning tafamidis as an alternative to best supportive care (established clinical management without tafamidis)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Current treatment options mainly focus on symptom management such as diuretics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Some people with hereditary ATTR-CM also have polyneuropathy (mixed phenotype)</a:t>
            </a:r>
          </a:p>
        </p:txBody>
      </p:sp>
      <p:sp>
        <p:nvSpPr>
          <p:cNvPr id="4" name="Rectangle 3">
            <a:extLst>
              <a:ext uri="{FF2B5EF4-FFF2-40B4-BE49-F238E27FC236}">
                <a16:creationId xmlns:a16="http://schemas.microsoft.com/office/drawing/2014/main" id="{1B4BF5D8-4FA3-71E7-3357-21CED79ABFD9}"/>
              </a:ext>
              <a:ext uri="{C183D7F6-B498-43B3-948B-1728B52AA6E4}">
                <adec:decorative xmlns:adec="http://schemas.microsoft.com/office/drawing/2017/decorative" val="1"/>
              </a:ext>
            </a:extLst>
          </p:cNvPr>
          <p:cNvSpPr/>
          <p:nvPr/>
        </p:nvSpPr>
        <p:spPr>
          <a:xfrm>
            <a:off x="11270146" y="10861"/>
            <a:ext cx="894726" cy="26352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Recap</a:t>
            </a:r>
          </a:p>
        </p:txBody>
      </p:sp>
    </p:spTree>
    <p:extLst>
      <p:ext uri="{BB962C8B-B14F-4D97-AF65-F5344CB8AC3E}">
        <p14:creationId xmlns:p14="http://schemas.microsoft.com/office/powerpoint/2010/main" val="154155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503895" y="146560"/>
            <a:ext cx="11250785" cy="592817"/>
          </a:xfrm>
        </p:spPr>
        <p:txBody>
          <a:bodyPr>
            <a:normAutofit fontScale="90000"/>
          </a:bodyPr>
          <a:lstStyle/>
          <a:p>
            <a:r>
              <a:rPr lang="en-GB" dirty="0"/>
              <a:t>Key clinical trials</a:t>
            </a:r>
            <a:br>
              <a:rPr lang="en-GB" dirty="0"/>
            </a:br>
            <a:endParaRPr lang="en-GB" dirty="0"/>
          </a:p>
        </p:txBody>
      </p:sp>
      <p:sp>
        <p:nvSpPr>
          <p:cNvPr id="9" name="Text Placeholder 8">
            <a:extLst>
              <a:ext uri="{FF2B5EF4-FFF2-40B4-BE49-F238E27FC236}">
                <a16:creationId xmlns:a16="http://schemas.microsoft.com/office/drawing/2014/main" id="{A57995DE-9DA1-9BF3-C883-01E01F0FFAA4}"/>
              </a:ext>
            </a:extLst>
          </p:cNvPr>
          <p:cNvSpPr>
            <a:spLocks noGrp="1"/>
          </p:cNvSpPr>
          <p:nvPr>
            <p:ph type="body" sz="quarter" idx="14"/>
          </p:nvPr>
        </p:nvSpPr>
        <p:spPr>
          <a:xfrm>
            <a:off x="315826" y="478958"/>
            <a:ext cx="11250786" cy="520838"/>
          </a:xfrm>
        </p:spPr>
        <p:txBody>
          <a:bodyPr/>
          <a:lstStyle/>
          <a:p>
            <a:r>
              <a:rPr lang="en-GB" dirty="0"/>
              <a:t>Summary of key trial characteristics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2285094578"/>
              </p:ext>
            </p:extLst>
          </p:nvPr>
        </p:nvGraphicFramePr>
        <p:xfrm>
          <a:off x="160060" y="892642"/>
          <a:ext cx="11716114" cy="5486400"/>
        </p:xfrm>
        <a:graphic>
          <a:graphicData uri="http://schemas.openxmlformats.org/drawingml/2006/table">
            <a:tbl>
              <a:tblPr firstRow="1" bandRow="1">
                <a:tableStyleId>{5C22544A-7EE6-4342-B048-85BDC9FD1C3A}</a:tableStyleId>
              </a:tblPr>
              <a:tblGrid>
                <a:gridCol w="2020452">
                  <a:extLst>
                    <a:ext uri="{9D8B030D-6E8A-4147-A177-3AD203B41FA5}">
                      <a16:colId xmlns:a16="http://schemas.microsoft.com/office/drawing/2014/main" val="2781295461"/>
                    </a:ext>
                  </a:extLst>
                </a:gridCol>
                <a:gridCol w="4614177">
                  <a:extLst>
                    <a:ext uri="{9D8B030D-6E8A-4147-A177-3AD203B41FA5}">
                      <a16:colId xmlns:a16="http://schemas.microsoft.com/office/drawing/2014/main" val="458621282"/>
                    </a:ext>
                  </a:extLst>
                </a:gridCol>
                <a:gridCol w="5081485">
                  <a:extLst>
                    <a:ext uri="{9D8B030D-6E8A-4147-A177-3AD203B41FA5}">
                      <a16:colId xmlns:a16="http://schemas.microsoft.com/office/drawing/2014/main" val="983104019"/>
                    </a:ext>
                  </a:extLst>
                </a:gridCol>
              </a:tblGrid>
              <a:tr h="230720">
                <a:tc>
                  <a:txBody>
                    <a:bodyPr/>
                    <a:lstStyle/>
                    <a:p>
                      <a:pPr>
                        <a:lnSpc>
                          <a:spcPct val="100000"/>
                        </a:lnSpc>
                      </a:pPr>
                      <a:endParaRPr lang="en-GB" dirty="0">
                        <a:solidFill>
                          <a:schemeClr val="bg1"/>
                        </a:solidFill>
                        <a:latin typeface="Arial" panose="020B0604020202020204" pitchFamily="34" charset="0"/>
                      </a:endParaRPr>
                    </a:p>
                  </a:txBody>
                  <a:tcPr>
                    <a:solidFill>
                      <a:schemeClr val="accent1"/>
                    </a:solidFill>
                  </a:tcPr>
                </a:tc>
                <a:tc>
                  <a:txBody>
                    <a:bodyPr/>
                    <a:lstStyle/>
                    <a:p>
                      <a:pPr>
                        <a:lnSpc>
                          <a:spcPct val="100000"/>
                        </a:lnSpc>
                      </a:pPr>
                      <a:r>
                        <a:rPr lang="en-GB" dirty="0">
                          <a:latin typeface="Arial" panose="020B0604020202020204" pitchFamily="34" charset="0"/>
                        </a:rPr>
                        <a:t>ATTR-ACT (</a:t>
                      </a:r>
                      <a:r>
                        <a:rPr lang="en-GB" sz="1800" b="1" kern="1200" dirty="0">
                          <a:solidFill>
                            <a:schemeClr val="lt1"/>
                          </a:solidFill>
                          <a:effectLst/>
                          <a:latin typeface="+mn-lt"/>
                          <a:ea typeface="+mn-ea"/>
                          <a:cs typeface="+mn-cs"/>
                        </a:rPr>
                        <a:t>30 months)</a:t>
                      </a:r>
                      <a:endParaRPr lang="en-GB"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rPr>
                        <a:t>ATTR-ACT LTE (</a:t>
                      </a:r>
                      <a:r>
                        <a:rPr lang="en-GB" sz="1800" b="1" kern="1200" dirty="0">
                          <a:solidFill>
                            <a:schemeClr val="lt1"/>
                          </a:solidFill>
                          <a:effectLst/>
                          <a:latin typeface="+mn-lt"/>
                          <a:ea typeface="+mn-ea"/>
                          <a:cs typeface="+mn-cs"/>
                        </a:rPr>
                        <a:t>60 months)</a:t>
                      </a:r>
                      <a:endParaRPr lang="en-GB" dirty="0">
                        <a:latin typeface="Arial" panose="020B0604020202020204" pitchFamily="34" charset="0"/>
                      </a:endParaRPr>
                    </a:p>
                  </a:txBody>
                  <a:tcPr/>
                </a:tc>
                <a:extLst>
                  <a:ext uri="{0D108BD9-81ED-4DB2-BD59-A6C34878D82A}">
                    <a16:rowId xmlns:a16="http://schemas.microsoft.com/office/drawing/2014/main" val="1220355904"/>
                  </a:ext>
                </a:extLst>
              </a:tr>
              <a:tr h="559395">
                <a:tc>
                  <a:txBody>
                    <a:bodyPr/>
                    <a:lstStyle/>
                    <a:p>
                      <a:pPr>
                        <a:lnSpc>
                          <a:spcPct val="100000"/>
                        </a:lnSpc>
                      </a:pPr>
                      <a:r>
                        <a:rPr lang="en-GB" b="1" dirty="0">
                          <a:solidFill>
                            <a:schemeClr val="bg1"/>
                          </a:solidFill>
                          <a:latin typeface="Arial" panose="020B0604020202020204" pitchFamily="34" charset="0"/>
                        </a:rPr>
                        <a:t>Design</a:t>
                      </a:r>
                    </a:p>
                  </a:txBody>
                  <a:tcPr>
                    <a:solidFill>
                      <a:schemeClr val="accent1"/>
                    </a:solidFill>
                  </a:tcPr>
                </a:tc>
                <a:tc>
                  <a:txBody>
                    <a:bodyPr/>
                    <a:lstStyle/>
                    <a:p>
                      <a:pPr>
                        <a:lnSpc>
                          <a:spcPct val="100000"/>
                        </a:lnSpc>
                      </a:pPr>
                      <a:r>
                        <a:rPr lang="en-GB" sz="1800" kern="1200" dirty="0">
                          <a:solidFill>
                            <a:schemeClr val="dk1"/>
                          </a:solidFill>
                          <a:effectLst/>
                          <a:latin typeface="+mn-lt"/>
                          <a:ea typeface="+mn-ea"/>
                          <a:cs typeface="+mn-cs"/>
                        </a:rPr>
                        <a:t>Phase III, multicentre, international, double-blind, randomised placebo-controlled trial</a:t>
                      </a:r>
                      <a:endParaRPr lang="en-GB" sz="1800" dirty="0">
                        <a:latin typeface="+mn-lt"/>
                      </a:endParaRPr>
                    </a:p>
                  </a:txBody>
                  <a:tcPr/>
                </a:tc>
                <a:tc>
                  <a:txBody>
                    <a:bodyPr/>
                    <a:lstStyle/>
                    <a:p>
                      <a:pPr algn="l">
                        <a:lnSpc>
                          <a:spcPct val="100000"/>
                        </a:lnSpc>
                      </a:pPr>
                      <a:r>
                        <a:rPr lang="en-GB" sz="1800" dirty="0">
                          <a:effectLst/>
                          <a:latin typeface="+mn-lt"/>
                          <a:ea typeface="Times New Roman" panose="02020603050405020304" pitchFamily="18" charset="0"/>
                        </a:rPr>
                        <a:t>Phase III, multicentre, long-term extension study of ATTR-ACT</a:t>
                      </a:r>
                    </a:p>
                  </a:txBody>
                  <a:tcPr marL="68580" marR="68580" marT="0" marB="0"/>
                </a:tc>
                <a:extLst>
                  <a:ext uri="{0D108BD9-81ED-4DB2-BD59-A6C34878D82A}">
                    <a16:rowId xmlns:a16="http://schemas.microsoft.com/office/drawing/2014/main" val="683507817"/>
                  </a:ext>
                </a:extLst>
              </a:tr>
              <a:tr h="403760">
                <a:tc>
                  <a:txBody>
                    <a:bodyPr/>
                    <a:lstStyle/>
                    <a:p>
                      <a:pPr>
                        <a:lnSpc>
                          <a:spcPct val="100000"/>
                        </a:lnSpc>
                      </a:pPr>
                      <a:r>
                        <a:rPr lang="en-GB" b="1" dirty="0">
                          <a:solidFill>
                            <a:schemeClr val="bg1"/>
                          </a:solidFill>
                          <a:latin typeface="Arial" panose="020B0604020202020204" pitchFamily="34" charset="0"/>
                        </a:rPr>
                        <a:t>Population</a:t>
                      </a:r>
                    </a:p>
                  </a:txBody>
                  <a:tcPr>
                    <a:solidFill>
                      <a:schemeClr val="accent1"/>
                    </a:solidFill>
                  </a:tcPr>
                </a:tc>
                <a:tc>
                  <a:txBody>
                    <a:bodyPr/>
                    <a:lstStyle/>
                    <a:p>
                      <a:pPr>
                        <a:lnSpc>
                          <a:spcPct val="100000"/>
                        </a:lnSpc>
                      </a:pPr>
                      <a:r>
                        <a:rPr lang="en-GB" sz="1800" dirty="0">
                          <a:latin typeface="+mn-lt"/>
                        </a:rPr>
                        <a:t>Adults aged </a:t>
                      </a:r>
                      <a:r>
                        <a:rPr lang="en-GB" sz="1800" kern="1200" dirty="0">
                          <a:solidFill>
                            <a:schemeClr val="dk1"/>
                          </a:solidFill>
                          <a:effectLst/>
                          <a:latin typeface="+mn-lt"/>
                          <a:ea typeface="+mn-ea"/>
                          <a:cs typeface="+mn-cs"/>
                        </a:rPr>
                        <a:t>18 and 90 years of age with ATTR-CM (wild-type or hereditary)</a:t>
                      </a:r>
                      <a:endParaRPr lang="en-GB" sz="1800" dirty="0">
                        <a:latin typeface="+mn-lt"/>
                      </a:endParaRPr>
                    </a:p>
                  </a:txBody>
                  <a:tcPr/>
                </a:tc>
                <a:tc>
                  <a:txBody>
                    <a:bodyPr/>
                    <a:lstStyle/>
                    <a:p>
                      <a:pPr marL="0" indent="0" algn="l">
                        <a:lnSpc>
                          <a:spcPct val="100000"/>
                        </a:lnSpc>
                        <a:buFont typeface="Arial" panose="020B0604020202020204" pitchFamily="34" charset="0"/>
                        <a:buNone/>
                      </a:pPr>
                      <a:r>
                        <a:rPr lang="en-GB" sz="1800" dirty="0">
                          <a:effectLst/>
                          <a:latin typeface="+mn-lt"/>
                          <a:ea typeface="Times New Roman" panose="02020603050405020304" pitchFamily="18" charset="0"/>
                        </a:rPr>
                        <a:t>ATTR-ACT participants who completed 30 months; adults diagnosed with ATTR-CM who did not participate in ATTR-ACT</a:t>
                      </a:r>
                    </a:p>
                  </a:txBody>
                  <a:tcPr marL="68580" marR="68580" marT="0" marB="0"/>
                </a:tc>
                <a:extLst>
                  <a:ext uri="{0D108BD9-81ED-4DB2-BD59-A6C34878D82A}">
                    <a16:rowId xmlns:a16="http://schemas.microsoft.com/office/drawing/2014/main" val="1606641215"/>
                  </a:ext>
                </a:extLst>
              </a:tr>
              <a:tr h="230720">
                <a:tc>
                  <a:txBody>
                    <a:bodyPr/>
                    <a:lstStyle/>
                    <a:p>
                      <a:pPr>
                        <a:lnSpc>
                          <a:spcPct val="100000"/>
                        </a:lnSpc>
                      </a:pPr>
                      <a:r>
                        <a:rPr lang="en-GB" b="1" dirty="0">
                          <a:solidFill>
                            <a:schemeClr val="bg1"/>
                          </a:solidFill>
                          <a:latin typeface="Arial" panose="020B0604020202020204" pitchFamily="34" charset="0"/>
                        </a:rPr>
                        <a:t>Intervention</a:t>
                      </a:r>
                    </a:p>
                  </a:txBody>
                  <a:tcPr>
                    <a:solidFill>
                      <a:schemeClr val="accent1"/>
                    </a:solidFill>
                  </a:tcPr>
                </a:tc>
                <a:tc>
                  <a:txBody>
                    <a:bodyPr/>
                    <a:lstStyle/>
                    <a:p>
                      <a:pPr>
                        <a:lnSpc>
                          <a:spcPct val="100000"/>
                        </a:lnSpc>
                      </a:pPr>
                      <a:r>
                        <a:rPr lang="en-GB" sz="1800" dirty="0" err="1">
                          <a:latin typeface="+mn-lt"/>
                        </a:rPr>
                        <a:t>Tafamidis</a:t>
                      </a:r>
                      <a:r>
                        <a:rPr lang="en-GB" sz="1800" dirty="0">
                          <a:latin typeface="+mn-lt"/>
                        </a:rPr>
                        <a:t> </a:t>
                      </a:r>
                    </a:p>
                  </a:txBody>
                  <a:tcPr/>
                </a:tc>
                <a:tc>
                  <a:txBody>
                    <a:bodyPr/>
                    <a:lstStyle/>
                    <a:p>
                      <a:pPr>
                        <a:lnSpc>
                          <a:spcPct val="100000"/>
                        </a:lnSpc>
                      </a:pPr>
                      <a:r>
                        <a:rPr lang="en-GB" sz="1800" dirty="0" err="1">
                          <a:latin typeface="+mn-lt"/>
                        </a:rPr>
                        <a:t>Tafamidis</a:t>
                      </a:r>
                      <a:endParaRPr lang="en-GB" sz="1800" dirty="0">
                        <a:latin typeface="+mn-lt"/>
                      </a:endParaRPr>
                    </a:p>
                  </a:txBody>
                  <a:tcPr/>
                </a:tc>
                <a:extLst>
                  <a:ext uri="{0D108BD9-81ED-4DB2-BD59-A6C34878D82A}">
                    <a16:rowId xmlns:a16="http://schemas.microsoft.com/office/drawing/2014/main" val="1086869075"/>
                  </a:ext>
                </a:extLst>
              </a:tr>
              <a:tr h="230720">
                <a:tc>
                  <a:txBody>
                    <a:bodyPr/>
                    <a:lstStyle/>
                    <a:p>
                      <a:pPr>
                        <a:lnSpc>
                          <a:spcPct val="100000"/>
                        </a:lnSpc>
                      </a:pPr>
                      <a:r>
                        <a:rPr lang="en-GB" b="1" dirty="0">
                          <a:solidFill>
                            <a:schemeClr val="bg1"/>
                          </a:solidFill>
                          <a:latin typeface="Arial" panose="020B0604020202020204" pitchFamily="34" charset="0"/>
                        </a:rPr>
                        <a:t>Comparator(s)</a:t>
                      </a:r>
                    </a:p>
                  </a:txBody>
                  <a:tcPr>
                    <a:solidFill>
                      <a:schemeClr val="accent1"/>
                    </a:solidFill>
                  </a:tcPr>
                </a:tc>
                <a:tc>
                  <a:txBody>
                    <a:bodyPr/>
                    <a:lstStyle/>
                    <a:p>
                      <a:pPr>
                        <a:lnSpc>
                          <a:spcPct val="100000"/>
                        </a:lnSpc>
                      </a:pPr>
                      <a:r>
                        <a:rPr lang="en-GB" sz="1800" dirty="0">
                          <a:latin typeface="+mn-lt"/>
                        </a:rPr>
                        <a:t>Placebo</a:t>
                      </a:r>
                    </a:p>
                  </a:txBody>
                  <a:tcPr/>
                </a:tc>
                <a:tc>
                  <a:txBody>
                    <a:bodyPr/>
                    <a:lstStyle/>
                    <a:p>
                      <a:pPr>
                        <a:lnSpc>
                          <a:spcPct val="100000"/>
                        </a:lnSpc>
                      </a:pPr>
                      <a:r>
                        <a:rPr lang="en-GB" sz="1800" dirty="0">
                          <a:latin typeface="+mn-lt"/>
                        </a:rPr>
                        <a:t>N/A</a:t>
                      </a:r>
                    </a:p>
                  </a:txBody>
                  <a:tcPr/>
                </a:tc>
                <a:extLst>
                  <a:ext uri="{0D108BD9-81ED-4DB2-BD59-A6C34878D82A}">
                    <a16:rowId xmlns:a16="http://schemas.microsoft.com/office/drawing/2014/main" val="3789602645"/>
                  </a:ext>
                </a:extLst>
              </a:tr>
              <a:tr h="186556">
                <a:tc>
                  <a:txBody>
                    <a:bodyPr/>
                    <a:lstStyle/>
                    <a:p>
                      <a:pPr>
                        <a:lnSpc>
                          <a:spcPct val="100000"/>
                        </a:lnSpc>
                      </a:pPr>
                      <a:r>
                        <a:rPr lang="en-GB" b="1" dirty="0">
                          <a:solidFill>
                            <a:schemeClr val="bg1"/>
                          </a:solidFill>
                          <a:latin typeface="Arial" panose="020B0604020202020204" pitchFamily="34" charset="0"/>
                        </a:rPr>
                        <a:t>Duration</a:t>
                      </a:r>
                    </a:p>
                  </a:txBody>
                  <a:tcPr>
                    <a:solidFill>
                      <a:schemeClr val="accent1"/>
                    </a:solidFill>
                  </a:tcPr>
                </a:tc>
                <a:tc>
                  <a:txBody>
                    <a:bodyPr/>
                    <a:lstStyle/>
                    <a:p>
                      <a:pPr>
                        <a:lnSpc>
                          <a:spcPct val="100000"/>
                        </a:lnSpc>
                      </a:pPr>
                      <a:r>
                        <a:rPr lang="en-GB" sz="1800" dirty="0">
                          <a:latin typeface="+mn-lt"/>
                        </a:rPr>
                        <a:t>30 months</a:t>
                      </a:r>
                    </a:p>
                  </a:txBody>
                  <a:tcPr/>
                </a:tc>
                <a:tc>
                  <a:txBody>
                    <a:bodyPr/>
                    <a:lstStyle/>
                    <a:p>
                      <a:pPr>
                        <a:lnSpc>
                          <a:spcPct val="100000"/>
                        </a:lnSpc>
                      </a:pPr>
                      <a:r>
                        <a:rPr lang="en-GB" sz="1800" dirty="0">
                          <a:latin typeface="+mn-lt"/>
                        </a:rPr>
                        <a:t>60 months</a:t>
                      </a:r>
                    </a:p>
                  </a:txBody>
                  <a:tcPr/>
                </a:tc>
                <a:extLst>
                  <a:ext uri="{0D108BD9-81ED-4DB2-BD59-A6C34878D82A}">
                    <a16:rowId xmlns:a16="http://schemas.microsoft.com/office/drawing/2014/main" val="2605528485"/>
                  </a:ext>
                </a:extLst>
              </a:tr>
              <a:tr h="576800">
                <a:tc>
                  <a:txBody>
                    <a:bodyPr/>
                    <a:lstStyle/>
                    <a:p>
                      <a:pPr>
                        <a:lnSpc>
                          <a:spcPct val="100000"/>
                        </a:lnSpc>
                      </a:pPr>
                      <a:r>
                        <a:rPr lang="en-GB" b="1" dirty="0">
                          <a:solidFill>
                            <a:schemeClr val="bg1"/>
                          </a:solidFill>
                          <a:latin typeface="Arial" panose="020B0604020202020204" pitchFamily="34" charset="0"/>
                        </a:rPr>
                        <a:t>Primary outcome</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n-lt"/>
                        </a:rPr>
                        <a:t>Combination of all-cause mortality and CV related hospitalisation</a:t>
                      </a:r>
                      <a:endParaRPr lang="en-GB"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n-lt"/>
                        </a:rPr>
                        <a:t>All-cause mortality and TEAEs</a:t>
                      </a:r>
                      <a:endParaRPr lang="en-GB" sz="1800" dirty="0">
                        <a:latin typeface="+mn-lt"/>
                      </a:endParaRPr>
                    </a:p>
                  </a:txBody>
                  <a:tcPr/>
                </a:tc>
                <a:extLst>
                  <a:ext uri="{0D108BD9-81ED-4DB2-BD59-A6C34878D82A}">
                    <a16:rowId xmlns:a16="http://schemas.microsoft.com/office/drawing/2014/main" val="3245755481"/>
                  </a:ext>
                </a:extLst>
              </a:tr>
              <a:tr h="403760">
                <a:tc>
                  <a:txBody>
                    <a:bodyPr/>
                    <a:lstStyle/>
                    <a:p>
                      <a:pPr>
                        <a:lnSpc>
                          <a:spcPct val="100000"/>
                        </a:lnSpc>
                      </a:pPr>
                      <a:r>
                        <a:rPr lang="en-GB" b="1" dirty="0">
                          <a:solidFill>
                            <a:schemeClr val="bg1"/>
                          </a:solidFill>
                          <a:latin typeface="Arial" panose="020B0604020202020204" pitchFamily="34" charset="0"/>
                        </a:rPr>
                        <a:t>Key secondary outcomes</a:t>
                      </a:r>
                    </a:p>
                  </a:txBody>
                  <a:tcPr>
                    <a:solidFill>
                      <a:schemeClr val="accent1"/>
                    </a:solidFill>
                  </a:tcPr>
                </a:tc>
                <a:tc>
                  <a:txBody>
                    <a:bodyPr/>
                    <a:lstStyle/>
                    <a:p>
                      <a:pPr>
                        <a:lnSpc>
                          <a:spcPct val="100000"/>
                        </a:lnSpc>
                      </a:pPr>
                      <a:r>
                        <a:rPr lang="en-GB" sz="1800" strike="noStrike" dirty="0">
                          <a:solidFill>
                            <a:schemeClr val="tx1"/>
                          </a:solidFill>
                          <a:latin typeface="+mn-lt"/>
                        </a:rPr>
                        <a:t>CV mortality, HRQoL, change from baseline </a:t>
                      </a:r>
                      <a:r>
                        <a:rPr lang="en-GB" sz="1800" b="0" i="0" kern="1200" dirty="0">
                          <a:solidFill>
                            <a:schemeClr val="dk1"/>
                          </a:solidFill>
                          <a:effectLst/>
                          <a:latin typeface="+mn-lt"/>
                          <a:ea typeface="+mn-ea"/>
                          <a:cs typeface="+mn-cs"/>
                        </a:rPr>
                        <a:t>6MWT, </a:t>
                      </a:r>
                      <a:r>
                        <a:rPr lang="en-GB" sz="1800" strike="noStrike" dirty="0">
                          <a:solidFill>
                            <a:schemeClr val="tx1"/>
                          </a:solidFill>
                          <a:latin typeface="+mn-lt"/>
                        </a:rPr>
                        <a:t>TTR stabilisation</a:t>
                      </a:r>
                    </a:p>
                  </a:txBody>
                  <a:tcPr/>
                </a:tc>
                <a:tc>
                  <a:txBody>
                    <a:bodyPr/>
                    <a:lstStyle/>
                    <a:p>
                      <a:pPr>
                        <a:lnSpc>
                          <a:spcPct val="100000"/>
                        </a:lnSpc>
                      </a:pPr>
                      <a:r>
                        <a:rPr lang="en-GB" sz="1800" strike="noStrike" dirty="0">
                          <a:solidFill>
                            <a:schemeClr val="tx1"/>
                          </a:solidFill>
                          <a:latin typeface="+mn-lt"/>
                        </a:rPr>
                        <a:t>CV hospitalisation or mortality, all cause hospitalisation, NYHA class, BMI, cardiac biomarkers, HRQoL</a:t>
                      </a:r>
                    </a:p>
                  </a:txBody>
                  <a:tcPr/>
                </a:tc>
                <a:extLst>
                  <a:ext uri="{0D108BD9-81ED-4DB2-BD59-A6C34878D82A}">
                    <a16:rowId xmlns:a16="http://schemas.microsoft.com/office/drawing/2014/main" val="1997387758"/>
                  </a:ext>
                </a:extLst>
              </a:tr>
              <a:tr h="403760">
                <a:tc>
                  <a:txBody>
                    <a:bodyPr/>
                    <a:lstStyle/>
                    <a:p>
                      <a:pPr>
                        <a:lnSpc>
                          <a:spcPct val="100000"/>
                        </a:lnSpc>
                      </a:pPr>
                      <a:r>
                        <a:rPr lang="en-GB" b="1" dirty="0">
                          <a:solidFill>
                            <a:schemeClr val="bg1"/>
                          </a:solidFill>
                          <a:latin typeface="Arial" panose="020B0604020202020204" pitchFamily="34" charset="0"/>
                        </a:rPr>
                        <a:t>Locations</a:t>
                      </a:r>
                    </a:p>
                  </a:txBody>
                  <a:tcPr>
                    <a:solidFill>
                      <a:schemeClr val="accent1"/>
                    </a:solidFill>
                  </a:tcPr>
                </a:tc>
                <a:tc>
                  <a:txBody>
                    <a:bodyPr/>
                    <a:lstStyle/>
                    <a:p>
                      <a:pPr>
                        <a:lnSpc>
                          <a:spcPct val="100000"/>
                        </a:lnSpc>
                      </a:pPr>
                      <a:r>
                        <a:rPr lang="en-GB" sz="1800" kern="1200" dirty="0">
                          <a:solidFill>
                            <a:schemeClr val="dk1"/>
                          </a:solidFill>
                          <a:effectLst/>
                          <a:latin typeface="+mn-lt"/>
                          <a:ea typeface="+mn-ea"/>
                          <a:cs typeface="+mn-cs"/>
                        </a:rPr>
                        <a:t>Conducted at 48 sites worldwide (including 2 UK sites)</a:t>
                      </a:r>
                      <a:endParaRPr lang="en-GB" sz="1800" dirty="0">
                        <a:solidFill>
                          <a:schemeClr val="tx1"/>
                        </a:solidFill>
                        <a:latin typeface="+mn-lt"/>
                      </a:endParaRPr>
                    </a:p>
                  </a:txBody>
                  <a:tcPr/>
                </a:tc>
                <a:tc>
                  <a:txBody>
                    <a:bodyPr/>
                    <a:lstStyle/>
                    <a:p>
                      <a:pPr>
                        <a:lnSpc>
                          <a:spcPct val="100000"/>
                        </a:lnSpc>
                      </a:pPr>
                      <a:r>
                        <a:rPr lang="en-GB" sz="1800" kern="1200" dirty="0">
                          <a:solidFill>
                            <a:schemeClr val="dk1"/>
                          </a:solidFill>
                          <a:effectLst/>
                          <a:latin typeface="+mn-lt"/>
                          <a:ea typeface="+mn-ea"/>
                          <a:cs typeface="+mn-cs"/>
                        </a:rPr>
                        <a:t>ATTR-ACT sites and additional sites worldwide. </a:t>
                      </a:r>
                      <a:endParaRPr lang="en-GB" sz="1800" dirty="0">
                        <a:solidFill>
                          <a:schemeClr val="tx1"/>
                        </a:solidFill>
                        <a:latin typeface="+mn-lt"/>
                      </a:endParaRPr>
                    </a:p>
                  </a:txBody>
                  <a:tcPr/>
                </a:tc>
                <a:extLst>
                  <a:ext uri="{0D108BD9-81ED-4DB2-BD59-A6C34878D82A}">
                    <a16:rowId xmlns:a16="http://schemas.microsoft.com/office/drawing/2014/main" val="4222386618"/>
                  </a:ext>
                </a:extLst>
              </a:tr>
              <a:tr h="230720">
                <a:tc>
                  <a:txBody>
                    <a:bodyPr/>
                    <a:lstStyle/>
                    <a:p>
                      <a:pPr>
                        <a:lnSpc>
                          <a:spcPct val="100000"/>
                        </a:lnSpc>
                      </a:pPr>
                      <a:r>
                        <a:rPr lang="en-GB" b="1" dirty="0">
                          <a:solidFill>
                            <a:schemeClr val="bg1"/>
                          </a:solidFill>
                          <a:latin typeface="Arial" panose="020B0604020202020204" pitchFamily="34" charset="0"/>
                        </a:rPr>
                        <a:t>Used in model?</a:t>
                      </a:r>
                    </a:p>
                  </a:txBody>
                  <a:tcPr>
                    <a:solidFill>
                      <a:schemeClr val="accent1"/>
                    </a:solidFill>
                  </a:tcPr>
                </a:tc>
                <a:tc>
                  <a:txBody>
                    <a:bodyPr/>
                    <a:lstStyle/>
                    <a:p>
                      <a:pPr>
                        <a:lnSpc>
                          <a:spcPct val="100000"/>
                        </a:lnSpc>
                      </a:pPr>
                      <a:r>
                        <a:rPr lang="en-GB" sz="1800" dirty="0">
                          <a:solidFill>
                            <a:schemeClr val="tx1"/>
                          </a:solidFill>
                          <a:latin typeface="+mn-lt"/>
                        </a:rPr>
                        <a:t>Yes</a:t>
                      </a:r>
                    </a:p>
                  </a:txBody>
                  <a:tcPr/>
                </a:tc>
                <a:tc>
                  <a:txBody>
                    <a:bodyPr/>
                    <a:lstStyle/>
                    <a:p>
                      <a:pPr>
                        <a:lnSpc>
                          <a:spcPct val="100000"/>
                        </a:lnSpc>
                      </a:pPr>
                      <a:r>
                        <a:rPr lang="en-GB" sz="1800" dirty="0">
                          <a:solidFill>
                            <a:schemeClr val="tx1"/>
                          </a:solidFill>
                          <a:latin typeface="+mn-lt"/>
                        </a:rPr>
                        <a:t>Yes</a:t>
                      </a:r>
                    </a:p>
                  </a:txBody>
                  <a:tcPr/>
                </a:tc>
                <a:extLst>
                  <a:ext uri="{0D108BD9-81ED-4DB2-BD59-A6C34878D82A}">
                    <a16:rowId xmlns:a16="http://schemas.microsoft.com/office/drawing/2014/main" val="1907692530"/>
                  </a:ext>
                </a:extLst>
              </a:tr>
            </a:tbl>
          </a:graphicData>
        </a:graphic>
      </p:graphicFrame>
      <p:sp>
        <p:nvSpPr>
          <p:cNvPr id="5" name="Text Placeholder 4">
            <a:extLst>
              <a:ext uri="{FF2B5EF4-FFF2-40B4-BE49-F238E27FC236}">
                <a16:creationId xmlns:a16="http://schemas.microsoft.com/office/drawing/2014/main" id="{006BF21B-3697-13A0-7721-084B6F59C8D2}"/>
              </a:ext>
            </a:extLst>
          </p:cNvPr>
          <p:cNvSpPr>
            <a:spLocks noGrp="1"/>
          </p:cNvSpPr>
          <p:nvPr>
            <p:ph type="body" sz="quarter" idx="13"/>
          </p:nvPr>
        </p:nvSpPr>
        <p:spPr>
          <a:xfrm>
            <a:off x="2945089" y="7824580"/>
            <a:ext cx="9086850" cy="365125"/>
          </a:xfrm>
        </p:spPr>
        <p:txBody>
          <a:bodyPr/>
          <a:lstStyle/>
          <a:p>
            <a:endParaRPr lang="en-GB" dirty="0"/>
          </a:p>
        </p:txBody>
      </p:sp>
      <p:sp>
        <p:nvSpPr>
          <p:cNvPr id="6" name="Text Placeholder 6">
            <a:extLst>
              <a:ext uri="{FF2B5EF4-FFF2-40B4-BE49-F238E27FC236}">
                <a16:creationId xmlns:a16="http://schemas.microsoft.com/office/drawing/2014/main" id="{CCFF1146-CEA4-90C0-7686-EB5E9E1DDEB6}"/>
              </a:ext>
            </a:extLst>
          </p:cNvPr>
          <p:cNvSpPr txBox="1">
            <a:spLocks/>
          </p:cNvSpPr>
          <p:nvPr/>
        </p:nvSpPr>
        <p:spPr>
          <a:xfrm>
            <a:off x="1790813" y="6528877"/>
            <a:ext cx="9086850" cy="365125"/>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 AE</a:t>
            </a:r>
            <a:r>
              <a:rPr lang="en-GB" dirty="0">
                <a:solidFill>
                  <a:srgbClr val="000000"/>
                </a:solidFill>
                <a:latin typeface="Arial" panose="020B0604020202020204"/>
              </a:rPr>
              <a:t>, </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adverse event;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ATTR-CM, transthyretin amyloidosis with cardiomyopathy; BMI, Body Mass Index; CV, Cardiovascular</a:t>
            </a:r>
            <a:r>
              <a:rPr lang="en-GB" dirty="0">
                <a:solidFill>
                  <a:srgbClr val="000000"/>
                </a:solidFill>
                <a:latin typeface="Arial" panose="020B0604020202020204"/>
              </a:rPr>
              <a:t>; </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TEAE</a:t>
            </a:r>
            <a:r>
              <a:rPr lang="en-GB" dirty="0">
                <a:solidFill>
                  <a:srgbClr val="000000"/>
                </a:solidFill>
                <a:latin typeface="Arial" panose="020B0604020202020204"/>
              </a:rPr>
              <a:t>,</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 treatment emergent adverse event</a:t>
            </a:r>
            <a:r>
              <a:rPr lang="en-GB" dirty="0">
                <a:solidFill>
                  <a:srgbClr val="000000"/>
                </a:solidFill>
                <a:latin typeface="Arial" panose="020B0604020202020204"/>
              </a:rPr>
              <a:t>; </a:t>
            </a:r>
            <a:r>
              <a:rPr kumimoji="0" lang="en-GB" sz="1400" b="0" i="0" u="none" strike="noStrike" kern="1200" cap="none" spc="0" normalizeH="0" baseline="0" noProof="0" dirty="0" err="1">
                <a:ln>
                  <a:noFill/>
                </a:ln>
                <a:solidFill>
                  <a:srgbClr val="000000"/>
                </a:solidFill>
                <a:effectLst/>
                <a:uLnTx/>
                <a:uFillTx/>
                <a:latin typeface="Arial" panose="020B0604020202020204"/>
                <a:cs typeface="Arial" panose="020B0604020202020204" pitchFamily="34" charset="0"/>
              </a:rPr>
              <a:t>HRQoL</a:t>
            </a:r>
            <a:r>
              <a:rPr lang="en-GB" dirty="0">
                <a:solidFill>
                  <a:srgbClr val="000000"/>
                </a:solidFill>
                <a:latin typeface="Arial" panose="020B0604020202020204"/>
              </a:rPr>
              <a:t>,</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 health related quality of life</a:t>
            </a:r>
            <a:r>
              <a:rPr lang="en-GB" dirty="0">
                <a:solidFill>
                  <a:srgbClr val="000000"/>
                </a:solidFill>
                <a:latin typeface="Arial" panose="020B0604020202020204"/>
              </a:rPr>
              <a:t>; </a:t>
            </a:r>
            <a:r>
              <a:rPr lang="en-GB" b="0" i="0" dirty="0">
                <a:solidFill>
                  <a:srgbClr val="1B1B1B"/>
                </a:solidFill>
                <a:effectLst/>
                <a:latin typeface="Roboto" panose="02000000000000000000" pitchFamily="2" charset="0"/>
              </a:rPr>
              <a:t>6MWT, 6 Minute Walk Test</a:t>
            </a:r>
            <a:r>
              <a:rPr lang="en-GB" dirty="0">
                <a:solidFill>
                  <a:srgbClr val="1B1B1B"/>
                </a:solidFill>
                <a:latin typeface="Roboto" panose="02000000000000000000" pitchFamily="2" charset="0"/>
              </a:rPr>
              <a:t>;</a:t>
            </a:r>
            <a:r>
              <a:rPr lang="en-GB" b="0" i="0" dirty="0">
                <a:solidFill>
                  <a:srgbClr val="1B1B1B"/>
                </a:solidFill>
                <a:effectLst/>
                <a:latin typeface="Roboto" panose="02000000000000000000" pitchFamily="2" charset="0"/>
              </a:rPr>
              <a:t> </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TTR, transthyretin</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a:bodyPr>
          <a:lstStyle/>
          <a:p>
            <a:r>
              <a:rPr lang="en-GB" dirty="0"/>
              <a:t>Tafamidis </a:t>
            </a:r>
            <a:r>
              <a:rPr lang="en-GB" dirty="0">
                <a:latin typeface="Arial" panose="020B0604020202020204" pitchFamily="34" charset="0"/>
                <a:cs typeface="Arial" panose="020B0604020202020204" pitchFamily="34" charset="0"/>
              </a:rPr>
              <a:t>for treating </a:t>
            </a:r>
            <a:r>
              <a:rPr lang="en-GB" b="1" dirty="0">
                <a:effectLst/>
                <a:latin typeface="+mn-lt"/>
                <a:ea typeface="Times New Roman" panose="02020603050405020304" pitchFamily="18" charset="0"/>
              </a:rPr>
              <a:t>transthyretin amyloid cardiomyopathy</a:t>
            </a:r>
            <a:endParaRPr lang="en-GB" dirty="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200"/>
              <a:buFont typeface="Wingdings" pitchFamily="2" charset="2"/>
              <a:buChar char="q"/>
            </a:pPr>
            <a:r>
              <a:rPr lang="en-GB" sz="2800" dirty="0"/>
              <a:t>Recap - overall</a:t>
            </a:r>
          </a:p>
          <a:p>
            <a:pPr marL="457200" indent="-457200">
              <a:buSzPts val="2400"/>
              <a:buFont typeface="Wingdings" pitchFamily="2" charset="2"/>
              <a:buChar char="ü"/>
            </a:pPr>
            <a:r>
              <a:rPr lang="en-GB" sz="2800" b="1" dirty="0"/>
              <a:t>Consultation responses and key issues</a:t>
            </a:r>
          </a:p>
          <a:p>
            <a:pPr marL="457200" indent="-457200">
              <a:buSzPts val="2200"/>
              <a:buFont typeface="Wingdings" pitchFamily="2" charset="2"/>
              <a:buChar char="q"/>
            </a:pPr>
            <a:r>
              <a:rPr lang="en-GB" sz="2800" dirty="0"/>
              <a:t> Summary</a:t>
            </a:r>
          </a:p>
          <a:p>
            <a:pPr marL="457200" indent="-457200">
              <a:buSzPts val="2200"/>
              <a:buFont typeface="Wingdings" pitchFamily="2" charset="2"/>
              <a:buChar char="q"/>
            </a:pPr>
            <a:endParaRPr lang="en-GB" sz="2800" dirty="0"/>
          </a:p>
          <a:p>
            <a:pPr marL="457200" indent="-457200">
              <a:buSzPts val="2200"/>
              <a:buFont typeface="Wingdings" pitchFamily="2" charset="2"/>
              <a:buChar char="q"/>
            </a:pPr>
            <a:endParaRPr lang="en-GB" sz="2800" dirty="0"/>
          </a:p>
          <a:p>
            <a:endParaRPr lang="en-GB" sz="2800" dirty="0"/>
          </a:p>
        </p:txBody>
      </p:sp>
    </p:spTree>
    <p:extLst>
      <p:ext uri="{BB962C8B-B14F-4D97-AF65-F5344CB8AC3E}">
        <p14:creationId xmlns:p14="http://schemas.microsoft.com/office/powerpoint/2010/main" val="98544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9952EB-7396-4F84-0A17-832F1CD1FE53}"/>
              </a:ext>
            </a:extLst>
          </p:cNvPr>
          <p:cNvSpPr/>
          <p:nvPr/>
        </p:nvSpPr>
        <p:spPr>
          <a:xfrm>
            <a:off x="239697" y="6285390"/>
            <a:ext cx="1003177" cy="452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BAD13D4E-F8B5-8F45-8CEA-DB38E54EA81E}"/>
              </a:ext>
            </a:extLst>
          </p:cNvPr>
          <p:cNvSpPr>
            <a:spLocks noGrp="1"/>
          </p:cNvSpPr>
          <p:nvPr>
            <p:ph type="title"/>
          </p:nvPr>
        </p:nvSpPr>
        <p:spPr/>
        <p:txBody>
          <a:bodyPr/>
          <a:lstStyle/>
          <a:p>
            <a:r>
              <a:rPr lang="en-GB" dirty="0"/>
              <a:t>Consultation comments</a:t>
            </a:r>
          </a:p>
        </p:txBody>
      </p:sp>
      <p:sp>
        <p:nvSpPr>
          <p:cNvPr id="10" name="Text Placeholder 9">
            <a:extLst>
              <a:ext uri="{FF2B5EF4-FFF2-40B4-BE49-F238E27FC236}">
                <a16:creationId xmlns:a16="http://schemas.microsoft.com/office/drawing/2014/main" id="{DDA2A7DF-EF9F-77D1-3250-DC36F475797F}"/>
              </a:ext>
            </a:extLst>
          </p:cNvPr>
          <p:cNvSpPr>
            <a:spLocks noGrp="1"/>
          </p:cNvSpPr>
          <p:nvPr>
            <p:ph type="body" sz="quarter" idx="12"/>
          </p:nvPr>
        </p:nvSpPr>
        <p:spPr>
          <a:xfrm>
            <a:off x="376932" y="1049340"/>
            <a:ext cx="11340577" cy="5367325"/>
          </a:xfrm>
        </p:spPr>
        <p:txBody>
          <a:bodyPr/>
          <a:lstStyle/>
          <a:p>
            <a:pPr>
              <a:lnSpc>
                <a:spcPct val="100000"/>
              </a:lnSpc>
              <a:spcBef>
                <a:spcPts val="0"/>
              </a:spcBef>
            </a:pPr>
            <a:r>
              <a:rPr lang="en-GB" sz="1800" b="1" dirty="0">
                <a:solidFill>
                  <a:schemeClr val="tx2"/>
                </a:solidFill>
              </a:rPr>
              <a:t>Key themes</a:t>
            </a:r>
          </a:p>
          <a:p>
            <a:pPr marL="285750" indent="-285750">
              <a:lnSpc>
                <a:spcPct val="100000"/>
              </a:lnSpc>
              <a:spcBef>
                <a:spcPts val="0"/>
              </a:spcBef>
              <a:buFont typeface="Arial" panose="020B0604020202020204" pitchFamily="34" charset="0"/>
              <a:buChar char="•"/>
            </a:pPr>
            <a:r>
              <a:rPr kumimoji="0" lang="en-GB" sz="180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Unmet need </a:t>
            </a:r>
          </a:p>
          <a:p>
            <a:pPr marL="971550" lvl="1" indent="-285750">
              <a:lnSpc>
                <a:spcPct val="100000"/>
              </a:lnSpc>
              <a:spcAft>
                <a:spcPts val="300"/>
              </a:spcAft>
              <a:defRPr/>
            </a:pP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Progressive, debilitating, and fatal condition that significantly shortens life. </a:t>
            </a:r>
            <a:r>
              <a:rPr kumimoji="0" lang="en-GB" b="0" i="0" u="none" strike="noStrike" kern="1200" cap="none" spc="0" normalizeH="0" baseline="0" noProof="0" dirty="0">
                <a:ln>
                  <a:noFill/>
                </a:ln>
                <a:effectLst/>
                <a:uLnTx/>
                <a:uFillTx/>
                <a:latin typeface="Arial" panose="020B0604020202020204"/>
                <a:cs typeface="Arial" panose="020B0604020202020204" pitchFamily="34" charset="0"/>
              </a:rPr>
              <a:t>Substantial</a:t>
            </a: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 </a:t>
            </a:r>
            <a:r>
              <a:rPr lang="en-GB" dirty="0">
                <a:solidFill>
                  <a:srgbClr val="000000"/>
                </a:solidFill>
                <a:latin typeface="Arial" panose="020B0604020202020204"/>
                <a:cs typeface="Arial" panose="020B0604020202020204" pitchFamily="34" charset="0"/>
              </a:rPr>
              <a:t>b</a:t>
            </a:r>
            <a:r>
              <a:rPr kumimoji="0" lang="en-GB" b="0" i="0" u="none" strike="noStrike" kern="1200" cap="none" spc="0" normalizeH="0" baseline="0" noProof="0" dirty="0" err="1">
                <a:ln>
                  <a:noFill/>
                </a:ln>
                <a:solidFill>
                  <a:srgbClr val="000000"/>
                </a:solidFill>
                <a:effectLst/>
                <a:uLnTx/>
                <a:uFillTx/>
                <a:latin typeface="Arial" panose="020B0604020202020204"/>
                <a:cs typeface="Arial" panose="020B0604020202020204" pitchFamily="34" charset="0"/>
              </a:rPr>
              <a:t>urden</a:t>
            </a: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 of</a:t>
            </a:r>
            <a:r>
              <a:rPr kumimoji="0" lang="en-GB" b="0" i="0" u="none" strike="sngStrike" kern="1200" cap="none" spc="0" normalizeH="0" baseline="0" noProof="0" dirty="0">
                <a:ln>
                  <a:noFill/>
                </a:ln>
                <a:solidFill>
                  <a:srgbClr val="000000"/>
                </a:solidFill>
                <a:effectLst/>
                <a:uLnTx/>
                <a:uFillTx/>
                <a:latin typeface="Arial" panose="020B0604020202020204"/>
                <a:cs typeface="Arial" panose="020B0604020202020204" pitchFamily="34" charset="0"/>
              </a:rPr>
              <a:t> </a:t>
            </a: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disease on people with ATTR-CM and carers. </a:t>
            </a:r>
            <a:r>
              <a:rPr lang="en-GB" dirty="0">
                <a:solidFill>
                  <a:srgbClr val="000000"/>
                </a:solidFill>
                <a:latin typeface="Arial" panose="020B0604020202020204"/>
                <a:cs typeface="Arial" panose="020B0604020202020204" pitchFamily="34" charset="0"/>
              </a:rPr>
              <a:t>U</a:t>
            </a:r>
            <a:r>
              <a:rPr kumimoji="0" lang="en-GB" b="0" i="0" u="none" strike="noStrike" kern="1200" cap="none" spc="0" normalizeH="0" baseline="0" noProof="0" dirty="0" err="1">
                <a:ln>
                  <a:noFill/>
                </a:ln>
                <a:solidFill>
                  <a:srgbClr val="000000"/>
                </a:solidFill>
                <a:effectLst/>
                <a:uLnTx/>
                <a:uFillTx/>
                <a:latin typeface="Arial" panose="020B0604020202020204"/>
                <a:cs typeface="Arial" panose="020B0604020202020204" pitchFamily="34" charset="0"/>
              </a:rPr>
              <a:t>nmet</a:t>
            </a: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 need as there </a:t>
            </a:r>
            <a:r>
              <a:rPr lang="en-GB" dirty="0">
                <a:solidFill>
                  <a:srgbClr val="000000"/>
                </a:solidFill>
                <a:latin typeface="Arial" panose="020B0604020202020204"/>
              </a:rPr>
              <a:t>are</a:t>
            </a: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 c</a:t>
            </a:r>
            <a:r>
              <a:rPr lang="en-GB" dirty="0" err="1"/>
              <a:t>urrently</a:t>
            </a:r>
            <a:r>
              <a:rPr lang="en-GB" dirty="0"/>
              <a:t> no disease-modifying treatments for most people with ATTR-CM, while treatment options exist for people with ATTR with polyneuropathy</a:t>
            </a:r>
          </a:p>
          <a:p>
            <a:pPr marL="285750" indent="-285750">
              <a:lnSpc>
                <a:spcPct val="100000"/>
              </a:lnSpc>
              <a:spcAft>
                <a:spcPts val="300"/>
              </a:spcAft>
              <a:buFont typeface="Arial" panose="020B0604020202020204" pitchFamily="34" charset="0"/>
              <a:buChar char="•"/>
              <a:defRPr/>
            </a:pPr>
            <a:r>
              <a:rPr lang="en-GB" dirty="0">
                <a:solidFill>
                  <a:srgbClr val="000000"/>
                </a:solidFill>
                <a:latin typeface="Arial" panose="020B0604020202020204"/>
              </a:rPr>
              <a:t>Burden </a:t>
            </a:r>
            <a:r>
              <a:rPr kumimoji="0" lang="en-GB" sz="18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on carers not properly considered</a:t>
            </a:r>
            <a:endParaRPr kumimoji="0" lang="en-GB" sz="1800" b="0" i="0" u="none" strike="sngStrike" kern="1200" cap="none" spc="0" normalizeH="0" baseline="0" noProof="0" dirty="0">
              <a:ln>
                <a:noFill/>
              </a:ln>
              <a:solidFill>
                <a:srgbClr val="000000"/>
              </a:solidFill>
              <a:effectLst/>
              <a:uLnTx/>
              <a:uFillTx/>
              <a:latin typeface="Arial" panose="020B0604020202020204"/>
              <a:cs typeface="Arial" panose="020B0604020202020204" pitchFamily="34" charset="0"/>
            </a:endParaRPr>
          </a:p>
          <a:p>
            <a:pPr marL="971550" lvl="1" indent="-285750">
              <a:lnSpc>
                <a:spcPct val="100000"/>
              </a:lnSpc>
              <a:spcBef>
                <a:spcPts val="0"/>
              </a:spcBef>
            </a:pPr>
            <a:r>
              <a:rPr lang="en-GB" dirty="0"/>
              <a:t>Real world evidence not considered in submission, and as no evidence supporting carer experience was included could not be fully taken into account by committee</a:t>
            </a:r>
          </a:p>
          <a:p>
            <a:pPr marL="285750" indent="-285750">
              <a:lnSpc>
                <a:spcPct val="100000"/>
              </a:lnSpc>
              <a:spcAft>
                <a:spcPts val="300"/>
              </a:spcAft>
              <a:buFont typeface="Arial" panose="020B0604020202020204" pitchFamily="34" charset="0"/>
              <a:buChar char="•"/>
              <a:defRPr/>
            </a:pPr>
            <a:r>
              <a:rPr lang="en-GB" dirty="0"/>
              <a:t>Increasing recognition of condition</a:t>
            </a:r>
          </a:p>
          <a:p>
            <a:pPr marL="971550" lvl="1" indent="-285750">
              <a:lnSpc>
                <a:spcPct val="100000"/>
              </a:lnSpc>
              <a:spcAft>
                <a:spcPts val="300"/>
              </a:spcAft>
              <a:defRPr/>
            </a:pPr>
            <a:r>
              <a:rPr lang="en-GB" dirty="0"/>
              <a:t>If recommended, tafamidis could increase awareness of ATTR-CM with clinicians. Improvements to diagnostics and infrastructure since TA696 means people with ATTR-CM can be easily identified for access to treatment</a:t>
            </a:r>
          </a:p>
          <a:p>
            <a:pPr marL="285750" indent="-285750">
              <a:lnSpc>
                <a:spcPct val="100000"/>
              </a:lnSpc>
              <a:spcAft>
                <a:spcPts val="300"/>
              </a:spcAft>
              <a:buFont typeface="Arial" panose="020B0604020202020204" pitchFamily="34" charset="0"/>
              <a:buChar char="•"/>
              <a:defRPr/>
            </a:pPr>
            <a:r>
              <a:rPr lang="en-GB" dirty="0"/>
              <a:t>Equality issues raised by access to tafamidis </a:t>
            </a:r>
          </a:p>
          <a:p>
            <a:pPr marL="971550" lvl="1" indent="-285750">
              <a:lnSpc>
                <a:spcPct val="100000"/>
              </a:lnSpc>
              <a:spcAft>
                <a:spcPts val="300"/>
              </a:spcAft>
              <a:defRPr/>
            </a:pPr>
            <a:r>
              <a:rPr kumimoji="0" lang="en-GB"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People with ATTR-CM can have tafamidis in Scotland as approved by Scottish medicines consortium. </a:t>
            </a:r>
            <a:r>
              <a:rPr kumimoji="0" lang="en-GB" b="0" i="0" u="none" strike="noStrike" kern="1200" cap="none" spc="0" normalizeH="0" baseline="0" noProof="0" dirty="0">
                <a:ln>
                  <a:noFill/>
                </a:ln>
                <a:effectLst/>
                <a:uLnTx/>
                <a:uFillTx/>
                <a:latin typeface="Arial" panose="020B0604020202020204"/>
                <a:cs typeface="Arial" panose="020B0604020202020204" pitchFamily="34" charset="0"/>
              </a:rPr>
              <a:t>Regional variability is inequitable</a:t>
            </a:r>
          </a:p>
          <a:p>
            <a:pPr>
              <a:lnSpc>
                <a:spcPct val="100000"/>
              </a:lnSpc>
              <a:spcBef>
                <a:spcPts val="0"/>
              </a:spcBef>
            </a:pPr>
            <a:endParaRPr lang="en-GB" dirty="0"/>
          </a:p>
          <a:p>
            <a:pPr>
              <a:lnSpc>
                <a:spcPct val="100000"/>
              </a:lnSpc>
              <a:spcBef>
                <a:spcPts val="0"/>
              </a:spcBef>
            </a:pPr>
            <a:endParaRPr lang="en-GB" sz="1800" dirty="0"/>
          </a:p>
          <a:p>
            <a:pPr>
              <a:lnSpc>
                <a:spcPct val="100000"/>
              </a:lnSpc>
              <a:spcBef>
                <a:spcPts val="0"/>
              </a:spcBef>
            </a:pPr>
            <a:endParaRPr lang="en-GB" sz="1800" dirty="0"/>
          </a:p>
        </p:txBody>
      </p:sp>
      <p:sp>
        <p:nvSpPr>
          <p:cNvPr id="3" name="Text Placeholder 2">
            <a:extLst>
              <a:ext uri="{FF2B5EF4-FFF2-40B4-BE49-F238E27FC236}">
                <a16:creationId xmlns:a16="http://schemas.microsoft.com/office/drawing/2014/main" id="{AEEFFDC1-C21C-7AD2-A29F-B494E0C3F877}"/>
              </a:ext>
            </a:extLst>
          </p:cNvPr>
          <p:cNvSpPr>
            <a:spLocks noGrp="1"/>
          </p:cNvSpPr>
          <p:nvPr>
            <p:ph type="body" sz="quarter" idx="14"/>
          </p:nvPr>
        </p:nvSpPr>
        <p:spPr>
          <a:xfrm>
            <a:off x="276225" y="692422"/>
            <a:ext cx="11538843" cy="520838"/>
          </a:xfrm>
        </p:spPr>
        <p:txBody>
          <a:bodyPr/>
          <a:lstStyle/>
          <a:p>
            <a:r>
              <a:rPr lang="en-GB" sz="2400" dirty="0"/>
              <a:t>Responses from CMUK, UKATPA, and web comments from patients and clinicians</a:t>
            </a:r>
            <a:endParaRPr lang="en-GB" dirty="0"/>
          </a:p>
        </p:txBody>
      </p:sp>
      <p:sp>
        <p:nvSpPr>
          <p:cNvPr id="5" name="Text Placeholder 7">
            <a:extLst>
              <a:ext uri="{FF2B5EF4-FFF2-40B4-BE49-F238E27FC236}">
                <a16:creationId xmlns:a16="http://schemas.microsoft.com/office/drawing/2014/main" id="{ACF05E1C-7672-4E4D-CCDF-EEC8854BF808}"/>
              </a:ext>
            </a:extLst>
          </p:cNvPr>
          <p:cNvSpPr txBox="1">
            <a:spLocks/>
          </p:cNvSpPr>
          <p:nvPr/>
        </p:nvSpPr>
        <p:spPr>
          <a:xfrm>
            <a:off x="332821" y="6514607"/>
            <a:ext cx="11340577" cy="32148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Abbreviations: </a:t>
            </a:r>
            <a:r>
              <a:rPr kumimoji="0" lang="en-GB" sz="14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rPr>
              <a:t>ATTR-CM, Transthyretin amyloidosis with cardiomyopathy; CMUK, Cardiomyopathy UK; UKATPA, UK ATTR Amyloidosis Patients’ Association </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319797"/>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version.potx" id="{462705D8-B94B-4625-A653-0E222E3B1538}" vid="{194F61CD-24B9-45A3-BE4D-1C44A06E3476}"/>
    </a:ext>
  </a:extLst>
</a:theme>
</file>

<file path=ppt/theme/theme2.xml><?xml version="1.0" encoding="utf-8"?>
<a:theme xmlns:a="http://schemas.openxmlformats.org/drawingml/2006/main" name="1_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version.potx" id="{700D2C4A-20AD-41EC-82CA-349B7EA76903}" vid="{078C9B7B-375C-4977-BC7C-7EF4D8B6261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Committee Slide Template - Arial version</Template>
  <TotalTime>6284</TotalTime>
  <Words>2844</Words>
  <Application>Microsoft Office PowerPoint</Application>
  <PresentationFormat>Widescreen</PresentationFormat>
  <Paragraphs>340</Paragraphs>
  <Slides>27</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Wingdings</vt:lpstr>
      <vt:lpstr>Times New Roman</vt:lpstr>
      <vt:lpstr>Arial</vt:lpstr>
      <vt:lpstr>Roboto</vt:lpstr>
      <vt:lpstr>NICE</vt:lpstr>
      <vt:lpstr>1_NICE</vt:lpstr>
      <vt:lpstr>Tafamidis for treating transthyretin amyloidosis with cardiomyopathy [ID6327]</vt:lpstr>
      <vt:lpstr>Key issues</vt:lpstr>
      <vt:lpstr>Tafamidis for treating transthyretin amyloid cardiomyopathy</vt:lpstr>
      <vt:lpstr>Summary of committee conclusions at ACM1</vt:lpstr>
      <vt:lpstr>Tafamidis (Vyndaquel, Pfizer)</vt:lpstr>
      <vt:lpstr>Treatment pathway</vt:lpstr>
      <vt:lpstr>Key clinical trials </vt:lpstr>
      <vt:lpstr>Tafamidis for treating transthyretin amyloid cardiomyopathy</vt:lpstr>
      <vt:lpstr>Consultation comments</vt:lpstr>
      <vt:lpstr>Consultation comments</vt:lpstr>
      <vt:lpstr>Consultation comments</vt:lpstr>
      <vt:lpstr>Key issues</vt:lpstr>
      <vt:lpstr>Recap: Treatment effect in treatment discontinuers </vt:lpstr>
      <vt:lpstr>Key issue: Treatment effect in treatment discontinuers (1) </vt:lpstr>
      <vt:lpstr>Key issue: Treatment effect in treatment discontinuers (2)</vt:lpstr>
      <vt:lpstr>Key issue: Treatment effect in treatment discontinuers (3) </vt:lpstr>
      <vt:lpstr>Tafamidis for treating transthyretin amyloid cardiomyopathy [ID6327]</vt:lpstr>
      <vt:lpstr>Cost-effectiveness results</vt:lpstr>
      <vt:lpstr>Company deterministic scenario analysis </vt:lpstr>
      <vt:lpstr>Tafamidis for treating transthyretin amyloid cardiomyopathy [ID6327]</vt:lpstr>
      <vt:lpstr>Company response to consultation: summary      </vt:lpstr>
      <vt:lpstr>NHS England Response: *</vt:lpstr>
      <vt:lpstr>Professional groups* </vt:lpstr>
      <vt:lpstr>Patient perspective (via web comment)*</vt:lpstr>
      <vt:lpstr>Clinical Expert *</vt:lpstr>
      <vt:lpstr>Clinical Expert *</vt:lpstr>
      <vt:lpstr>Equality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Heather Stegenga</dc:creator>
  <cp:lastModifiedBy>Kate Moore</cp:lastModifiedBy>
  <cp:revision>169</cp:revision>
  <dcterms:created xsi:type="dcterms:W3CDTF">2023-05-23T09:20:39Z</dcterms:created>
  <dcterms:modified xsi:type="dcterms:W3CDTF">2024-04-17T08:52:14Z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2023-05-23T09:21:05Z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853cc34e-9ea7-47a3-b4fc-62049349f302</vt:lpwstr>
  </property>
  <property fmtid="{D5CDD505-2E9C-101B-9397-08002B2CF9AE}" pid="8" name="MSIP_Label_c69d85d5-6d9e-4305-a294-1f636ec0f2d6_ContentBits">
    <vt:lpwstr>0</vt:lpwstr>
  </property>
</Properties>
</file>